
<file path=[Content_Types].xml><?xml version="1.0" encoding="utf-8"?>
<Types xmlns="http://schemas.openxmlformats.org/package/2006/content-types">
  <Default Extension="xml" ContentType="application/xml"/>
  <Default Extension="bin" ContentType="application/vnd.openxmlformats-officedocument.oleObject"/>
  <Default Extension="jpeg" ContentType="image/jpeg"/>
  <Default Extension="jpg" ContentType="image/jpeg"/>
  <Default Extension="tiff" ContentType="image/tiff"/>
  <Default Extension="rels" ContentType="application/vnd.openxmlformats-package.relationships+xml"/>
  <Default Extension="vml" ContentType="application/vnd.openxmlformats-officedocument.vmlDrawing"/>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1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xml" ContentType="application/vnd.openxmlformats-officedocument.presentationml.tags+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6.xml" ContentType="application/vnd.openxmlformats-officedocument.presentationml.notesSlide+xml"/>
  <Override PartName="/ppt/tags/tag11.xml" ContentType="application/vnd.openxmlformats-officedocument.presentationml.tags+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12.xml" ContentType="application/vnd.openxmlformats-officedocument.presentationml.tags+xml"/>
  <Override PartName="/ppt/notesSlides/notesSlide28.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tags/tag16.xml" ContentType="application/vnd.openxmlformats-officedocument.presentationml.tags+xml"/>
  <Override PartName="/ppt/notesSlides/notesSlide3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17.xml" ContentType="application/vnd.openxmlformats-officedocument.presentationml.tags+xml"/>
  <Override PartName="/ppt/notesSlides/notesSlide34.xml" ContentType="application/vnd.openxmlformats-officedocument.presentationml.notesSlide+xml"/>
  <Override PartName="/ppt/tags/tag18.xml" ContentType="application/vnd.openxmlformats-officedocument.presentationml.tags+xml"/>
  <Override PartName="/ppt/notesSlides/notesSlide35.xml" ContentType="application/vnd.openxmlformats-officedocument.presentationml.notesSlide+xml"/>
  <Override PartName="/ppt/tags/tag19.xml" ContentType="application/vnd.openxmlformats-officedocument.presentationml.tags+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tags/tag20.xml" ContentType="application/vnd.openxmlformats-officedocument.presentationml.tags+xml"/>
  <Override PartName="/ppt/notesSlides/notesSlide37.xml" ContentType="application/vnd.openxmlformats-officedocument.presentationml.notesSlide+xml"/>
  <Override PartName="/ppt/tags/tag21.xml" ContentType="application/vnd.openxmlformats-officedocument.presentationml.tags+xml"/>
  <Override PartName="/ppt/notesSlides/notesSlide38.xml" ContentType="application/vnd.openxmlformats-officedocument.presentationml.notesSlide+xml"/>
  <Override PartName="/ppt/tags/tag22.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theme/themeOverride1.xml" ContentType="application/vnd.openxmlformats-officedocument.themeOverride+xml"/>
  <Override PartName="/ppt/tags/tag23.xml" ContentType="application/vnd.openxmlformats-officedocument.presentationml.tag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tags/tag24.xml" ContentType="application/vnd.openxmlformats-officedocument.presentationml.tags+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tags/tag25.xml" ContentType="application/vnd.openxmlformats-officedocument.presentationml.tags+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tags/tag26.xml" ContentType="application/vnd.openxmlformats-officedocument.presentationml.tags+xml"/>
  <Override PartName="/ppt/notesSlides/notesSlide41.xml" ContentType="application/vnd.openxmlformats-officedocument.presentationml.notesSlide+xml"/>
  <Override PartName="/ppt/tags/tag27.xml" ContentType="application/vnd.openxmlformats-officedocument.presentationml.tags+xml"/>
  <Override PartName="/ppt/notesSlides/notesSlide42.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77"/>
  </p:notesMasterIdLst>
  <p:sldIdLst>
    <p:sldId id="256" r:id="rId3"/>
    <p:sldId id="257" r:id="rId4"/>
    <p:sldId id="258" r:id="rId5"/>
    <p:sldId id="259" r:id="rId6"/>
    <p:sldId id="260" r:id="rId7"/>
    <p:sldId id="267" r:id="rId8"/>
    <p:sldId id="274" r:id="rId9"/>
    <p:sldId id="271" r:id="rId10"/>
    <p:sldId id="261" r:id="rId11"/>
    <p:sldId id="272" r:id="rId12"/>
    <p:sldId id="276" r:id="rId13"/>
    <p:sldId id="262" r:id="rId14"/>
    <p:sldId id="273" r:id="rId15"/>
    <p:sldId id="277" r:id="rId16"/>
    <p:sldId id="263" r:id="rId17"/>
    <p:sldId id="264" r:id="rId18"/>
    <p:sldId id="266" r:id="rId19"/>
    <p:sldId id="268" r:id="rId20"/>
    <p:sldId id="278" r:id="rId21"/>
    <p:sldId id="269" r:id="rId22"/>
    <p:sldId id="270"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13" r:id="rId49"/>
    <p:sldId id="304" r:id="rId50"/>
    <p:sldId id="305" r:id="rId51"/>
    <p:sldId id="306" r:id="rId52"/>
    <p:sldId id="307" r:id="rId53"/>
    <p:sldId id="308" r:id="rId54"/>
    <p:sldId id="309" r:id="rId55"/>
    <p:sldId id="310" r:id="rId56"/>
    <p:sldId id="311" r:id="rId57"/>
    <p:sldId id="312"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685"/>
    <a:srgbClr val="D8A5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7"/>
    <p:restoredTop sz="94629"/>
  </p:normalViewPr>
  <p:slideViewPr>
    <p:cSldViewPr snapToGrid="0" snapToObjects="1" showGuides="1">
      <p:cViewPr varScale="1">
        <p:scale>
          <a:sx n="153" d="100"/>
          <a:sy n="153" d="100"/>
        </p:scale>
        <p:origin x="189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charts/_rels/chart1.xml.rels><?xml version="1.0" encoding="UTF-8" standalone="yes"?>
<Relationships xmlns="http://schemas.openxmlformats.org/package/2006/relationships"><Relationship Id="rId1" Type="http://schemas.openxmlformats.org/officeDocument/2006/relationships/oleObject" Target="file:///C:\Users\jwilliams\Desktop\Sonatype\sonatype.xlsx" TargetMode="External"/></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oleObject" Target="file:///C:\Users\jwilliams\Desktop\Sonatype\sonatyp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[sonatype.xlsx]Insecure Downloads Total!PivotTable1</c:name>
    <c:fmtId val="-1"/>
  </c:pivotSource>
  <c:chart>
    <c:autoTitleDeleted val="1"/>
    <c:pivotFmts>
      <c:pivotFmt>
        <c:idx val="0"/>
        <c:marker>
          <c:symbol val="none"/>
        </c:marker>
      </c:pivotFmt>
      <c:pivotFmt>
        <c:idx val="1"/>
        <c:spPr>
          <a:solidFill>
            <a:schemeClr val="accent2"/>
          </a:solidFill>
        </c:spPr>
        <c:marker>
          <c:symbol val="none"/>
        </c:marker>
      </c:pivotFmt>
      <c:pivotFmt>
        <c:idx val="2"/>
        <c:spPr>
          <a:solidFill>
            <a:schemeClr val="accent2"/>
          </a:solidFill>
        </c:spPr>
        <c:marker>
          <c:symbol val="none"/>
        </c:marker>
      </c:pivotFmt>
      <c:pivotFmt>
        <c:idx val="3"/>
        <c:spPr>
          <a:solidFill>
            <a:schemeClr val="accent2"/>
          </a:solidFill>
        </c:spPr>
        <c:marker>
          <c:symbol val="none"/>
        </c:marker>
      </c:pivotFmt>
    </c:pivotFmts>
    <c:plotArea>
      <c:layout/>
      <c:barChart>
        <c:barDir val="col"/>
        <c:grouping val="clustered"/>
        <c:varyColors val="0"/>
        <c:ser>
          <c:idx val="0"/>
          <c:order val="0"/>
          <c:tx>
            <c:strRef>
              <c:f>'Insecure Downloads Total'!$B$3</c:f>
              <c:strCache>
                <c:ptCount val="1"/>
                <c:pt idx="0">
                  <c:v>Total</c:v>
                </c:pt>
              </c:strCache>
            </c:strRef>
          </c:tx>
          <c:spPr>
            <a:solidFill>
              <a:srgbClr val="C00000"/>
            </a:solidFill>
            <a:scene3d>
              <a:camera prst="orthographicFront"/>
              <a:lightRig rig="threePt" dir="t"/>
            </a:scene3d>
            <a:sp3d>
              <a:bevelT/>
            </a:sp3d>
          </c:spPr>
          <c:invertIfNegative val="0"/>
          <c:cat>
            <c:strRef>
              <c:f>'Insecure Downloads Total'!$A$4:$A$22</c:f>
              <c:strCache>
                <c:ptCount val="18"/>
                <c:pt idx="0">
                  <c:v>GWT</c:v>
                </c:pt>
                <c:pt idx="1">
                  <c:v>Apache Xerces</c:v>
                </c:pt>
                <c:pt idx="2">
                  <c:v>Spring MVC</c:v>
                </c:pt>
                <c:pt idx="3">
                  <c:v>Struts 1.x</c:v>
                </c:pt>
                <c:pt idx="4">
                  <c:v>Apache CXF</c:v>
                </c:pt>
                <c:pt idx="5">
                  <c:v>Struts2</c:v>
                </c:pt>
                <c:pt idx="6">
                  <c:v>Apache Axis</c:v>
                </c:pt>
                <c:pt idx="7">
                  <c:v>Spring Security</c:v>
                </c:pt>
                <c:pt idx="8">
                  <c:v>Tapestry</c:v>
                </c:pt>
                <c:pt idx="9">
                  <c:v>Wicket</c:v>
                </c:pt>
                <c:pt idx="10">
                  <c:v>Lift</c:v>
                </c:pt>
                <c:pt idx="11">
                  <c:v>Apache Santuario</c:v>
                </c:pt>
                <c:pt idx="12">
                  <c:v>BouncyCastle</c:v>
                </c:pt>
                <c:pt idx="13">
                  <c:v>Tiles</c:v>
                </c:pt>
                <c:pt idx="14">
                  <c:v>Hibernate</c:v>
                </c:pt>
                <c:pt idx="15">
                  <c:v>Apache Shiro</c:v>
                </c:pt>
                <c:pt idx="16">
                  <c:v>Java Server Faces</c:v>
                </c:pt>
                <c:pt idx="17">
                  <c:v>AntiSamy</c:v>
                </c:pt>
              </c:strCache>
            </c:strRef>
          </c:cat>
          <c:val>
            <c:numRef>
              <c:f>'Insecure Downloads Total'!$B$4:$B$22</c:f>
              <c:numCache>
                <c:formatCode>General</c:formatCode>
                <c:ptCount val="18"/>
                <c:pt idx="0">
                  <c:v>1.7666703E7</c:v>
                </c:pt>
                <c:pt idx="1">
                  <c:v>2.820825E6</c:v>
                </c:pt>
                <c:pt idx="2">
                  <c:v>2.733396E6</c:v>
                </c:pt>
                <c:pt idx="3">
                  <c:v>1.634948E6</c:v>
                </c:pt>
                <c:pt idx="4">
                  <c:v>1.19372E6</c:v>
                </c:pt>
                <c:pt idx="5">
                  <c:v>1.121996E6</c:v>
                </c:pt>
                <c:pt idx="6">
                  <c:v>1.027904E6</c:v>
                </c:pt>
                <c:pt idx="7">
                  <c:v>980422.0</c:v>
                </c:pt>
                <c:pt idx="8">
                  <c:v>201913.0</c:v>
                </c:pt>
                <c:pt idx="9">
                  <c:v>151202.0</c:v>
                </c:pt>
                <c:pt idx="10">
                  <c:v>86402.0</c:v>
                </c:pt>
                <c:pt idx="11">
                  <c:v>67104.0</c:v>
                </c:pt>
                <c:pt idx="12">
                  <c:v>52729.0</c:v>
                </c:pt>
                <c:pt idx="13">
                  <c:v>37092.0</c:v>
                </c:pt>
                <c:pt idx="14">
                  <c:v>6748.0</c:v>
                </c:pt>
                <c:pt idx="15">
                  <c:v>6079.0</c:v>
                </c:pt>
                <c:pt idx="16">
                  <c:v>1435.0</c:v>
                </c:pt>
                <c:pt idx="17">
                  <c:v>300.0</c:v>
                </c:pt>
              </c:numCache>
            </c:numRef>
          </c:val>
        </c:ser>
        <c:dLbls>
          <c:showLegendKey val="0"/>
          <c:showVal val="0"/>
          <c:showCatName val="0"/>
          <c:showSerName val="0"/>
          <c:showPercent val="0"/>
          <c:showBubbleSize val="0"/>
        </c:dLbls>
        <c:gapWidth val="23"/>
        <c:axId val="-1052431008"/>
        <c:axId val="-1054960000"/>
      </c:barChart>
      <c:catAx>
        <c:axId val="-1052431008"/>
        <c:scaling>
          <c:orientation val="minMax"/>
        </c:scaling>
        <c:delete val="0"/>
        <c:axPos val="b"/>
        <c:numFmt formatCode="General" sourceLinked="0"/>
        <c:majorTickMark val="out"/>
        <c:minorTickMark val="none"/>
        <c:tickLblPos val="nextTo"/>
        <c:txPr>
          <a:bodyPr/>
          <a:lstStyle/>
          <a:p>
            <a:pPr>
              <a:defRPr sz="1200"/>
            </a:pPr>
            <a:endParaRPr lang="en-US"/>
          </a:p>
        </c:txPr>
        <c:crossAx val="-1054960000"/>
        <c:crosses val="autoZero"/>
        <c:auto val="1"/>
        <c:lblAlgn val="ctr"/>
        <c:lblOffset val="100"/>
        <c:noMultiLvlLbl val="0"/>
      </c:catAx>
      <c:valAx>
        <c:axId val="-1054960000"/>
        <c:scaling>
          <c:logBase val="10.0"/>
          <c:orientation val="minMax"/>
        </c:scaling>
        <c:delete val="0"/>
        <c:axPos val="l"/>
        <c:majorGridlines/>
        <c:numFmt formatCode="#,##0" sourceLinked="0"/>
        <c:majorTickMark val="out"/>
        <c:minorTickMark val="none"/>
        <c:tickLblPos val="nextTo"/>
        <c:txPr>
          <a:bodyPr/>
          <a:lstStyle/>
          <a:p>
            <a:pPr>
              <a:defRPr sz="1400"/>
            </a:pPr>
            <a:endParaRPr lang="en-US"/>
          </a:p>
        </c:txPr>
        <c:crossAx val="-1052431008"/>
        <c:crosses val="autoZero"/>
        <c:crossBetween val="between"/>
      </c:valAx>
      <c:spPr>
        <a:noFill/>
        <a:ln w="25400">
          <a:noFill/>
        </a:ln>
      </c:spPr>
    </c:plotArea>
    <c:plotVisOnly val="1"/>
    <c:dispBlanksAs val="gap"/>
    <c:showDLblsOverMax val="0"/>
  </c:chart>
  <c:externalData r:id="rId1">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[sonatype.xlsx]Insecure Versions!PivotTable13</c:name>
    <c:fmtId val="-1"/>
  </c:pivotSource>
  <c:chart>
    <c:autoTitleDeleted val="1"/>
    <c:pivotFmts>
      <c:pivotFmt>
        <c:idx val="0"/>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1"/>
        <c:dLbl>
          <c:idx val="0"/>
          <c:layout>
            <c:manualLayout>
              <c:x val="-0.186161406226453"/>
              <c:y val="0.253214604718913"/>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2"/>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3"/>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4"/>
        <c:dLbl>
          <c:idx val="0"/>
          <c:layout>
            <c:manualLayout>
              <c:x val="-0.186161406226453"/>
              <c:y val="0.253214604718913"/>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5"/>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6"/>
        <c:spPr>
          <a:solidFill>
            <a:srgbClr val="C00000"/>
          </a:solidFill>
        </c:spPr>
        <c:marker>
          <c:symbol val="none"/>
        </c:marker>
        <c:dLbl>
          <c:idx val="0"/>
          <c:spPr/>
          <c:txPr>
            <a:bodyPr/>
            <a:lstStyle/>
            <a:p>
              <a:pPr>
                <a:defRPr sz="1200"/>
              </a:pPr>
              <a:endParaRPr lang="en-US"/>
            </a:p>
          </c:txPr>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
        <c:idx val="7"/>
        <c:dLbl>
          <c:idx val="0"/>
          <c:layout>
            <c:manualLayout>
              <c:x val="-0.186161406226453"/>
              <c:y val="0.253214604718913"/>
            </c:manualLayout>
          </c:layout>
          <c:tx>
            <c:rich>
              <a:bodyPr/>
              <a:lstStyle/>
              <a:p>
                <a:pPr>
                  <a:defRPr sz="1200">
                    <a:solidFill>
                      <a:schemeClr val="bg1"/>
                    </a:solidFill>
                  </a:defRPr>
                </a:pPr>
                <a:r>
                  <a:rPr lang="en-US" sz="1200">
                    <a:solidFill>
                      <a:schemeClr val="bg1"/>
                    </a:solidFill>
                  </a:rPr>
                  <a:t>Contains Known Vulnerabilities</a:t>
                </a:r>
              </a:p>
              <a:p>
                <a:pPr>
                  <a:defRPr sz="1200">
                    <a:solidFill>
                      <a:schemeClr val="bg1"/>
                    </a:solidFill>
                  </a:defRPr>
                </a:pPr>
                <a:r>
                  <a:rPr lang="en-US" sz="1200">
                    <a:solidFill>
                      <a:schemeClr val="bg1"/>
                    </a:solidFill>
                  </a:rPr>
                  <a:t>
</a:t>
                </a:r>
                <a:r>
                  <a:rPr lang="en-US" sz="2000">
                    <a:solidFill>
                      <a:schemeClr val="bg1"/>
                    </a:solidFill>
                  </a:rPr>
                  <a:t>26%</a:t>
                </a:r>
                <a:endParaRPr lang="en-US">
                  <a:solidFill>
                    <a:schemeClr val="bg1"/>
                  </a:solidFill>
                </a:endParaRPr>
              </a:p>
            </c:rich>
          </c:tx>
          <c:spPr/>
          <c:dLblPos val="bestFit"/>
          <c:showLegendKey val="0"/>
          <c:showVal val="0"/>
          <c:showCatName val="1"/>
          <c:showSerName val="0"/>
          <c:showPercent val="1"/>
          <c:showBubbleSize val="0"/>
          <c:separator>
</c:separator>
          <c:extLst>
            <c:ext xmlns:c15="http://schemas.microsoft.com/office/drawing/2012/chart" uri="{CE6537A1-D6FC-4f65-9D91-7224C49458BB}"/>
          </c:extLst>
        </c:dLbl>
      </c:pivotFmt>
      <c:pivotFmt>
        <c:idx val="8"/>
        <c:spPr>
          <a:solidFill>
            <a:schemeClr val="tx2">
              <a:lumMod val="20000"/>
              <a:lumOff val="80000"/>
            </a:schemeClr>
          </a:solidFill>
        </c:spPr>
        <c:dLbl>
          <c:idx val="0"/>
          <c:tx>
            <c:rich>
              <a:bodyPr/>
              <a:lstStyle/>
              <a:p>
                <a:r>
                  <a:rPr lang="en-US" sz="1200"/>
                  <a:t>No Known Vulnerabilities</a:t>
                </a:r>
              </a:p>
              <a:p>
                <a:r>
                  <a:rPr lang="en-US" sz="1200"/>
                  <a:t>
</a:t>
                </a:r>
                <a:r>
                  <a:rPr lang="en-US" sz="2000"/>
                  <a:t>74%</a:t>
                </a:r>
                <a:endParaRPr lang="en-US" sz="1400"/>
              </a:p>
            </c:rich>
          </c:tx>
          <c:dLblPos val="ctr"/>
          <c:showLegendKey val="0"/>
          <c:showVal val="0"/>
          <c:showCatName val="1"/>
          <c:showSerName val="0"/>
          <c:showPercent val="1"/>
          <c:showBubbleSize val="0"/>
          <c:separator>
</c:separator>
          <c:extLst>
            <c:ext xmlns:c15="http://schemas.microsoft.com/office/drawing/2012/chart" uri="{CE6537A1-D6FC-4f65-9D91-7224C49458BB}"/>
          </c:extLst>
        </c:dLbl>
      </c:pivotFmt>
    </c:pivotFmts>
    <c:plotArea>
      <c:layout/>
      <c:pieChart>
        <c:varyColors val="1"/>
        <c:ser>
          <c:idx val="0"/>
          <c:order val="0"/>
          <c:tx>
            <c:strRef>
              <c:f>'Insecure Versions'!$B$117</c:f>
              <c:strCache>
                <c:ptCount val="1"/>
                <c:pt idx="0">
                  <c:v>Total</c:v>
                </c:pt>
              </c:strCache>
            </c:strRef>
          </c:tx>
          <c:spPr>
            <a:solidFill>
              <a:srgbClr val="006600"/>
            </a:solidFill>
            <a:scene3d>
              <a:camera prst="orthographicFront"/>
              <a:lightRig rig="threePt" dir="t"/>
            </a:scene3d>
            <a:sp3d>
              <a:bevelT/>
            </a:sp3d>
          </c:spPr>
          <c:explosion val="3"/>
          <c:dPt>
            <c:idx val="0"/>
            <c:bubble3D val="0"/>
            <c:explosion val="7"/>
            <c:spPr>
              <a:solidFill>
                <a:srgbClr val="C00000"/>
              </a:solidFill>
              <a:scene3d>
                <a:camera prst="orthographicFront"/>
                <a:lightRig rig="threePt" dir="t"/>
              </a:scene3d>
              <a:sp3d>
                <a:bevelT/>
              </a:sp3d>
            </c:spPr>
          </c:dPt>
          <c:dPt>
            <c:idx val="1"/>
            <c:bubble3D val="0"/>
          </c:dPt>
          <c:dLbls>
            <c:dLbl>
              <c:idx val="0"/>
              <c:layout>
                <c:manualLayout>
                  <c:x val="-0.250529097655896"/>
                  <c:y val="0.176291425110323"/>
                </c:manualLayout>
              </c:layout>
              <c:tx>
                <c:rich>
                  <a:bodyPr/>
                  <a:lstStyle/>
                  <a:p>
                    <a:r>
                      <a:rPr lang="en-US" sz="1100" dirty="0" smtClean="0">
                        <a:solidFill>
                          <a:schemeClr val="bg1"/>
                        </a:solidFill>
                      </a:rPr>
                      <a:t>Vulnerable Download</a:t>
                    </a:r>
                  </a:p>
                  <a:p>
                    <a:r>
                      <a:rPr lang="en-US" sz="2800" dirty="0" smtClean="0">
                        <a:solidFill>
                          <a:schemeClr val="bg1"/>
                        </a:solidFill>
                      </a:rPr>
                      <a:t>26%</a:t>
                    </a:r>
                    <a:endParaRPr lang="en-US" sz="2800" dirty="0">
                      <a:solidFill>
                        <a:schemeClr val="bg1"/>
                      </a:solidFill>
                    </a:endParaRPr>
                  </a:p>
                </c:rich>
              </c:tx>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195925061091501"/>
                  <c:y val="-0.346272389028295"/>
                </c:manualLayout>
              </c:layout>
              <c:tx>
                <c:rich>
                  <a:bodyPr/>
                  <a:lstStyle/>
                  <a:p>
                    <a:r>
                      <a:rPr lang="en-US" sz="1200" dirty="0" smtClean="0">
                        <a:solidFill>
                          <a:schemeClr val="bg1"/>
                        </a:solidFill>
                      </a:rPr>
                      <a:t>Safe</a:t>
                    </a:r>
                    <a:r>
                      <a:rPr lang="en-US" sz="1200" baseline="0" dirty="0" smtClean="0">
                        <a:solidFill>
                          <a:schemeClr val="bg1"/>
                        </a:solidFill>
                      </a:rPr>
                      <a:t> Download</a:t>
                    </a:r>
                    <a:r>
                      <a:rPr lang="en-US" sz="1000" dirty="0">
                        <a:solidFill>
                          <a:schemeClr val="bg1"/>
                        </a:solidFill>
                      </a:rPr>
                      <a:t>
</a:t>
                    </a:r>
                    <a:r>
                      <a:rPr lang="en-US" sz="2800" dirty="0">
                        <a:solidFill>
                          <a:schemeClr val="bg1"/>
                        </a:solidFill>
                      </a:rPr>
                      <a:t>74%</a:t>
                    </a:r>
                    <a:endParaRPr lang="en-US" sz="44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a:lstStyle/>
              <a:p>
                <a:pPr>
                  <a:defRPr sz="1000">
                    <a:solidFill>
                      <a:schemeClr val="bg1"/>
                    </a:solidFill>
                  </a:defRPr>
                </a:pPr>
                <a:endParaRPr lang="en-US"/>
              </a:p>
            </c:txPr>
            <c:dLblPos val="ctr"/>
            <c:showLegendKey val="0"/>
            <c:showVal val="0"/>
            <c:showCatName val="1"/>
            <c:showSerName val="0"/>
            <c:showPercent val="1"/>
            <c:showBubbleSize val="0"/>
            <c:separator>
</c:separator>
            <c:showLeaderLines val="0"/>
            <c:extLst>
              <c:ext xmlns:c15="http://schemas.microsoft.com/office/drawing/2012/chart" uri="{CE6537A1-D6FC-4f65-9D91-7224C49458BB}"/>
            </c:extLst>
          </c:dLbls>
          <c:cat>
            <c:strRef>
              <c:f>'Insecure Versions'!$A$118:$A$120</c:f>
              <c:strCache>
                <c:ptCount val="2"/>
                <c:pt idx="0">
                  <c:v>Contains Known Vulnerabilities</c:v>
                </c:pt>
                <c:pt idx="1">
                  <c:v>No Known Vulnerabilities</c:v>
                </c:pt>
              </c:strCache>
            </c:strRef>
          </c:cat>
          <c:val>
            <c:numRef>
              <c:f>'Insecure Versions'!$B$118:$B$120</c:f>
              <c:numCache>
                <c:formatCode>General</c:formatCode>
                <c:ptCount val="2"/>
                <c:pt idx="0">
                  <c:v>2.9790918E7</c:v>
                </c:pt>
                <c:pt idx="1">
                  <c:v>8.414844E7</c:v>
                </c:pt>
              </c:numCache>
            </c:numRef>
          </c:val>
        </c:ser>
        <c:dLbls>
          <c:showLegendKey val="0"/>
          <c:showVal val="0"/>
          <c:showCatName val="1"/>
          <c:showSerName val="0"/>
          <c:showPercent val="0"/>
          <c:showBubbleSize val="0"/>
          <c:showLeaderLines val="0"/>
        </c:dLbls>
        <c:firstSliceAng val="0"/>
      </c:pieChart>
    </c:plotArea>
    <c:plotVisOnly val="1"/>
    <c:dispBlanksAs val="gap"/>
    <c:showDLblsOverMax val="0"/>
  </c:chart>
  <c:txPr>
    <a:bodyPr/>
    <a:lstStyle/>
    <a:p>
      <a:pPr>
        <a:defRPr sz="1050" b="1"/>
      </a:pPr>
      <a:endParaRPr lang="en-US"/>
    </a:p>
  </c:txPr>
  <c:externalData r:id="rId2">
    <c:autoUpdate val="0"/>
  </c:externalData>
  <c:extLst>
    <c:ext xmlns:c14="http://schemas.microsoft.com/office/drawing/2007/8/2/chart" uri="{781A3756-C4B2-4CAC-9D66-4F8BD8637D16}">
      <c14:pivotOptions>
        <c14:dropZoneFilter val="1"/>
        <c14:dropZoneData val="1"/>
        <c14:dropZoneSeries val="1"/>
        <c14:dropZonesVisible val="1"/>
      </c14:pivotOptions>
    </c:ext>
  </c:extLst>
</c:chartSpace>
</file>

<file path=ppt/diagrams/_rels/data12.xml.rels><?xml version="1.0" encoding="UTF-8" standalone="yes"?>
<Relationships xmlns="http://schemas.openxmlformats.org/package/2006/relationships"><Relationship Id="rId1" Type="http://schemas.openxmlformats.org/officeDocument/2006/relationships/hyperlink" Target="https://www.owasp.org/index.php/OWASP_Dependency_Check" TargetMode="External"/></Relationships>
</file>

<file path=ppt/diagrams/_rels/drawing12.xml.rels><?xml version="1.0" encoding="UTF-8" standalone="yes"?>
<Relationships xmlns="http://schemas.openxmlformats.org/package/2006/relationships"><Relationship Id="rId1" Type="http://schemas.openxmlformats.org/officeDocument/2006/relationships/hyperlink" Target="https://www.owasp.org/index.php/OWASP_Dependency_Check"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74FB07-1AC5-464A-BAFA-40A62542E15D}" type="doc">
      <dgm:prSet loTypeId="urn:microsoft.com/office/officeart/2005/8/layout/cycle3" loCatId="" qsTypeId="urn:microsoft.com/office/officeart/2005/8/quickstyle/simple4" qsCatId="simple" csTypeId="urn:microsoft.com/office/officeart/2005/8/colors/colorful1" csCatId="colorful" phldr="1"/>
      <dgm:spPr/>
      <dgm:t>
        <a:bodyPr/>
        <a:lstStyle/>
        <a:p>
          <a:endParaRPr lang="en-US"/>
        </a:p>
      </dgm:t>
    </dgm:pt>
    <dgm:pt modelId="{787A35CE-735D-3244-B438-AFC489CC2503}">
      <dgm:prSet/>
      <dgm:spPr/>
      <dgm:t>
        <a:bodyPr/>
        <a:lstStyle/>
        <a:p>
          <a:r>
            <a:rPr lang="en-US" dirty="0" smtClean="0"/>
            <a:t>URL</a:t>
          </a:r>
          <a:endParaRPr lang="en-US" dirty="0"/>
        </a:p>
      </dgm:t>
    </dgm:pt>
    <dgm:pt modelId="{9440EE27-1283-544A-A669-338BBA8A048B}" type="parTrans" cxnId="{9F2956C3-7C5B-3147-8ED7-E4296154FE7A}">
      <dgm:prSet/>
      <dgm:spPr/>
      <dgm:t>
        <a:bodyPr/>
        <a:lstStyle/>
        <a:p>
          <a:endParaRPr lang="en-US"/>
        </a:p>
      </dgm:t>
    </dgm:pt>
    <dgm:pt modelId="{FC5E1A4D-8D7F-B648-A53D-B83CEEEAEC2D}" type="sibTrans" cxnId="{9F2956C3-7C5B-3147-8ED7-E4296154FE7A}">
      <dgm:prSet/>
      <dgm:spPr/>
      <dgm:t>
        <a:bodyPr/>
        <a:lstStyle/>
        <a:p>
          <a:endParaRPr lang="en-US"/>
        </a:p>
      </dgm:t>
    </dgm:pt>
    <dgm:pt modelId="{0CE6FEC4-8A51-9A4B-A028-122A26415A88}">
      <dgm:prSet/>
      <dgm:spPr/>
      <dgm:t>
        <a:bodyPr/>
        <a:lstStyle/>
        <a:p>
          <a:r>
            <a:rPr lang="en-US" dirty="0" smtClean="0"/>
            <a:t>Form fields</a:t>
          </a:r>
          <a:endParaRPr lang="en-US" dirty="0"/>
        </a:p>
      </dgm:t>
    </dgm:pt>
    <dgm:pt modelId="{368295B3-AEB9-BE48-9F7E-B7C14B88E033}" type="parTrans" cxnId="{F930284D-1F70-8143-A768-AB9FF1A6047F}">
      <dgm:prSet/>
      <dgm:spPr/>
      <dgm:t>
        <a:bodyPr/>
        <a:lstStyle/>
        <a:p>
          <a:endParaRPr lang="en-US"/>
        </a:p>
      </dgm:t>
    </dgm:pt>
    <dgm:pt modelId="{C8DD4703-545A-8D44-BAAC-75E7CBD40B62}" type="sibTrans" cxnId="{F930284D-1F70-8143-A768-AB9FF1A6047F}">
      <dgm:prSet/>
      <dgm:spPr/>
      <dgm:t>
        <a:bodyPr/>
        <a:lstStyle/>
        <a:p>
          <a:endParaRPr lang="en-US"/>
        </a:p>
      </dgm:t>
    </dgm:pt>
    <dgm:pt modelId="{9093582B-35AB-2945-A6C1-FD2D3688847A}">
      <dgm:prSet/>
      <dgm:spPr/>
      <dgm:t>
        <a:bodyPr/>
        <a:lstStyle/>
        <a:p>
          <a:r>
            <a:rPr lang="en-US" dirty="0" smtClean="0"/>
            <a:t>GET Parameters</a:t>
          </a:r>
          <a:endParaRPr lang="en-US" dirty="0"/>
        </a:p>
      </dgm:t>
    </dgm:pt>
    <dgm:pt modelId="{98A3BE04-B721-EA4C-AAAD-F3F10D052FB3}" type="parTrans" cxnId="{D4EE12DD-B9BF-A44D-BC81-A60E69A6AABB}">
      <dgm:prSet/>
      <dgm:spPr/>
      <dgm:t>
        <a:bodyPr/>
        <a:lstStyle/>
        <a:p>
          <a:endParaRPr lang="en-US"/>
        </a:p>
      </dgm:t>
    </dgm:pt>
    <dgm:pt modelId="{4E17A72C-9673-5348-9F51-ABED50A92C29}" type="sibTrans" cxnId="{D4EE12DD-B9BF-A44D-BC81-A60E69A6AABB}">
      <dgm:prSet/>
      <dgm:spPr/>
      <dgm:t>
        <a:bodyPr/>
        <a:lstStyle/>
        <a:p>
          <a:endParaRPr lang="en-US"/>
        </a:p>
      </dgm:t>
    </dgm:pt>
    <dgm:pt modelId="{2378B2A5-EA5E-A249-A7E2-EB365A5E0EF2}">
      <dgm:prSet/>
      <dgm:spPr/>
      <dgm:t>
        <a:bodyPr/>
        <a:lstStyle/>
        <a:p>
          <a:r>
            <a:rPr lang="en-US" dirty="0" smtClean="0"/>
            <a:t>POST Payloads</a:t>
          </a:r>
          <a:endParaRPr lang="en-US" dirty="0"/>
        </a:p>
      </dgm:t>
    </dgm:pt>
    <dgm:pt modelId="{CF0C8EA4-034C-5A48-B707-4FC250485B65}" type="parTrans" cxnId="{1FD780E0-4FEF-F446-B6C0-A15EE526F128}">
      <dgm:prSet/>
      <dgm:spPr/>
      <dgm:t>
        <a:bodyPr/>
        <a:lstStyle/>
        <a:p>
          <a:endParaRPr lang="en-US"/>
        </a:p>
      </dgm:t>
    </dgm:pt>
    <dgm:pt modelId="{5BE13145-9C4A-4E40-B7B9-2C24285D0C17}" type="sibTrans" cxnId="{1FD780E0-4FEF-F446-B6C0-A15EE526F128}">
      <dgm:prSet/>
      <dgm:spPr/>
      <dgm:t>
        <a:bodyPr/>
        <a:lstStyle/>
        <a:p>
          <a:endParaRPr lang="en-US"/>
        </a:p>
      </dgm:t>
    </dgm:pt>
    <dgm:pt modelId="{34F617A2-F666-5147-828E-58C70914AEEF}">
      <dgm:prSet/>
      <dgm:spPr/>
      <dgm:t>
        <a:bodyPr/>
        <a:lstStyle/>
        <a:p>
          <a:r>
            <a:rPr lang="en-US" dirty="0" smtClean="0"/>
            <a:t>HTTP Headers</a:t>
          </a:r>
          <a:endParaRPr lang="en-US" dirty="0"/>
        </a:p>
      </dgm:t>
    </dgm:pt>
    <dgm:pt modelId="{F11D3C5C-8D9C-BC42-AC95-EBF552C6DD58}" type="parTrans" cxnId="{AF8FE476-C88F-104C-B6E6-776FA8D46879}">
      <dgm:prSet/>
      <dgm:spPr/>
      <dgm:t>
        <a:bodyPr/>
        <a:lstStyle/>
        <a:p>
          <a:endParaRPr lang="en-US"/>
        </a:p>
      </dgm:t>
    </dgm:pt>
    <dgm:pt modelId="{00070687-B2C9-2748-B879-187A5FF24428}" type="sibTrans" cxnId="{AF8FE476-C88F-104C-B6E6-776FA8D46879}">
      <dgm:prSet/>
      <dgm:spPr/>
      <dgm:t>
        <a:bodyPr/>
        <a:lstStyle/>
        <a:p>
          <a:endParaRPr lang="en-US"/>
        </a:p>
      </dgm:t>
    </dgm:pt>
    <dgm:pt modelId="{6A8B2253-9FC9-2B46-B70D-8330076C1803}">
      <dgm:prSet/>
      <dgm:spPr/>
      <dgm:t>
        <a:bodyPr/>
        <a:lstStyle/>
        <a:p>
          <a:r>
            <a:rPr lang="en-US" dirty="0" smtClean="0"/>
            <a:t>Web Services</a:t>
          </a:r>
          <a:endParaRPr lang="en-US" dirty="0"/>
        </a:p>
      </dgm:t>
    </dgm:pt>
    <dgm:pt modelId="{E114994C-9E3E-544D-A133-79EE324CAF41}" type="parTrans" cxnId="{82A69723-90AC-DF4B-9815-16EE482B59E1}">
      <dgm:prSet/>
      <dgm:spPr/>
      <dgm:t>
        <a:bodyPr/>
        <a:lstStyle/>
        <a:p>
          <a:endParaRPr lang="en-US"/>
        </a:p>
      </dgm:t>
    </dgm:pt>
    <dgm:pt modelId="{755E2956-92F1-E14C-BA8D-6E089066BE43}" type="sibTrans" cxnId="{82A69723-90AC-DF4B-9815-16EE482B59E1}">
      <dgm:prSet/>
      <dgm:spPr/>
      <dgm:t>
        <a:bodyPr/>
        <a:lstStyle/>
        <a:p>
          <a:endParaRPr lang="en-US"/>
        </a:p>
      </dgm:t>
    </dgm:pt>
    <dgm:pt modelId="{9B6D512B-EF2D-6245-A620-D68CE6E13D32}">
      <dgm:prSet/>
      <dgm:spPr/>
      <dgm:t>
        <a:bodyPr/>
        <a:lstStyle/>
        <a:p>
          <a:r>
            <a:rPr lang="en-US" dirty="0" smtClean="0"/>
            <a:t>Cookies</a:t>
          </a:r>
          <a:endParaRPr lang="en-US" dirty="0"/>
        </a:p>
      </dgm:t>
    </dgm:pt>
    <dgm:pt modelId="{7DF29058-A75A-1F40-862A-ADA3A62F7C4D}" type="parTrans" cxnId="{2AA4A45A-CCF5-0147-911A-31AC0A1C7F2F}">
      <dgm:prSet/>
      <dgm:spPr/>
      <dgm:t>
        <a:bodyPr/>
        <a:lstStyle/>
        <a:p>
          <a:endParaRPr lang="en-US"/>
        </a:p>
      </dgm:t>
    </dgm:pt>
    <dgm:pt modelId="{5509454D-F626-C74C-B8A5-5A8C3BCBE881}" type="sibTrans" cxnId="{2AA4A45A-CCF5-0147-911A-31AC0A1C7F2F}">
      <dgm:prSet/>
      <dgm:spPr/>
      <dgm:t>
        <a:bodyPr/>
        <a:lstStyle/>
        <a:p>
          <a:endParaRPr lang="en-US"/>
        </a:p>
      </dgm:t>
    </dgm:pt>
    <dgm:pt modelId="{F1C005A5-9E6C-C344-8B16-95EF21AD50F9}">
      <dgm:prSet/>
      <dgm:spPr/>
      <dgm:t>
        <a:bodyPr/>
        <a:lstStyle/>
        <a:p>
          <a:r>
            <a:rPr lang="en-US" dirty="0" smtClean="0"/>
            <a:t>External Services</a:t>
          </a:r>
          <a:endParaRPr lang="en-US" dirty="0"/>
        </a:p>
      </dgm:t>
    </dgm:pt>
    <dgm:pt modelId="{DDE569B4-5DA4-244B-BC72-38DAF5155999}" type="parTrans" cxnId="{A548C409-9C06-B84A-8785-449C667224A7}">
      <dgm:prSet/>
      <dgm:spPr/>
      <dgm:t>
        <a:bodyPr/>
        <a:lstStyle/>
        <a:p>
          <a:endParaRPr lang="en-US"/>
        </a:p>
      </dgm:t>
    </dgm:pt>
    <dgm:pt modelId="{7246CB5B-37F6-9449-9D06-0C258C37384B}" type="sibTrans" cxnId="{A548C409-9C06-B84A-8785-449C667224A7}">
      <dgm:prSet/>
      <dgm:spPr/>
      <dgm:t>
        <a:bodyPr/>
        <a:lstStyle/>
        <a:p>
          <a:endParaRPr lang="en-US"/>
        </a:p>
      </dgm:t>
    </dgm:pt>
    <dgm:pt modelId="{946E9253-C3F2-F043-B23F-C7DFD99E7991}">
      <dgm:prSet/>
      <dgm:spPr/>
      <dgm:t>
        <a:bodyPr/>
        <a:lstStyle/>
        <a:p>
          <a:r>
            <a:rPr lang="en-US" dirty="0" smtClean="0"/>
            <a:t>Database</a:t>
          </a:r>
          <a:endParaRPr lang="en-US" dirty="0"/>
        </a:p>
      </dgm:t>
    </dgm:pt>
    <dgm:pt modelId="{FC5C30F0-C5C3-4244-93E0-07B36A77B4B9}" type="parTrans" cxnId="{07FA9BCC-2FCD-814F-B2AD-D6206413A33F}">
      <dgm:prSet/>
      <dgm:spPr/>
      <dgm:t>
        <a:bodyPr/>
        <a:lstStyle/>
        <a:p>
          <a:endParaRPr lang="en-US"/>
        </a:p>
      </dgm:t>
    </dgm:pt>
    <dgm:pt modelId="{6BD7A34F-D76C-4E4D-800A-7123F2A31D8E}" type="sibTrans" cxnId="{07FA9BCC-2FCD-814F-B2AD-D6206413A33F}">
      <dgm:prSet/>
      <dgm:spPr/>
      <dgm:t>
        <a:bodyPr/>
        <a:lstStyle/>
        <a:p>
          <a:endParaRPr lang="en-US"/>
        </a:p>
      </dgm:t>
    </dgm:pt>
    <dgm:pt modelId="{82254A02-4544-2C47-BE89-D4A4E8C30BB5}" type="pres">
      <dgm:prSet presAssocID="{B474FB07-1AC5-464A-BAFA-40A62542E15D}" presName="Name0" presStyleCnt="0">
        <dgm:presLayoutVars>
          <dgm:dir/>
          <dgm:resizeHandles val="exact"/>
        </dgm:presLayoutVars>
      </dgm:prSet>
      <dgm:spPr/>
      <dgm:t>
        <a:bodyPr/>
        <a:lstStyle/>
        <a:p>
          <a:endParaRPr lang="en-US"/>
        </a:p>
      </dgm:t>
    </dgm:pt>
    <dgm:pt modelId="{7F873052-EBEC-A14B-9571-1A9BE3625E85}" type="pres">
      <dgm:prSet presAssocID="{B474FB07-1AC5-464A-BAFA-40A62542E15D}" presName="cycle" presStyleCnt="0"/>
      <dgm:spPr/>
    </dgm:pt>
    <dgm:pt modelId="{DA29BCD7-0F20-4644-AE99-F124DEBAF567}" type="pres">
      <dgm:prSet presAssocID="{787A35CE-735D-3244-B438-AFC489CC2503}" presName="nodeFirstNode" presStyleLbl="node1" presStyleIdx="0" presStyleCnt="9">
        <dgm:presLayoutVars>
          <dgm:bulletEnabled val="1"/>
        </dgm:presLayoutVars>
      </dgm:prSet>
      <dgm:spPr/>
      <dgm:t>
        <a:bodyPr/>
        <a:lstStyle/>
        <a:p>
          <a:endParaRPr lang="en-US"/>
        </a:p>
      </dgm:t>
    </dgm:pt>
    <dgm:pt modelId="{B3989E1F-2F01-9241-9640-B1A7720341AA}" type="pres">
      <dgm:prSet presAssocID="{FC5E1A4D-8D7F-B648-A53D-B83CEEEAEC2D}" presName="sibTransFirstNode" presStyleLbl="bgShp" presStyleIdx="0" presStyleCnt="1"/>
      <dgm:spPr/>
      <dgm:t>
        <a:bodyPr/>
        <a:lstStyle/>
        <a:p>
          <a:endParaRPr lang="en-US"/>
        </a:p>
      </dgm:t>
    </dgm:pt>
    <dgm:pt modelId="{84C5A774-AEDB-EF47-93CE-AA8A3C0FADAD}" type="pres">
      <dgm:prSet presAssocID="{0CE6FEC4-8A51-9A4B-A028-122A26415A88}" presName="nodeFollowingNodes" presStyleLbl="node1" presStyleIdx="1" presStyleCnt="9">
        <dgm:presLayoutVars>
          <dgm:bulletEnabled val="1"/>
        </dgm:presLayoutVars>
      </dgm:prSet>
      <dgm:spPr/>
      <dgm:t>
        <a:bodyPr/>
        <a:lstStyle/>
        <a:p>
          <a:endParaRPr lang="en-US"/>
        </a:p>
      </dgm:t>
    </dgm:pt>
    <dgm:pt modelId="{EA22AF77-6C61-264F-BC47-319258DB90C0}" type="pres">
      <dgm:prSet presAssocID="{9093582B-35AB-2945-A6C1-FD2D3688847A}" presName="nodeFollowingNodes" presStyleLbl="node1" presStyleIdx="2" presStyleCnt="9">
        <dgm:presLayoutVars>
          <dgm:bulletEnabled val="1"/>
        </dgm:presLayoutVars>
      </dgm:prSet>
      <dgm:spPr/>
      <dgm:t>
        <a:bodyPr/>
        <a:lstStyle/>
        <a:p>
          <a:endParaRPr lang="en-US"/>
        </a:p>
      </dgm:t>
    </dgm:pt>
    <dgm:pt modelId="{45E3EFA1-AD5C-BE4B-8762-A5A3B7E7D8F7}" type="pres">
      <dgm:prSet presAssocID="{2378B2A5-EA5E-A249-A7E2-EB365A5E0EF2}" presName="nodeFollowingNodes" presStyleLbl="node1" presStyleIdx="3" presStyleCnt="9">
        <dgm:presLayoutVars>
          <dgm:bulletEnabled val="1"/>
        </dgm:presLayoutVars>
      </dgm:prSet>
      <dgm:spPr/>
      <dgm:t>
        <a:bodyPr/>
        <a:lstStyle/>
        <a:p>
          <a:endParaRPr lang="en-US"/>
        </a:p>
      </dgm:t>
    </dgm:pt>
    <dgm:pt modelId="{5D3CEC42-57BA-DE4E-8D04-EFE8F3A2943C}" type="pres">
      <dgm:prSet presAssocID="{34F617A2-F666-5147-828E-58C70914AEEF}" presName="nodeFollowingNodes" presStyleLbl="node1" presStyleIdx="4" presStyleCnt="9">
        <dgm:presLayoutVars>
          <dgm:bulletEnabled val="1"/>
        </dgm:presLayoutVars>
      </dgm:prSet>
      <dgm:spPr/>
      <dgm:t>
        <a:bodyPr/>
        <a:lstStyle/>
        <a:p>
          <a:endParaRPr lang="en-US"/>
        </a:p>
      </dgm:t>
    </dgm:pt>
    <dgm:pt modelId="{6818184E-39A0-3B4F-8BC4-9653E5B1D02D}" type="pres">
      <dgm:prSet presAssocID="{6A8B2253-9FC9-2B46-B70D-8330076C1803}" presName="nodeFollowingNodes" presStyleLbl="node1" presStyleIdx="5" presStyleCnt="9">
        <dgm:presLayoutVars>
          <dgm:bulletEnabled val="1"/>
        </dgm:presLayoutVars>
      </dgm:prSet>
      <dgm:spPr/>
      <dgm:t>
        <a:bodyPr/>
        <a:lstStyle/>
        <a:p>
          <a:endParaRPr lang="en-US"/>
        </a:p>
      </dgm:t>
    </dgm:pt>
    <dgm:pt modelId="{A00BD754-9A28-7646-9517-F9AAD0C49CC7}" type="pres">
      <dgm:prSet presAssocID="{9B6D512B-EF2D-6245-A620-D68CE6E13D32}" presName="nodeFollowingNodes" presStyleLbl="node1" presStyleIdx="6" presStyleCnt="9">
        <dgm:presLayoutVars>
          <dgm:bulletEnabled val="1"/>
        </dgm:presLayoutVars>
      </dgm:prSet>
      <dgm:spPr/>
      <dgm:t>
        <a:bodyPr/>
        <a:lstStyle/>
        <a:p>
          <a:endParaRPr lang="en-US"/>
        </a:p>
      </dgm:t>
    </dgm:pt>
    <dgm:pt modelId="{26FBFF13-291C-EC48-9FA0-AF9C606790A9}" type="pres">
      <dgm:prSet presAssocID="{F1C005A5-9E6C-C344-8B16-95EF21AD50F9}" presName="nodeFollowingNodes" presStyleLbl="node1" presStyleIdx="7" presStyleCnt="9">
        <dgm:presLayoutVars>
          <dgm:bulletEnabled val="1"/>
        </dgm:presLayoutVars>
      </dgm:prSet>
      <dgm:spPr/>
      <dgm:t>
        <a:bodyPr/>
        <a:lstStyle/>
        <a:p>
          <a:endParaRPr lang="en-US"/>
        </a:p>
      </dgm:t>
    </dgm:pt>
    <dgm:pt modelId="{F4BE8A79-8023-A647-AA58-487C6BBC5D4A}" type="pres">
      <dgm:prSet presAssocID="{946E9253-C3F2-F043-B23F-C7DFD99E7991}" presName="nodeFollowingNodes" presStyleLbl="node1" presStyleIdx="8" presStyleCnt="9">
        <dgm:presLayoutVars>
          <dgm:bulletEnabled val="1"/>
        </dgm:presLayoutVars>
      </dgm:prSet>
      <dgm:spPr/>
      <dgm:t>
        <a:bodyPr/>
        <a:lstStyle/>
        <a:p>
          <a:endParaRPr lang="en-US"/>
        </a:p>
      </dgm:t>
    </dgm:pt>
  </dgm:ptLst>
  <dgm:cxnLst>
    <dgm:cxn modelId="{AD51CE0A-6BCD-AE45-8C8E-E9D9501E4C43}" type="presOf" srcId="{0CE6FEC4-8A51-9A4B-A028-122A26415A88}" destId="{84C5A774-AEDB-EF47-93CE-AA8A3C0FADAD}" srcOrd="0" destOrd="0" presId="urn:microsoft.com/office/officeart/2005/8/layout/cycle3"/>
    <dgm:cxn modelId="{D4EE12DD-B9BF-A44D-BC81-A60E69A6AABB}" srcId="{B474FB07-1AC5-464A-BAFA-40A62542E15D}" destId="{9093582B-35AB-2945-A6C1-FD2D3688847A}" srcOrd="2" destOrd="0" parTransId="{98A3BE04-B721-EA4C-AAAD-F3F10D052FB3}" sibTransId="{4E17A72C-9673-5348-9F51-ABED50A92C29}"/>
    <dgm:cxn modelId="{82A69723-90AC-DF4B-9815-16EE482B59E1}" srcId="{B474FB07-1AC5-464A-BAFA-40A62542E15D}" destId="{6A8B2253-9FC9-2B46-B70D-8330076C1803}" srcOrd="5" destOrd="0" parTransId="{E114994C-9E3E-544D-A133-79EE324CAF41}" sibTransId="{755E2956-92F1-E14C-BA8D-6E089066BE43}"/>
    <dgm:cxn modelId="{F930284D-1F70-8143-A768-AB9FF1A6047F}" srcId="{B474FB07-1AC5-464A-BAFA-40A62542E15D}" destId="{0CE6FEC4-8A51-9A4B-A028-122A26415A88}" srcOrd="1" destOrd="0" parTransId="{368295B3-AEB9-BE48-9F7E-B7C14B88E033}" sibTransId="{C8DD4703-545A-8D44-BAAC-75E7CBD40B62}"/>
    <dgm:cxn modelId="{A548C409-9C06-B84A-8785-449C667224A7}" srcId="{B474FB07-1AC5-464A-BAFA-40A62542E15D}" destId="{F1C005A5-9E6C-C344-8B16-95EF21AD50F9}" srcOrd="7" destOrd="0" parTransId="{DDE569B4-5DA4-244B-BC72-38DAF5155999}" sibTransId="{7246CB5B-37F6-9449-9D06-0C258C37384B}"/>
    <dgm:cxn modelId="{57A2A047-05FD-2540-A51B-205AFAD701CA}" type="presOf" srcId="{9093582B-35AB-2945-A6C1-FD2D3688847A}" destId="{EA22AF77-6C61-264F-BC47-319258DB90C0}" srcOrd="0" destOrd="0" presId="urn:microsoft.com/office/officeart/2005/8/layout/cycle3"/>
    <dgm:cxn modelId="{1D26E4F7-B9AD-D244-8BCB-6830A7D45007}" type="presOf" srcId="{6A8B2253-9FC9-2B46-B70D-8330076C1803}" destId="{6818184E-39A0-3B4F-8BC4-9653E5B1D02D}" srcOrd="0" destOrd="0" presId="urn:microsoft.com/office/officeart/2005/8/layout/cycle3"/>
    <dgm:cxn modelId="{430D9A4E-A55A-F140-9238-6A643C50C627}" type="presOf" srcId="{9B6D512B-EF2D-6245-A620-D68CE6E13D32}" destId="{A00BD754-9A28-7646-9517-F9AAD0C49CC7}" srcOrd="0" destOrd="0" presId="urn:microsoft.com/office/officeart/2005/8/layout/cycle3"/>
    <dgm:cxn modelId="{8484C34D-213E-7343-8B6F-4997F38505EA}" type="presOf" srcId="{787A35CE-735D-3244-B438-AFC489CC2503}" destId="{DA29BCD7-0F20-4644-AE99-F124DEBAF567}" srcOrd="0" destOrd="0" presId="urn:microsoft.com/office/officeart/2005/8/layout/cycle3"/>
    <dgm:cxn modelId="{07FA9BCC-2FCD-814F-B2AD-D6206413A33F}" srcId="{B474FB07-1AC5-464A-BAFA-40A62542E15D}" destId="{946E9253-C3F2-F043-B23F-C7DFD99E7991}" srcOrd="8" destOrd="0" parTransId="{FC5C30F0-C5C3-4244-93E0-07B36A77B4B9}" sibTransId="{6BD7A34F-D76C-4E4D-800A-7123F2A31D8E}"/>
    <dgm:cxn modelId="{1FD780E0-4FEF-F446-B6C0-A15EE526F128}" srcId="{B474FB07-1AC5-464A-BAFA-40A62542E15D}" destId="{2378B2A5-EA5E-A249-A7E2-EB365A5E0EF2}" srcOrd="3" destOrd="0" parTransId="{CF0C8EA4-034C-5A48-B707-4FC250485B65}" sibTransId="{5BE13145-9C4A-4E40-B7B9-2C24285D0C17}"/>
    <dgm:cxn modelId="{28D43C02-44EB-6140-B3F2-836C9B978682}" type="presOf" srcId="{F1C005A5-9E6C-C344-8B16-95EF21AD50F9}" destId="{26FBFF13-291C-EC48-9FA0-AF9C606790A9}" srcOrd="0" destOrd="0" presId="urn:microsoft.com/office/officeart/2005/8/layout/cycle3"/>
    <dgm:cxn modelId="{EF1F351B-2E5D-5D45-AB7E-7F056AF888DB}" type="presOf" srcId="{946E9253-C3F2-F043-B23F-C7DFD99E7991}" destId="{F4BE8A79-8023-A647-AA58-487C6BBC5D4A}" srcOrd="0" destOrd="0" presId="urn:microsoft.com/office/officeart/2005/8/layout/cycle3"/>
    <dgm:cxn modelId="{07179F32-1EC3-3D40-B01C-9289540ACE89}" type="presOf" srcId="{FC5E1A4D-8D7F-B648-A53D-B83CEEEAEC2D}" destId="{B3989E1F-2F01-9241-9640-B1A7720341AA}" srcOrd="0" destOrd="0" presId="urn:microsoft.com/office/officeart/2005/8/layout/cycle3"/>
    <dgm:cxn modelId="{CDC72D68-60BB-8C43-87F2-0B62227AA893}" type="presOf" srcId="{2378B2A5-EA5E-A249-A7E2-EB365A5E0EF2}" destId="{45E3EFA1-AD5C-BE4B-8762-A5A3B7E7D8F7}" srcOrd="0" destOrd="0" presId="urn:microsoft.com/office/officeart/2005/8/layout/cycle3"/>
    <dgm:cxn modelId="{D9003191-7321-9640-B30F-983C504083A2}" type="presOf" srcId="{B474FB07-1AC5-464A-BAFA-40A62542E15D}" destId="{82254A02-4544-2C47-BE89-D4A4E8C30BB5}" srcOrd="0" destOrd="0" presId="urn:microsoft.com/office/officeart/2005/8/layout/cycle3"/>
    <dgm:cxn modelId="{9F2956C3-7C5B-3147-8ED7-E4296154FE7A}" srcId="{B474FB07-1AC5-464A-BAFA-40A62542E15D}" destId="{787A35CE-735D-3244-B438-AFC489CC2503}" srcOrd="0" destOrd="0" parTransId="{9440EE27-1283-544A-A669-338BBA8A048B}" sibTransId="{FC5E1A4D-8D7F-B648-A53D-B83CEEEAEC2D}"/>
    <dgm:cxn modelId="{AF8FE476-C88F-104C-B6E6-776FA8D46879}" srcId="{B474FB07-1AC5-464A-BAFA-40A62542E15D}" destId="{34F617A2-F666-5147-828E-58C70914AEEF}" srcOrd="4" destOrd="0" parTransId="{F11D3C5C-8D9C-BC42-AC95-EBF552C6DD58}" sibTransId="{00070687-B2C9-2748-B879-187A5FF24428}"/>
    <dgm:cxn modelId="{2AA4A45A-CCF5-0147-911A-31AC0A1C7F2F}" srcId="{B474FB07-1AC5-464A-BAFA-40A62542E15D}" destId="{9B6D512B-EF2D-6245-A620-D68CE6E13D32}" srcOrd="6" destOrd="0" parTransId="{7DF29058-A75A-1F40-862A-ADA3A62F7C4D}" sibTransId="{5509454D-F626-C74C-B8A5-5A8C3BCBE881}"/>
    <dgm:cxn modelId="{41A7A5E0-1E43-3044-A4A3-0826028435F5}" type="presOf" srcId="{34F617A2-F666-5147-828E-58C70914AEEF}" destId="{5D3CEC42-57BA-DE4E-8D04-EFE8F3A2943C}" srcOrd="0" destOrd="0" presId="urn:microsoft.com/office/officeart/2005/8/layout/cycle3"/>
    <dgm:cxn modelId="{126464ED-F660-A04C-99C0-A71ED4D0A0F0}" type="presParOf" srcId="{82254A02-4544-2C47-BE89-D4A4E8C30BB5}" destId="{7F873052-EBEC-A14B-9571-1A9BE3625E85}" srcOrd="0" destOrd="0" presId="urn:microsoft.com/office/officeart/2005/8/layout/cycle3"/>
    <dgm:cxn modelId="{5FEF7BBE-291A-E740-83EA-88694EEDE63E}" type="presParOf" srcId="{7F873052-EBEC-A14B-9571-1A9BE3625E85}" destId="{DA29BCD7-0F20-4644-AE99-F124DEBAF567}" srcOrd="0" destOrd="0" presId="urn:microsoft.com/office/officeart/2005/8/layout/cycle3"/>
    <dgm:cxn modelId="{7F7100D0-3E94-3A42-BD47-0F31D9238902}" type="presParOf" srcId="{7F873052-EBEC-A14B-9571-1A9BE3625E85}" destId="{B3989E1F-2F01-9241-9640-B1A7720341AA}" srcOrd="1" destOrd="0" presId="urn:microsoft.com/office/officeart/2005/8/layout/cycle3"/>
    <dgm:cxn modelId="{CDC4ADAA-C541-F145-BD99-9056B4A8349F}" type="presParOf" srcId="{7F873052-EBEC-A14B-9571-1A9BE3625E85}" destId="{84C5A774-AEDB-EF47-93CE-AA8A3C0FADAD}" srcOrd="2" destOrd="0" presId="urn:microsoft.com/office/officeart/2005/8/layout/cycle3"/>
    <dgm:cxn modelId="{AE1B36C3-FA96-4B46-AFE4-9C48F34A25F3}" type="presParOf" srcId="{7F873052-EBEC-A14B-9571-1A9BE3625E85}" destId="{EA22AF77-6C61-264F-BC47-319258DB90C0}" srcOrd="3" destOrd="0" presId="urn:microsoft.com/office/officeart/2005/8/layout/cycle3"/>
    <dgm:cxn modelId="{4A5A61E8-FAE8-7847-AEF6-A83A3D8E34FC}" type="presParOf" srcId="{7F873052-EBEC-A14B-9571-1A9BE3625E85}" destId="{45E3EFA1-AD5C-BE4B-8762-A5A3B7E7D8F7}" srcOrd="4" destOrd="0" presId="urn:microsoft.com/office/officeart/2005/8/layout/cycle3"/>
    <dgm:cxn modelId="{CB60FA30-6935-634F-94B7-EDD7A490F044}" type="presParOf" srcId="{7F873052-EBEC-A14B-9571-1A9BE3625E85}" destId="{5D3CEC42-57BA-DE4E-8D04-EFE8F3A2943C}" srcOrd="5" destOrd="0" presId="urn:microsoft.com/office/officeart/2005/8/layout/cycle3"/>
    <dgm:cxn modelId="{19414A25-9927-8D49-A567-4AEFE6840EA7}" type="presParOf" srcId="{7F873052-EBEC-A14B-9571-1A9BE3625E85}" destId="{6818184E-39A0-3B4F-8BC4-9653E5B1D02D}" srcOrd="6" destOrd="0" presId="urn:microsoft.com/office/officeart/2005/8/layout/cycle3"/>
    <dgm:cxn modelId="{8A1C6979-969E-AB46-A081-9441AA1664A0}" type="presParOf" srcId="{7F873052-EBEC-A14B-9571-1A9BE3625E85}" destId="{A00BD754-9A28-7646-9517-F9AAD0C49CC7}" srcOrd="7" destOrd="0" presId="urn:microsoft.com/office/officeart/2005/8/layout/cycle3"/>
    <dgm:cxn modelId="{C65ACBCE-C19A-A04F-A1FE-D97CBA597818}" type="presParOf" srcId="{7F873052-EBEC-A14B-9571-1A9BE3625E85}" destId="{26FBFF13-291C-EC48-9FA0-AF9C606790A9}" srcOrd="8" destOrd="0" presId="urn:microsoft.com/office/officeart/2005/8/layout/cycle3"/>
    <dgm:cxn modelId="{039E8302-BA33-7749-9B87-EA40A62C63D6}" type="presParOf" srcId="{7F873052-EBEC-A14B-9571-1A9BE3625E85}" destId="{F4BE8A79-8023-A647-AA58-487C6BBC5D4A}" srcOrd="9"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3A4F560-428B-4C0B-B970-9419BBFF406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4892EC7-78C0-4727-9C78-17A34ABB5A6C}">
      <dgm:prSet phldrT="[Text]"/>
      <dgm:spPr>
        <a:solidFill>
          <a:schemeClr val="accent2"/>
        </a:solidFill>
      </dgm:spPr>
      <dgm:t>
        <a:bodyPr/>
        <a:lstStyle/>
        <a:p>
          <a:r>
            <a:rPr lang="en-US" dirty="0" smtClean="0"/>
            <a:t>Cross Site Request Forgery</a:t>
          </a:r>
          <a:endParaRPr lang="en-US" dirty="0"/>
        </a:p>
      </dgm:t>
    </dgm:pt>
    <dgm:pt modelId="{4051B436-3161-41B0-B43E-3C2603F63467}" type="parTrans" cxnId="{5ECFD636-F347-4AC9-B214-8D9B83A02E21}">
      <dgm:prSet/>
      <dgm:spPr/>
      <dgm:t>
        <a:bodyPr/>
        <a:lstStyle/>
        <a:p>
          <a:endParaRPr lang="en-US"/>
        </a:p>
      </dgm:t>
    </dgm:pt>
    <dgm:pt modelId="{209E5052-24EC-4519-8DA6-15A13F9356B9}" type="sibTrans" cxnId="{5ECFD636-F347-4AC9-B214-8D9B83A02E21}">
      <dgm:prSet/>
      <dgm:spPr/>
      <dgm:t>
        <a:bodyPr/>
        <a:lstStyle/>
        <a:p>
          <a:endParaRPr lang="en-US"/>
        </a:p>
      </dgm:t>
    </dgm:pt>
    <dgm:pt modelId="{AA36756C-95C3-475C-8370-6F9C42FC7C86}">
      <dgm:prSet/>
      <dgm:spPr/>
      <dgm:t>
        <a:bodyPr/>
        <a:lstStyle/>
        <a:p>
          <a:r>
            <a:rPr lang="en-US" dirty="0" smtClean="0"/>
            <a:t>An attack where the victim’s browser is tricked into issuing a command to a vulnerable web application</a:t>
          </a:r>
        </a:p>
      </dgm:t>
    </dgm:pt>
    <dgm:pt modelId="{FF549E6A-54BE-489C-AD7E-A83456496F94}" type="parTrans" cxnId="{D8F4EDBC-8ECF-4427-A1AD-29EDF7F5D4E1}">
      <dgm:prSet/>
      <dgm:spPr/>
      <dgm:t>
        <a:bodyPr/>
        <a:lstStyle/>
        <a:p>
          <a:endParaRPr lang="en-US"/>
        </a:p>
      </dgm:t>
    </dgm:pt>
    <dgm:pt modelId="{5B28AAD9-A669-4B72-AB5D-EC8E7E9CFF48}" type="sibTrans" cxnId="{D8F4EDBC-8ECF-4427-A1AD-29EDF7F5D4E1}">
      <dgm:prSet/>
      <dgm:spPr/>
      <dgm:t>
        <a:bodyPr/>
        <a:lstStyle/>
        <a:p>
          <a:endParaRPr lang="en-US"/>
        </a:p>
      </dgm:t>
    </dgm:pt>
    <dgm:pt modelId="{5CBB6742-9103-4E35-A47C-2F04803B1B7E}">
      <dgm:prSet/>
      <dgm:spPr/>
      <dgm:t>
        <a:bodyPr/>
        <a:lstStyle/>
        <a:p>
          <a:r>
            <a:rPr lang="en-US" dirty="0" smtClean="0"/>
            <a:t>Vulnerability is caused by browsers automatically including user authentication data (session ID, IP address, Windows domain credentials, …) with each request</a:t>
          </a:r>
        </a:p>
      </dgm:t>
    </dgm:pt>
    <dgm:pt modelId="{D9181162-E180-4B6E-A650-128CAEEFBEBB}" type="parTrans" cxnId="{003533AD-B21A-4923-8FB6-97CBEC1FFE7C}">
      <dgm:prSet/>
      <dgm:spPr/>
      <dgm:t>
        <a:bodyPr/>
        <a:lstStyle/>
        <a:p>
          <a:endParaRPr lang="en-US"/>
        </a:p>
      </dgm:t>
    </dgm:pt>
    <dgm:pt modelId="{8592A30C-8ECC-4AAD-834A-7725E933B8A0}" type="sibTrans" cxnId="{003533AD-B21A-4923-8FB6-97CBEC1FFE7C}">
      <dgm:prSet/>
      <dgm:spPr/>
      <dgm:t>
        <a:bodyPr/>
        <a:lstStyle/>
        <a:p>
          <a:endParaRPr lang="en-US"/>
        </a:p>
      </dgm:t>
    </dgm:pt>
    <dgm:pt modelId="{6041B128-0B1B-4797-BC64-D4B94DD0550B}">
      <dgm:prSet/>
      <dgm:spPr>
        <a:solidFill>
          <a:schemeClr val="accent2"/>
        </a:solidFill>
      </dgm:spPr>
      <dgm:t>
        <a:bodyPr/>
        <a:lstStyle/>
        <a:p>
          <a:r>
            <a:rPr lang="en-US" dirty="0" smtClean="0"/>
            <a:t>Imagine…</a:t>
          </a:r>
        </a:p>
      </dgm:t>
    </dgm:pt>
    <dgm:pt modelId="{BD001175-4A25-4801-942A-E267D6FC8D30}" type="parTrans" cxnId="{978825F9-6CB7-4D70-BEB7-B775287CD65A}">
      <dgm:prSet/>
      <dgm:spPr/>
      <dgm:t>
        <a:bodyPr/>
        <a:lstStyle/>
        <a:p>
          <a:endParaRPr lang="en-US"/>
        </a:p>
      </dgm:t>
    </dgm:pt>
    <dgm:pt modelId="{5A62A4BD-E551-4475-864E-2A71312A85BD}" type="sibTrans" cxnId="{978825F9-6CB7-4D70-BEB7-B775287CD65A}">
      <dgm:prSet/>
      <dgm:spPr/>
      <dgm:t>
        <a:bodyPr/>
        <a:lstStyle/>
        <a:p>
          <a:endParaRPr lang="en-US"/>
        </a:p>
      </dgm:t>
    </dgm:pt>
    <dgm:pt modelId="{696700BC-9716-4621-9DEF-A16C83DD3C31}">
      <dgm:prSet/>
      <dgm:spPr/>
      <dgm:t>
        <a:bodyPr/>
        <a:lstStyle/>
        <a:p>
          <a:r>
            <a:rPr lang="en-US" dirty="0" smtClean="0"/>
            <a:t>What if a hacker could steer your mouse and get you to click on links in your online banking application?</a:t>
          </a:r>
        </a:p>
      </dgm:t>
    </dgm:pt>
    <dgm:pt modelId="{488C5CAB-F0F7-48F1-85D3-248282AB1E3A}" type="parTrans" cxnId="{0E4BA5FB-97FF-4F85-BA58-550C8642E241}">
      <dgm:prSet/>
      <dgm:spPr/>
      <dgm:t>
        <a:bodyPr/>
        <a:lstStyle/>
        <a:p>
          <a:endParaRPr lang="en-US"/>
        </a:p>
      </dgm:t>
    </dgm:pt>
    <dgm:pt modelId="{8D13E2CF-502D-4889-9EA5-85A89E3BA2D3}" type="sibTrans" cxnId="{0E4BA5FB-97FF-4F85-BA58-550C8642E241}">
      <dgm:prSet/>
      <dgm:spPr/>
      <dgm:t>
        <a:bodyPr/>
        <a:lstStyle/>
        <a:p>
          <a:endParaRPr lang="en-US"/>
        </a:p>
      </dgm:t>
    </dgm:pt>
    <dgm:pt modelId="{F3374808-AE6F-4E93-B216-3C638AE5887C}">
      <dgm:prSet/>
      <dgm:spPr/>
      <dgm:t>
        <a:bodyPr/>
        <a:lstStyle/>
        <a:p>
          <a:r>
            <a:rPr lang="en-US" dirty="0" smtClean="0"/>
            <a:t>What could they make you do?</a:t>
          </a:r>
        </a:p>
      </dgm:t>
    </dgm:pt>
    <dgm:pt modelId="{CAE3A384-AFB4-48CD-A12A-FA285D2D28CB}" type="parTrans" cxnId="{B82FB368-AC51-4A68-BD22-9F722DA66751}">
      <dgm:prSet/>
      <dgm:spPr/>
      <dgm:t>
        <a:bodyPr/>
        <a:lstStyle/>
        <a:p>
          <a:endParaRPr lang="en-US"/>
        </a:p>
      </dgm:t>
    </dgm:pt>
    <dgm:pt modelId="{F8F545A3-41A8-49BF-A538-6FB3CF2F801A}" type="sibTrans" cxnId="{B82FB368-AC51-4A68-BD22-9F722DA66751}">
      <dgm:prSet/>
      <dgm:spPr/>
      <dgm:t>
        <a:bodyPr/>
        <a:lstStyle/>
        <a:p>
          <a:endParaRPr lang="en-US"/>
        </a:p>
      </dgm:t>
    </dgm:pt>
    <dgm:pt modelId="{F7BF38A2-2949-4208-B7C4-9CD0FA83CA19}">
      <dgm:prSet/>
      <dgm:spPr>
        <a:solidFill>
          <a:schemeClr val="accent2"/>
        </a:solidFill>
      </dgm:spPr>
      <dgm:t>
        <a:bodyPr/>
        <a:lstStyle/>
        <a:p>
          <a:r>
            <a:rPr lang="en-US" dirty="0" smtClean="0"/>
            <a:t>Typical Impact</a:t>
          </a:r>
        </a:p>
      </dgm:t>
    </dgm:pt>
    <dgm:pt modelId="{589DEB9F-778A-4CB7-A0E4-6F3D19233AF5}" type="parTrans" cxnId="{756B0933-C930-493E-8447-6B0CEA2CE7B9}">
      <dgm:prSet/>
      <dgm:spPr/>
      <dgm:t>
        <a:bodyPr/>
        <a:lstStyle/>
        <a:p>
          <a:endParaRPr lang="en-US"/>
        </a:p>
      </dgm:t>
    </dgm:pt>
    <dgm:pt modelId="{009CDD4F-5DEB-49FA-9C27-A3CEDDD6C952}" type="sibTrans" cxnId="{756B0933-C930-493E-8447-6B0CEA2CE7B9}">
      <dgm:prSet/>
      <dgm:spPr/>
      <dgm:t>
        <a:bodyPr/>
        <a:lstStyle/>
        <a:p>
          <a:endParaRPr lang="en-US"/>
        </a:p>
      </dgm:t>
    </dgm:pt>
    <dgm:pt modelId="{E146D816-E865-4F01-AEA6-B792DF0967D7}">
      <dgm:prSet/>
      <dgm:spPr/>
      <dgm:t>
        <a:bodyPr/>
        <a:lstStyle/>
        <a:p>
          <a:r>
            <a:rPr lang="en-US" dirty="0" smtClean="0"/>
            <a:t>Initiate transactions (transfer funds, logout user, close account)</a:t>
          </a:r>
        </a:p>
      </dgm:t>
    </dgm:pt>
    <dgm:pt modelId="{63A7AF11-E221-46F3-AC33-28E9C2E59037}" type="parTrans" cxnId="{21240048-5EE8-4684-A54D-E57693D2AF8E}">
      <dgm:prSet/>
      <dgm:spPr/>
      <dgm:t>
        <a:bodyPr/>
        <a:lstStyle/>
        <a:p>
          <a:endParaRPr lang="en-US"/>
        </a:p>
      </dgm:t>
    </dgm:pt>
    <dgm:pt modelId="{92AC4B30-42C4-4578-804A-40A7A3A581C0}" type="sibTrans" cxnId="{21240048-5EE8-4684-A54D-E57693D2AF8E}">
      <dgm:prSet/>
      <dgm:spPr/>
      <dgm:t>
        <a:bodyPr/>
        <a:lstStyle/>
        <a:p>
          <a:endParaRPr lang="en-US"/>
        </a:p>
      </dgm:t>
    </dgm:pt>
    <dgm:pt modelId="{5B12B199-BE39-4926-9A25-CD064187DE28}">
      <dgm:prSet/>
      <dgm:spPr/>
      <dgm:t>
        <a:bodyPr/>
        <a:lstStyle/>
        <a:p>
          <a:r>
            <a:rPr lang="en-US" dirty="0" smtClean="0"/>
            <a:t>Access sensitive data</a:t>
          </a:r>
        </a:p>
      </dgm:t>
    </dgm:pt>
    <dgm:pt modelId="{D86D60BF-1AD2-4AA1-8914-7115D123E976}" type="parTrans" cxnId="{32ECC3AC-A523-4C55-8CC7-BF00AE3E664B}">
      <dgm:prSet/>
      <dgm:spPr/>
      <dgm:t>
        <a:bodyPr/>
        <a:lstStyle/>
        <a:p>
          <a:endParaRPr lang="en-US"/>
        </a:p>
      </dgm:t>
    </dgm:pt>
    <dgm:pt modelId="{A7913167-22E1-41EC-B9C3-67876BAD555C}" type="sibTrans" cxnId="{32ECC3AC-A523-4C55-8CC7-BF00AE3E664B}">
      <dgm:prSet/>
      <dgm:spPr/>
      <dgm:t>
        <a:bodyPr/>
        <a:lstStyle/>
        <a:p>
          <a:endParaRPr lang="en-US"/>
        </a:p>
      </dgm:t>
    </dgm:pt>
    <dgm:pt modelId="{22305100-6256-4B7D-B35B-301936012AF7}">
      <dgm:prSet/>
      <dgm:spPr/>
      <dgm:t>
        <a:bodyPr/>
        <a:lstStyle/>
        <a:p>
          <a:r>
            <a:rPr lang="en-US" dirty="0" smtClean="0"/>
            <a:t>Change account details</a:t>
          </a:r>
        </a:p>
      </dgm:t>
    </dgm:pt>
    <dgm:pt modelId="{03A0B8C2-D6B5-48EE-A062-58AC13F5C2E3}" type="parTrans" cxnId="{DFD55D39-D242-4D3C-9AD0-E6B6AC6BE2CC}">
      <dgm:prSet/>
      <dgm:spPr/>
      <dgm:t>
        <a:bodyPr/>
        <a:lstStyle/>
        <a:p>
          <a:endParaRPr lang="en-US"/>
        </a:p>
      </dgm:t>
    </dgm:pt>
    <dgm:pt modelId="{8B766428-9F9D-433A-AA33-ADD20AE62922}" type="sibTrans" cxnId="{DFD55D39-D242-4D3C-9AD0-E6B6AC6BE2CC}">
      <dgm:prSet/>
      <dgm:spPr/>
      <dgm:t>
        <a:bodyPr/>
        <a:lstStyle/>
        <a:p>
          <a:endParaRPr lang="en-US"/>
        </a:p>
      </dgm:t>
    </dgm:pt>
    <dgm:pt modelId="{52A2F7BA-FE50-457B-A42E-89D7787FA638}" type="pres">
      <dgm:prSet presAssocID="{53A4F560-428B-4C0B-B970-9419BBFF406D}" presName="linear" presStyleCnt="0">
        <dgm:presLayoutVars>
          <dgm:dir/>
          <dgm:animLvl val="lvl"/>
          <dgm:resizeHandles val="exact"/>
        </dgm:presLayoutVars>
      </dgm:prSet>
      <dgm:spPr/>
      <dgm:t>
        <a:bodyPr/>
        <a:lstStyle/>
        <a:p>
          <a:endParaRPr lang="en-US"/>
        </a:p>
      </dgm:t>
    </dgm:pt>
    <dgm:pt modelId="{8CEB9D9E-54E7-4962-B929-7206FF4203DD}" type="pres">
      <dgm:prSet presAssocID="{54892EC7-78C0-4727-9C78-17A34ABB5A6C}" presName="parentLin" presStyleCnt="0"/>
      <dgm:spPr/>
    </dgm:pt>
    <dgm:pt modelId="{AFBDB1D4-5D50-4526-B8CA-42D95DE1A697}" type="pres">
      <dgm:prSet presAssocID="{54892EC7-78C0-4727-9C78-17A34ABB5A6C}" presName="parentLeftMargin" presStyleLbl="node1" presStyleIdx="0" presStyleCnt="3"/>
      <dgm:spPr/>
      <dgm:t>
        <a:bodyPr/>
        <a:lstStyle/>
        <a:p>
          <a:endParaRPr lang="en-US"/>
        </a:p>
      </dgm:t>
    </dgm:pt>
    <dgm:pt modelId="{06407B24-B174-44D1-BED1-26CD4FBBCB88}" type="pres">
      <dgm:prSet presAssocID="{54892EC7-78C0-4727-9C78-17A34ABB5A6C}" presName="parentText" presStyleLbl="node1" presStyleIdx="0" presStyleCnt="3">
        <dgm:presLayoutVars>
          <dgm:chMax val="0"/>
          <dgm:bulletEnabled val="1"/>
        </dgm:presLayoutVars>
      </dgm:prSet>
      <dgm:spPr/>
      <dgm:t>
        <a:bodyPr/>
        <a:lstStyle/>
        <a:p>
          <a:endParaRPr lang="en-US"/>
        </a:p>
      </dgm:t>
    </dgm:pt>
    <dgm:pt modelId="{640638E4-11A5-45C8-A2B0-49F51958ED8D}" type="pres">
      <dgm:prSet presAssocID="{54892EC7-78C0-4727-9C78-17A34ABB5A6C}" presName="negativeSpace" presStyleCnt="0"/>
      <dgm:spPr/>
    </dgm:pt>
    <dgm:pt modelId="{CBDC5E26-7A59-4B76-8BA0-877C8F8BED97}" type="pres">
      <dgm:prSet presAssocID="{54892EC7-78C0-4727-9C78-17A34ABB5A6C}" presName="childText" presStyleLbl="conFgAcc1" presStyleIdx="0" presStyleCnt="3">
        <dgm:presLayoutVars>
          <dgm:bulletEnabled val="1"/>
        </dgm:presLayoutVars>
      </dgm:prSet>
      <dgm:spPr/>
      <dgm:t>
        <a:bodyPr/>
        <a:lstStyle/>
        <a:p>
          <a:endParaRPr lang="en-US"/>
        </a:p>
      </dgm:t>
    </dgm:pt>
    <dgm:pt modelId="{D32016B2-71DF-4A20-88C4-6781AEC22542}" type="pres">
      <dgm:prSet presAssocID="{209E5052-24EC-4519-8DA6-15A13F9356B9}" presName="spaceBetweenRectangles" presStyleCnt="0"/>
      <dgm:spPr/>
    </dgm:pt>
    <dgm:pt modelId="{6271F790-99A1-44A2-9439-65F19908A867}" type="pres">
      <dgm:prSet presAssocID="{6041B128-0B1B-4797-BC64-D4B94DD0550B}" presName="parentLin" presStyleCnt="0"/>
      <dgm:spPr/>
    </dgm:pt>
    <dgm:pt modelId="{28FB08B5-8676-44FA-9E6D-CE5328BAF304}" type="pres">
      <dgm:prSet presAssocID="{6041B128-0B1B-4797-BC64-D4B94DD0550B}" presName="parentLeftMargin" presStyleLbl="node1" presStyleIdx="0" presStyleCnt="3"/>
      <dgm:spPr/>
      <dgm:t>
        <a:bodyPr/>
        <a:lstStyle/>
        <a:p>
          <a:endParaRPr lang="en-US"/>
        </a:p>
      </dgm:t>
    </dgm:pt>
    <dgm:pt modelId="{A7BB13B1-5276-42CD-96E0-605C3A0365EE}" type="pres">
      <dgm:prSet presAssocID="{6041B128-0B1B-4797-BC64-D4B94DD0550B}" presName="parentText" presStyleLbl="node1" presStyleIdx="1" presStyleCnt="3">
        <dgm:presLayoutVars>
          <dgm:chMax val="0"/>
          <dgm:bulletEnabled val="1"/>
        </dgm:presLayoutVars>
      </dgm:prSet>
      <dgm:spPr/>
      <dgm:t>
        <a:bodyPr/>
        <a:lstStyle/>
        <a:p>
          <a:endParaRPr lang="en-US"/>
        </a:p>
      </dgm:t>
    </dgm:pt>
    <dgm:pt modelId="{274E1B13-571A-4429-A7FE-F7762744EEB6}" type="pres">
      <dgm:prSet presAssocID="{6041B128-0B1B-4797-BC64-D4B94DD0550B}" presName="negativeSpace" presStyleCnt="0"/>
      <dgm:spPr/>
    </dgm:pt>
    <dgm:pt modelId="{5FEAB7FC-7206-4B3B-9337-EA57FA3E1A06}" type="pres">
      <dgm:prSet presAssocID="{6041B128-0B1B-4797-BC64-D4B94DD0550B}" presName="childText" presStyleLbl="conFgAcc1" presStyleIdx="1" presStyleCnt="3">
        <dgm:presLayoutVars>
          <dgm:bulletEnabled val="1"/>
        </dgm:presLayoutVars>
      </dgm:prSet>
      <dgm:spPr/>
      <dgm:t>
        <a:bodyPr/>
        <a:lstStyle/>
        <a:p>
          <a:endParaRPr lang="en-US"/>
        </a:p>
      </dgm:t>
    </dgm:pt>
    <dgm:pt modelId="{E45F7BC7-3B23-4716-A907-E5A89A726587}" type="pres">
      <dgm:prSet presAssocID="{5A62A4BD-E551-4475-864E-2A71312A85BD}" presName="spaceBetweenRectangles" presStyleCnt="0"/>
      <dgm:spPr/>
    </dgm:pt>
    <dgm:pt modelId="{89E8EAB7-A830-4AF7-AD1E-B6943CD9134E}" type="pres">
      <dgm:prSet presAssocID="{F7BF38A2-2949-4208-B7C4-9CD0FA83CA19}" presName="parentLin" presStyleCnt="0"/>
      <dgm:spPr/>
    </dgm:pt>
    <dgm:pt modelId="{78D50E25-F6D0-4F99-BAFA-CB4640B3BEAD}" type="pres">
      <dgm:prSet presAssocID="{F7BF38A2-2949-4208-B7C4-9CD0FA83CA19}" presName="parentLeftMargin" presStyleLbl="node1" presStyleIdx="1" presStyleCnt="3"/>
      <dgm:spPr/>
      <dgm:t>
        <a:bodyPr/>
        <a:lstStyle/>
        <a:p>
          <a:endParaRPr lang="en-US"/>
        </a:p>
      </dgm:t>
    </dgm:pt>
    <dgm:pt modelId="{47AE264F-948F-47BB-BD89-ED0ACAABF5B9}" type="pres">
      <dgm:prSet presAssocID="{F7BF38A2-2949-4208-B7C4-9CD0FA83CA19}" presName="parentText" presStyleLbl="node1" presStyleIdx="2" presStyleCnt="3">
        <dgm:presLayoutVars>
          <dgm:chMax val="0"/>
          <dgm:bulletEnabled val="1"/>
        </dgm:presLayoutVars>
      </dgm:prSet>
      <dgm:spPr/>
      <dgm:t>
        <a:bodyPr/>
        <a:lstStyle/>
        <a:p>
          <a:endParaRPr lang="en-US"/>
        </a:p>
      </dgm:t>
    </dgm:pt>
    <dgm:pt modelId="{1329DECC-BEB0-459B-8BBF-6BBDE138962E}" type="pres">
      <dgm:prSet presAssocID="{F7BF38A2-2949-4208-B7C4-9CD0FA83CA19}" presName="negativeSpace" presStyleCnt="0"/>
      <dgm:spPr/>
    </dgm:pt>
    <dgm:pt modelId="{5D57451E-8133-4895-AB0A-04C0238D7534}" type="pres">
      <dgm:prSet presAssocID="{F7BF38A2-2949-4208-B7C4-9CD0FA83CA19}" presName="childText" presStyleLbl="conFgAcc1" presStyleIdx="2" presStyleCnt="3">
        <dgm:presLayoutVars>
          <dgm:bulletEnabled val="1"/>
        </dgm:presLayoutVars>
      </dgm:prSet>
      <dgm:spPr/>
      <dgm:t>
        <a:bodyPr/>
        <a:lstStyle/>
        <a:p>
          <a:endParaRPr lang="en-US"/>
        </a:p>
      </dgm:t>
    </dgm:pt>
  </dgm:ptLst>
  <dgm:cxnLst>
    <dgm:cxn modelId="{5ECFD636-F347-4AC9-B214-8D9B83A02E21}" srcId="{53A4F560-428B-4C0B-B970-9419BBFF406D}" destId="{54892EC7-78C0-4727-9C78-17A34ABB5A6C}" srcOrd="0" destOrd="0" parTransId="{4051B436-3161-41B0-B43E-3C2603F63467}" sibTransId="{209E5052-24EC-4519-8DA6-15A13F9356B9}"/>
    <dgm:cxn modelId="{BF0E262F-FD2B-4E4A-954E-73795032FDF0}" type="presOf" srcId="{F7BF38A2-2949-4208-B7C4-9CD0FA83CA19}" destId="{78D50E25-F6D0-4F99-BAFA-CB4640B3BEAD}" srcOrd="0" destOrd="0" presId="urn:microsoft.com/office/officeart/2005/8/layout/list1"/>
    <dgm:cxn modelId="{3CB33630-D425-C240-A9AE-079A4100F264}" type="presOf" srcId="{6041B128-0B1B-4797-BC64-D4B94DD0550B}" destId="{A7BB13B1-5276-42CD-96E0-605C3A0365EE}" srcOrd="1" destOrd="0" presId="urn:microsoft.com/office/officeart/2005/8/layout/list1"/>
    <dgm:cxn modelId="{A8230593-D369-7E49-B5EF-0013C43E6B3E}" type="presOf" srcId="{696700BC-9716-4621-9DEF-A16C83DD3C31}" destId="{5FEAB7FC-7206-4B3B-9337-EA57FA3E1A06}" srcOrd="0" destOrd="0" presId="urn:microsoft.com/office/officeart/2005/8/layout/list1"/>
    <dgm:cxn modelId="{B82FB368-AC51-4A68-BD22-9F722DA66751}" srcId="{6041B128-0B1B-4797-BC64-D4B94DD0550B}" destId="{F3374808-AE6F-4E93-B216-3C638AE5887C}" srcOrd="1" destOrd="0" parTransId="{CAE3A384-AFB4-48CD-A12A-FA285D2D28CB}" sibTransId="{F8F545A3-41A8-49BF-A538-6FB3CF2F801A}"/>
    <dgm:cxn modelId="{F92A7DED-66CC-CF44-981F-0AD5562DEBC0}" type="presOf" srcId="{54892EC7-78C0-4727-9C78-17A34ABB5A6C}" destId="{AFBDB1D4-5D50-4526-B8CA-42D95DE1A697}" srcOrd="0" destOrd="0" presId="urn:microsoft.com/office/officeart/2005/8/layout/list1"/>
    <dgm:cxn modelId="{DFD55D39-D242-4D3C-9AD0-E6B6AC6BE2CC}" srcId="{F7BF38A2-2949-4208-B7C4-9CD0FA83CA19}" destId="{22305100-6256-4B7D-B35B-301936012AF7}" srcOrd="2" destOrd="0" parTransId="{03A0B8C2-D6B5-48EE-A062-58AC13F5C2E3}" sibTransId="{8B766428-9F9D-433A-AA33-ADD20AE62922}"/>
    <dgm:cxn modelId="{BF68978A-520F-5340-8EDF-E7550237994F}" type="presOf" srcId="{E146D816-E865-4F01-AEA6-B792DF0967D7}" destId="{5D57451E-8133-4895-AB0A-04C0238D7534}" srcOrd="0" destOrd="0" presId="urn:microsoft.com/office/officeart/2005/8/layout/list1"/>
    <dgm:cxn modelId="{990D05A5-4269-934D-9219-7CEC26C932C7}" type="presOf" srcId="{22305100-6256-4B7D-B35B-301936012AF7}" destId="{5D57451E-8133-4895-AB0A-04C0238D7534}" srcOrd="0" destOrd="2" presId="urn:microsoft.com/office/officeart/2005/8/layout/list1"/>
    <dgm:cxn modelId="{3DA29F2D-A1D6-D04D-AEAD-17766E4F996C}" type="presOf" srcId="{AA36756C-95C3-475C-8370-6F9C42FC7C86}" destId="{CBDC5E26-7A59-4B76-8BA0-877C8F8BED97}" srcOrd="0" destOrd="0" presId="urn:microsoft.com/office/officeart/2005/8/layout/list1"/>
    <dgm:cxn modelId="{57B87072-B865-AF47-8AC8-73EE94A162F8}" type="presOf" srcId="{5CBB6742-9103-4E35-A47C-2F04803B1B7E}" destId="{CBDC5E26-7A59-4B76-8BA0-877C8F8BED97}" srcOrd="0" destOrd="1" presId="urn:microsoft.com/office/officeart/2005/8/layout/list1"/>
    <dgm:cxn modelId="{7D1D46E6-B5C1-D34B-83E4-D113C48889ED}" type="presOf" srcId="{54892EC7-78C0-4727-9C78-17A34ABB5A6C}" destId="{06407B24-B174-44D1-BED1-26CD4FBBCB88}" srcOrd="1" destOrd="0" presId="urn:microsoft.com/office/officeart/2005/8/layout/list1"/>
    <dgm:cxn modelId="{A7D9678A-1C95-754C-BF6A-9059C3CDD66A}" type="presOf" srcId="{F7BF38A2-2949-4208-B7C4-9CD0FA83CA19}" destId="{47AE264F-948F-47BB-BD89-ED0ACAABF5B9}" srcOrd="1" destOrd="0" presId="urn:microsoft.com/office/officeart/2005/8/layout/list1"/>
    <dgm:cxn modelId="{0E4BA5FB-97FF-4F85-BA58-550C8642E241}" srcId="{6041B128-0B1B-4797-BC64-D4B94DD0550B}" destId="{696700BC-9716-4621-9DEF-A16C83DD3C31}" srcOrd="0" destOrd="0" parTransId="{488C5CAB-F0F7-48F1-85D3-248282AB1E3A}" sibTransId="{8D13E2CF-502D-4889-9EA5-85A89E3BA2D3}"/>
    <dgm:cxn modelId="{42385340-5C53-9040-A913-908D4F5E1B4C}" type="presOf" srcId="{53A4F560-428B-4C0B-B970-9419BBFF406D}" destId="{52A2F7BA-FE50-457B-A42E-89D7787FA638}" srcOrd="0" destOrd="0" presId="urn:microsoft.com/office/officeart/2005/8/layout/list1"/>
    <dgm:cxn modelId="{32ECC3AC-A523-4C55-8CC7-BF00AE3E664B}" srcId="{F7BF38A2-2949-4208-B7C4-9CD0FA83CA19}" destId="{5B12B199-BE39-4926-9A25-CD064187DE28}" srcOrd="1" destOrd="0" parTransId="{D86D60BF-1AD2-4AA1-8914-7115D123E976}" sibTransId="{A7913167-22E1-41EC-B9C3-67876BAD555C}"/>
    <dgm:cxn modelId="{003533AD-B21A-4923-8FB6-97CBEC1FFE7C}" srcId="{54892EC7-78C0-4727-9C78-17A34ABB5A6C}" destId="{5CBB6742-9103-4E35-A47C-2F04803B1B7E}" srcOrd="1" destOrd="0" parTransId="{D9181162-E180-4B6E-A650-128CAEEFBEBB}" sibTransId="{8592A30C-8ECC-4AAD-834A-7725E933B8A0}"/>
    <dgm:cxn modelId="{978825F9-6CB7-4D70-BEB7-B775287CD65A}" srcId="{53A4F560-428B-4C0B-B970-9419BBFF406D}" destId="{6041B128-0B1B-4797-BC64-D4B94DD0550B}" srcOrd="1" destOrd="0" parTransId="{BD001175-4A25-4801-942A-E267D6FC8D30}" sibTransId="{5A62A4BD-E551-4475-864E-2A71312A85BD}"/>
    <dgm:cxn modelId="{1E93DB4D-CAF3-404B-8675-63729176D692}" type="presOf" srcId="{5B12B199-BE39-4926-9A25-CD064187DE28}" destId="{5D57451E-8133-4895-AB0A-04C0238D7534}" srcOrd="0" destOrd="1" presId="urn:microsoft.com/office/officeart/2005/8/layout/list1"/>
    <dgm:cxn modelId="{5BB12B5E-27AC-DB42-8B82-580C31286D95}" type="presOf" srcId="{6041B128-0B1B-4797-BC64-D4B94DD0550B}" destId="{28FB08B5-8676-44FA-9E6D-CE5328BAF304}" srcOrd="0" destOrd="0" presId="urn:microsoft.com/office/officeart/2005/8/layout/list1"/>
    <dgm:cxn modelId="{D8F4EDBC-8ECF-4427-A1AD-29EDF7F5D4E1}" srcId="{54892EC7-78C0-4727-9C78-17A34ABB5A6C}" destId="{AA36756C-95C3-475C-8370-6F9C42FC7C86}" srcOrd="0" destOrd="0" parTransId="{FF549E6A-54BE-489C-AD7E-A83456496F94}" sibTransId="{5B28AAD9-A669-4B72-AB5D-EC8E7E9CFF48}"/>
    <dgm:cxn modelId="{21240048-5EE8-4684-A54D-E57693D2AF8E}" srcId="{F7BF38A2-2949-4208-B7C4-9CD0FA83CA19}" destId="{E146D816-E865-4F01-AEA6-B792DF0967D7}" srcOrd="0" destOrd="0" parTransId="{63A7AF11-E221-46F3-AC33-28E9C2E59037}" sibTransId="{92AC4B30-42C4-4578-804A-40A7A3A581C0}"/>
    <dgm:cxn modelId="{756B0933-C930-493E-8447-6B0CEA2CE7B9}" srcId="{53A4F560-428B-4C0B-B970-9419BBFF406D}" destId="{F7BF38A2-2949-4208-B7C4-9CD0FA83CA19}" srcOrd="2" destOrd="0" parTransId="{589DEB9F-778A-4CB7-A0E4-6F3D19233AF5}" sibTransId="{009CDD4F-5DEB-49FA-9C27-A3CEDDD6C952}"/>
    <dgm:cxn modelId="{09D1998F-4397-AE4C-9DC4-4581C50B90D5}" type="presOf" srcId="{F3374808-AE6F-4E93-B216-3C638AE5887C}" destId="{5FEAB7FC-7206-4B3B-9337-EA57FA3E1A06}" srcOrd="0" destOrd="1" presId="urn:microsoft.com/office/officeart/2005/8/layout/list1"/>
    <dgm:cxn modelId="{9BD73684-7F48-E346-9426-CD2337BEE423}" type="presParOf" srcId="{52A2F7BA-FE50-457B-A42E-89D7787FA638}" destId="{8CEB9D9E-54E7-4962-B929-7206FF4203DD}" srcOrd="0" destOrd="0" presId="urn:microsoft.com/office/officeart/2005/8/layout/list1"/>
    <dgm:cxn modelId="{903C36D2-B1D7-6A4E-98F3-82A06D69CD5F}" type="presParOf" srcId="{8CEB9D9E-54E7-4962-B929-7206FF4203DD}" destId="{AFBDB1D4-5D50-4526-B8CA-42D95DE1A697}" srcOrd="0" destOrd="0" presId="urn:microsoft.com/office/officeart/2005/8/layout/list1"/>
    <dgm:cxn modelId="{0985E9E6-97FF-B34C-8328-5A09BFE2B16E}" type="presParOf" srcId="{8CEB9D9E-54E7-4962-B929-7206FF4203DD}" destId="{06407B24-B174-44D1-BED1-26CD4FBBCB88}" srcOrd="1" destOrd="0" presId="urn:microsoft.com/office/officeart/2005/8/layout/list1"/>
    <dgm:cxn modelId="{69668D6F-387A-0249-868D-459EA58644E5}" type="presParOf" srcId="{52A2F7BA-FE50-457B-A42E-89D7787FA638}" destId="{640638E4-11A5-45C8-A2B0-49F51958ED8D}" srcOrd="1" destOrd="0" presId="urn:microsoft.com/office/officeart/2005/8/layout/list1"/>
    <dgm:cxn modelId="{2B63B220-42A1-AB4E-83D9-EBD29E3FACDB}" type="presParOf" srcId="{52A2F7BA-FE50-457B-A42E-89D7787FA638}" destId="{CBDC5E26-7A59-4B76-8BA0-877C8F8BED97}" srcOrd="2" destOrd="0" presId="urn:microsoft.com/office/officeart/2005/8/layout/list1"/>
    <dgm:cxn modelId="{94A728F3-1A85-E54A-ACD4-9E4703A85CB8}" type="presParOf" srcId="{52A2F7BA-FE50-457B-A42E-89D7787FA638}" destId="{D32016B2-71DF-4A20-88C4-6781AEC22542}" srcOrd="3" destOrd="0" presId="urn:microsoft.com/office/officeart/2005/8/layout/list1"/>
    <dgm:cxn modelId="{472F9356-F59F-8949-8DF0-96F89C9CD147}" type="presParOf" srcId="{52A2F7BA-FE50-457B-A42E-89D7787FA638}" destId="{6271F790-99A1-44A2-9439-65F19908A867}" srcOrd="4" destOrd="0" presId="urn:microsoft.com/office/officeart/2005/8/layout/list1"/>
    <dgm:cxn modelId="{73BD954F-3704-4D47-BFAD-2E99B7A73563}" type="presParOf" srcId="{6271F790-99A1-44A2-9439-65F19908A867}" destId="{28FB08B5-8676-44FA-9E6D-CE5328BAF304}" srcOrd="0" destOrd="0" presId="urn:microsoft.com/office/officeart/2005/8/layout/list1"/>
    <dgm:cxn modelId="{99B10C19-2C15-2849-BC47-D1DEEC588FF6}" type="presParOf" srcId="{6271F790-99A1-44A2-9439-65F19908A867}" destId="{A7BB13B1-5276-42CD-96E0-605C3A0365EE}" srcOrd="1" destOrd="0" presId="urn:microsoft.com/office/officeart/2005/8/layout/list1"/>
    <dgm:cxn modelId="{73ED81B8-0F4E-0745-807D-30E6698C4A6C}" type="presParOf" srcId="{52A2F7BA-FE50-457B-A42E-89D7787FA638}" destId="{274E1B13-571A-4429-A7FE-F7762744EEB6}" srcOrd="5" destOrd="0" presId="urn:microsoft.com/office/officeart/2005/8/layout/list1"/>
    <dgm:cxn modelId="{7089F017-2CB7-F640-926D-35803D9C5BB3}" type="presParOf" srcId="{52A2F7BA-FE50-457B-A42E-89D7787FA638}" destId="{5FEAB7FC-7206-4B3B-9337-EA57FA3E1A06}" srcOrd="6" destOrd="0" presId="urn:microsoft.com/office/officeart/2005/8/layout/list1"/>
    <dgm:cxn modelId="{045B74FC-5FEB-EA48-9B40-338152AE1E73}" type="presParOf" srcId="{52A2F7BA-FE50-457B-A42E-89D7787FA638}" destId="{E45F7BC7-3B23-4716-A907-E5A89A726587}" srcOrd="7" destOrd="0" presId="urn:microsoft.com/office/officeart/2005/8/layout/list1"/>
    <dgm:cxn modelId="{E995FD50-D25A-0848-9EF6-63D8560FD11D}" type="presParOf" srcId="{52A2F7BA-FE50-457B-A42E-89D7787FA638}" destId="{89E8EAB7-A830-4AF7-AD1E-B6943CD9134E}" srcOrd="8" destOrd="0" presId="urn:microsoft.com/office/officeart/2005/8/layout/list1"/>
    <dgm:cxn modelId="{0EB8686E-770F-8B4D-888F-06FBE77AA43B}" type="presParOf" srcId="{89E8EAB7-A830-4AF7-AD1E-B6943CD9134E}" destId="{78D50E25-F6D0-4F99-BAFA-CB4640B3BEAD}" srcOrd="0" destOrd="0" presId="urn:microsoft.com/office/officeart/2005/8/layout/list1"/>
    <dgm:cxn modelId="{9FC6CE58-DF98-7448-9C1B-37C697F29B44}" type="presParOf" srcId="{89E8EAB7-A830-4AF7-AD1E-B6943CD9134E}" destId="{47AE264F-948F-47BB-BD89-ED0ACAABF5B9}" srcOrd="1" destOrd="0" presId="urn:microsoft.com/office/officeart/2005/8/layout/list1"/>
    <dgm:cxn modelId="{CE31E546-B86E-7A4F-9950-2A5EAFADB740}" type="presParOf" srcId="{52A2F7BA-FE50-457B-A42E-89D7787FA638}" destId="{1329DECC-BEB0-459B-8BBF-6BBDE138962E}" srcOrd="9" destOrd="0" presId="urn:microsoft.com/office/officeart/2005/8/layout/list1"/>
    <dgm:cxn modelId="{EAAEBEDB-7182-D349-B202-38E039F66660}" type="presParOf" srcId="{52A2F7BA-FE50-457B-A42E-89D7787FA638}" destId="{5D57451E-8133-4895-AB0A-04C0238D7534}"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custT="1"/>
      <dgm:spPr/>
      <dgm:t>
        <a:bodyPr/>
        <a:lstStyle/>
        <a:p>
          <a:r>
            <a:rPr lang="en-US" sz="2000" b="1" dirty="0" smtClean="0"/>
            <a:t>Vulnerable Components Are Common</a:t>
          </a:r>
          <a:endParaRPr lang="en-US" sz="2000" b="1" dirty="0"/>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36B659D2-1555-4DE8-89F6-F88932864E2D}">
      <dgm:prSet/>
      <dgm:spPr/>
      <dgm:t>
        <a:bodyPr/>
        <a:lstStyle/>
        <a:p>
          <a:r>
            <a:rPr lang="en-US" b="1" dirty="0" smtClean="0"/>
            <a:t>Some vulnerable components (e.g., framework libraries) can be identified and exploited with automated tools</a:t>
          </a:r>
        </a:p>
      </dgm:t>
    </dgm:pt>
    <dgm:pt modelId="{0B799272-71AE-45FA-8AAC-675BD31FE6F8}" type="parTrans" cxnId="{8188B2C3-322B-4C09-86F9-BC964BBA2BDB}">
      <dgm:prSet/>
      <dgm:spPr/>
      <dgm:t>
        <a:bodyPr/>
        <a:lstStyle/>
        <a:p>
          <a:endParaRPr lang="en-US" b="1"/>
        </a:p>
      </dgm:t>
    </dgm:pt>
    <dgm:pt modelId="{8EC9006A-E94C-462C-971D-ED946FA33354}" type="sibTrans" cxnId="{8188B2C3-322B-4C09-86F9-BC964BBA2BDB}">
      <dgm:prSet/>
      <dgm:spPr/>
      <dgm:t>
        <a:bodyPr/>
        <a:lstStyle/>
        <a:p>
          <a:endParaRPr lang="en-US" b="1"/>
        </a:p>
      </dgm:t>
    </dgm:pt>
    <dgm:pt modelId="{E90F77E3-7BD8-4006-B00E-34E43321C413}">
      <dgm:prSet custT="1"/>
      <dgm:spPr/>
      <dgm:t>
        <a:bodyPr/>
        <a:lstStyle/>
        <a:p>
          <a:r>
            <a:rPr lang="en-US" sz="2000" b="1" dirty="0" smtClean="0"/>
            <a:t>Widespread</a:t>
          </a:r>
        </a:p>
      </dgm:t>
    </dgm:pt>
    <dgm:pt modelId="{D4768BFD-E20F-48C3-9F20-31B0E18A5CA9}" type="parTrans" cxnId="{232889ED-3339-4288-AB83-B265134AB6C6}">
      <dgm:prSet/>
      <dgm:spPr/>
      <dgm:t>
        <a:bodyPr/>
        <a:lstStyle/>
        <a:p>
          <a:endParaRPr lang="en-US" b="1"/>
        </a:p>
      </dgm:t>
    </dgm:pt>
    <dgm:pt modelId="{67579B1A-589F-4CEA-BE98-BB1A3B5A2ED3}" type="sibTrans" cxnId="{232889ED-3339-4288-AB83-B265134AB6C6}">
      <dgm:prSet/>
      <dgm:spPr/>
      <dgm:t>
        <a:bodyPr/>
        <a:lstStyle/>
        <a:p>
          <a:endParaRPr lang="en-US" b="1"/>
        </a:p>
      </dgm:t>
    </dgm:pt>
    <dgm:pt modelId="{97614980-C798-4E21-A63F-78068A03D4CF}">
      <dgm:prSet/>
      <dgm:spPr/>
      <dgm:t>
        <a:bodyPr/>
        <a:lstStyle/>
        <a:p>
          <a:r>
            <a:rPr lang="en-GB" b="1" dirty="0" smtClean="0"/>
            <a:t>Virtually every application has these issues because most development teams don’t focus on ensuring their components/libraries are up to date</a:t>
          </a:r>
          <a:endParaRPr lang="en-US" b="1" dirty="0" smtClean="0"/>
        </a:p>
      </dgm:t>
    </dgm:pt>
    <dgm:pt modelId="{D0313E7C-0DDF-4C06-9A69-987DDA38517C}" type="parTrans" cxnId="{6EA2B77F-D808-4714-929C-8F4FD7025919}">
      <dgm:prSet/>
      <dgm:spPr/>
      <dgm:t>
        <a:bodyPr/>
        <a:lstStyle/>
        <a:p>
          <a:endParaRPr lang="en-US" b="1"/>
        </a:p>
      </dgm:t>
    </dgm:pt>
    <dgm:pt modelId="{304CD475-5837-4A8D-8067-684659AB4A44}" type="sibTrans" cxnId="{6EA2B77F-D808-4714-929C-8F4FD7025919}">
      <dgm:prSet/>
      <dgm:spPr/>
      <dgm:t>
        <a:bodyPr/>
        <a:lstStyle/>
        <a:p>
          <a:endParaRPr lang="en-US" b="1"/>
        </a:p>
      </dgm:t>
    </dgm:pt>
    <dgm:pt modelId="{ACD718EE-16B7-49AB-950A-0CE7C3F60711}">
      <dgm:prSet custT="1"/>
      <dgm:spPr/>
      <dgm:t>
        <a:bodyPr/>
        <a:lstStyle/>
        <a:p>
          <a:r>
            <a:rPr lang="en-US" sz="2000" b="1" dirty="0" smtClean="0"/>
            <a:t>Typical Impact</a:t>
          </a:r>
        </a:p>
      </dgm:t>
    </dgm:pt>
    <dgm:pt modelId="{0D69B4AF-2456-45D3-B878-B4AC373CB3FF}" type="parTrans" cxnId="{C6CAFB11-8BAE-422D-89C8-57072630FDD5}">
      <dgm:prSet/>
      <dgm:spPr/>
      <dgm:t>
        <a:bodyPr/>
        <a:lstStyle/>
        <a:p>
          <a:endParaRPr lang="en-US" b="1"/>
        </a:p>
      </dgm:t>
    </dgm:pt>
    <dgm:pt modelId="{D680E67F-B44F-4CDD-A1F7-CFFC2135D15F}" type="sibTrans" cxnId="{C6CAFB11-8BAE-422D-89C8-57072630FDD5}">
      <dgm:prSet/>
      <dgm:spPr/>
      <dgm:t>
        <a:bodyPr/>
        <a:lstStyle/>
        <a:p>
          <a:endParaRPr lang="en-US" b="1"/>
        </a:p>
      </dgm:t>
    </dgm:pt>
    <dgm:pt modelId="{5D8EF362-6786-4F15-80D1-A2291851F303}">
      <dgm:prSet/>
      <dgm:spPr/>
      <dgm:t>
        <a:bodyPr/>
        <a:lstStyle/>
        <a:p>
          <a:r>
            <a:rPr lang="en-GB" b="1" dirty="0" smtClean="0"/>
            <a:t>Full range of weaknesses is possible, including injection, broken access control, XSS ...</a:t>
          </a:r>
          <a:endParaRPr lang="en-US" b="1" dirty="0" smtClean="0"/>
        </a:p>
      </dgm:t>
    </dgm:pt>
    <dgm:pt modelId="{A095B9AF-EE29-41F7-B5E2-D55CE789295E}" type="parTrans" cxnId="{BF5C3125-4AFA-47D9-952A-174283FF6EBC}">
      <dgm:prSet/>
      <dgm:spPr/>
      <dgm:t>
        <a:bodyPr/>
        <a:lstStyle/>
        <a:p>
          <a:endParaRPr lang="en-US" b="1"/>
        </a:p>
      </dgm:t>
    </dgm:pt>
    <dgm:pt modelId="{70682F13-BA80-40C4-AFA1-34AEB796D75E}" type="sibTrans" cxnId="{BF5C3125-4AFA-47D9-952A-174283FF6EBC}">
      <dgm:prSet/>
      <dgm:spPr/>
      <dgm:t>
        <a:bodyPr/>
        <a:lstStyle/>
        <a:p>
          <a:endParaRPr lang="en-US" b="1"/>
        </a:p>
      </dgm:t>
    </dgm:pt>
    <dgm:pt modelId="{796BE580-ACB1-459B-84D6-821BE7A93704}">
      <dgm:prSet/>
      <dgm:spPr/>
      <dgm:t>
        <a:bodyPr/>
        <a:lstStyle/>
        <a:p>
          <a:r>
            <a:rPr lang="en-GB" b="1" dirty="0" smtClean="0"/>
            <a:t>In many cases,  the developers don’t even know all the components they are using, never mind their versions. Component dependencies make things even worse</a:t>
          </a:r>
          <a:endParaRPr lang="en-US" b="1" dirty="0" smtClean="0"/>
        </a:p>
      </dgm:t>
    </dgm:pt>
    <dgm:pt modelId="{1ED8E803-A693-4D36-B1E5-39754BC8AE10}" type="parTrans" cxnId="{62C73EAC-D607-49FF-8B6E-96BD7D7370C8}">
      <dgm:prSet/>
      <dgm:spPr/>
      <dgm:t>
        <a:bodyPr/>
        <a:lstStyle/>
        <a:p>
          <a:endParaRPr lang="en-US" b="1"/>
        </a:p>
      </dgm:t>
    </dgm:pt>
    <dgm:pt modelId="{E4ED501C-8461-46B0-A1D7-45FBE6916D22}" type="sibTrans" cxnId="{62C73EAC-D607-49FF-8B6E-96BD7D7370C8}">
      <dgm:prSet/>
      <dgm:spPr/>
      <dgm:t>
        <a:bodyPr/>
        <a:lstStyle/>
        <a:p>
          <a:endParaRPr lang="en-US" b="1"/>
        </a:p>
      </dgm:t>
    </dgm:pt>
    <dgm:pt modelId="{D57B90ED-8207-45FE-B706-DE62354EBD1A}">
      <dgm:prSet/>
      <dgm:spPr/>
      <dgm:t>
        <a:bodyPr/>
        <a:lstStyle/>
        <a:p>
          <a:r>
            <a:rPr lang="en-US" b="1" dirty="0" smtClean="0"/>
            <a:t>This expands the threat agent pool beyond targeted attackers to include chaotic actors</a:t>
          </a:r>
        </a:p>
      </dgm:t>
    </dgm:pt>
    <dgm:pt modelId="{5FDF55C9-F81E-4C6D-860D-A508C3781F69}" type="parTrans" cxnId="{D315CD59-19AB-4E85-BD3A-21D62A906D66}">
      <dgm:prSet/>
      <dgm:spPr/>
      <dgm:t>
        <a:bodyPr/>
        <a:lstStyle/>
        <a:p>
          <a:endParaRPr lang="en-US" b="1"/>
        </a:p>
      </dgm:t>
    </dgm:pt>
    <dgm:pt modelId="{BFCBDBB9-0E0E-4721-8081-16FF6B42B5D8}" type="sibTrans" cxnId="{D315CD59-19AB-4E85-BD3A-21D62A906D66}">
      <dgm:prSet/>
      <dgm:spPr/>
      <dgm:t>
        <a:bodyPr/>
        <a:lstStyle/>
        <a:p>
          <a:endParaRPr lang="en-US" b="1"/>
        </a:p>
      </dgm:t>
    </dgm:pt>
    <dgm:pt modelId="{99CFCBB4-C898-4C43-B4A8-67C1215225E0}">
      <dgm:prSet/>
      <dgm:spPr/>
      <dgm:t>
        <a:bodyPr/>
        <a:lstStyle/>
        <a:p>
          <a:r>
            <a:rPr lang="en-GB" b="1" dirty="0" smtClean="0"/>
            <a:t>The impact could range from minimal to complete host takeover and data compromise</a:t>
          </a:r>
          <a:endParaRPr lang="en-US" b="1" dirty="0" smtClean="0"/>
        </a:p>
      </dgm:t>
    </dgm:pt>
    <dgm:pt modelId="{D09F1553-1CE7-497B-9FFE-EAF204FDE712}" type="parTrans" cxnId="{9756A196-0C22-4FA2-97B5-613634A6FC7B}">
      <dgm:prSet/>
      <dgm:spPr/>
      <dgm:t>
        <a:bodyPr/>
        <a:lstStyle/>
        <a:p>
          <a:endParaRPr lang="en-US" b="1"/>
        </a:p>
      </dgm:t>
    </dgm:pt>
    <dgm:pt modelId="{2D8F33EF-0B99-49B3-850E-207978A90EBF}" type="sibTrans" cxnId="{9756A196-0C22-4FA2-97B5-613634A6FC7B}">
      <dgm:prSet/>
      <dgm:spPr/>
      <dgm:t>
        <a:bodyPr/>
        <a:lstStyle/>
        <a:p>
          <a:endParaRPr lang="en-US" b="1"/>
        </a:p>
      </dgm:t>
    </dgm:pt>
    <dgm:pt modelId="{9CD7385B-C819-4000-96A3-B26CE6417179}" type="pres">
      <dgm:prSet presAssocID="{4D770AC2-7F77-4CBE-AC66-DCB51983D4F8}" presName="linear" presStyleCnt="0">
        <dgm:presLayoutVars>
          <dgm:dir/>
          <dgm:animLvl val="lvl"/>
          <dgm:resizeHandles val="exact"/>
        </dgm:presLayoutVars>
      </dgm:prSet>
      <dgm:spPr/>
      <dgm:t>
        <a:bodyPr/>
        <a:lstStyle/>
        <a:p>
          <a:endParaRPr lang="en-US"/>
        </a:p>
      </dgm:t>
    </dgm:pt>
    <dgm:pt modelId="{EFDF76DC-FCD9-4393-982B-BC9E6E2C4928}" type="pres">
      <dgm:prSet presAssocID="{921CAA07-372A-442C-8EEB-4D78DFC065FD}" presName="parentLin" presStyleCnt="0"/>
      <dgm:spPr/>
      <dgm:t>
        <a:bodyPr/>
        <a:lstStyle/>
        <a:p>
          <a:endParaRPr lang="en-GB"/>
        </a:p>
      </dgm:t>
    </dgm:pt>
    <dgm:pt modelId="{7AFB2E35-15E8-4828-8771-2FD506670641}" type="pres">
      <dgm:prSet presAssocID="{921CAA07-372A-442C-8EEB-4D78DFC065FD}" presName="parentLeftMargin" presStyleLbl="node1" presStyleIdx="0" presStyleCnt="3"/>
      <dgm:spPr/>
      <dgm:t>
        <a:bodyPr/>
        <a:lstStyle/>
        <a:p>
          <a:endParaRPr lang="en-US"/>
        </a:p>
      </dgm:t>
    </dgm:pt>
    <dgm:pt modelId="{81A8D53A-045C-48B3-8F34-733007B211D3}" type="pres">
      <dgm:prSet presAssocID="{921CAA07-372A-442C-8EEB-4D78DFC065FD}" presName="parentText" presStyleLbl="node1" presStyleIdx="0" presStyleCnt="3">
        <dgm:presLayoutVars>
          <dgm:chMax val="0"/>
          <dgm:bulletEnabled val="1"/>
        </dgm:presLayoutVars>
      </dgm:prSet>
      <dgm:spPr/>
      <dgm:t>
        <a:bodyPr/>
        <a:lstStyle/>
        <a:p>
          <a:endParaRPr lang="en-US"/>
        </a:p>
      </dgm:t>
    </dgm:pt>
    <dgm:pt modelId="{1537CA45-9F49-4708-9891-64C4DAACA661}" type="pres">
      <dgm:prSet presAssocID="{921CAA07-372A-442C-8EEB-4D78DFC065FD}" presName="negativeSpace" presStyleCnt="0"/>
      <dgm:spPr/>
      <dgm:t>
        <a:bodyPr/>
        <a:lstStyle/>
        <a:p>
          <a:endParaRPr lang="en-GB"/>
        </a:p>
      </dgm:t>
    </dgm:pt>
    <dgm:pt modelId="{64F40EA1-93B0-41A9-AB58-A512C231CA02}" type="pres">
      <dgm:prSet presAssocID="{921CAA07-372A-442C-8EEB-4D78DFC065FD}" presName="childText" presStyleLbl="conFgAcc1" presStyleIdx="0" presStyleCnt="3" custLinFactNeighborY="-2453">
        <dgm:presLayoutVars>
          <dgm:bulletEnabled val="1"/>
        </dgm:presLayoutVars>
      </dgm:prSet>
      <dgm:spPr/>
      <dgm:t>
        <a:bodyPr/>
        <a:lstStyle/>
        <a:p>
          <a:endParaRPr lang="en-US"/>
        </a:p>
      </dgm:t>
    </dgm:pt>
    <dgm:pt modelId="{3EBB101F-08AB-402B-B78A-27E5B8D17D36}" type="pres">
      <dgm:prSet presAssocID="{85866F3E-B42B-47FE-8498-795891432F28}" presName="spaceBetweenRectangles" presStyleCnt="0"/>
      <dgm:spPr/>
      <dgm:t>
        <a:bodyPr/>
        <a:lstStyle/>
        <a:p>
          <a:endParaRPr lang="en-GB"/>
        </a:p>
      </dgm:t>
    </dgm:pt>
    <dgm:pt modelId="{04665652-1E69-46EB-9233-4EC9EAE6D3EB}" type="pres">
      <dgm:prSet presAssocID="{E90F77E3-7BD8-4006-B00E-34E43321C413}" presName="parentLin" presStyleCnt="0"/>
      <dgm:spPr/>
      <dgm:t>
        <a:bodyPr/>
        <a:lstStyle/>
        <a:p>
          <a:endParaRPr lang="en-GB"/>
        </a:p>
      </dgm:t>
    </dgm:pt>
    <dgm:pt modelId="{0E4700F7-DB03-465B-9D0F-26E463512BE8}" type="pres">
      <dgm:prSet presAssocID="{E90F77E3-7BD8-4006-B00E-34E43321C413}" presName="parentLeftMargin" presStyleLbl="node1" presStyleIdx="0" presStyleCnt="3"/>
      <dgm:spPr/>
      <dgm:t>
        <a:bodyPr/>
        <a:lstStyle/>
        <a:p>
          <a:endParaRPr lang="en-US"/>
        </a:p>
      </dgm:t>
    </dgm:pt>
    <dgm:pt modelId="{113676CA-F308-4C84-A887-F499B3FF5A9B}" type="pres">
      <dgm:prSet presAssocID="{E90F77E3-7BD8-4006-B00E-34E43321C413}" presName="parentText" presStyleLbl="node1" presStyleIdx="1" presStyleCnt="3">
        <dgm:presLayoutVars>
          <dgm:chMax val="0"/>
          <dgm:bulletEnabled val="1"/>
        </dgm:presLayoutVars>
      </dgm:prSet>
      <dgm:spPr/>
      <dgm:t>
        <a:bodyPr/>
        <a:lstStyle/>
        <a:p>
          <a:endParaRPr lang="en-US"/>
        </a:p>
      </dgm:t>
    </dgm:pt>
    <dgm:pt modelId="{E4C4F2CF-0AEB-4902-AF42-02193A2A0C92}" type="pres">
      <dgm:prSet presAssocID="{E90F77E3-7BD8-4006-B00E-34E43321C413}" presName="negativeSpace" presStyleCnt="0"/>
      <dgm:spPr/>
      <dgm:t>
        <a:bodyPr/>
        <a:lstStyle/>
        <a:p>
          <a:endParaRPr lang="en-GB"/>
        </a:p>
      </dgm:t>
    </dgm:pt>
    <dgm:pt modelId="{283E2ADF-9E12-4337-96DE-E31FAE70CFE0}" type="pres">
      <dgm:prSet presAssocID="{E90F77E3-7BD8-4006-B00E-34E43321C413}" presName="childText" presStyleLbl="conFgAcc1" presStyleIdx="1" presStyleCnt="3">
        <dgm:presLayoutVars>
          <dgm:bulletEnabled val="1"/>
        </dgm:presLayoutVars>
      </dgm:prSet>
      <dgm:spPr/>
      <dgm:t>
        <a:bodyPr/>
        <a:lstStyle/>
        <a:p>
          <a:endParaRPr lang="en-US"/>
        </a:p>
      </dgm:t>
    </dgm:pt>
    <dgm:pt modelId="{1295F5BD-F977-49D6-96E6-F6E1F534E57D}" type="pres">
      <dgm:prSet presAssocID="{67579B1A-589F-4CEA-BE98-BB1A3B5A2ED3}" presName="spaceBetweenRectangles" presStyleCnt="0"/>
      <dgm:spPr/>
      <dgm:t>
        <a:bodyPr/>
        <a:lstStyle/>
        <a:p>
          <a:endParaRPr lang="en-GB"/>
        </a:p>
      </dgm:t>
    </dgm:pt>
    <dgm:pt modelId="{9C726ADF-69A1-42F2-BEEC-C26E1AC6C767}" type="pres">
      <dgm:prSet presAssocID="{ACD718EE-16B7-49AB-950A-0CE7C3F60711}" presName="parentLin" presStyleCnt="0"/>
      <dgm:spPr/>
      <dgm:t>
        <a:bodyPr/>
        <a:lstStyle/>
        <a:p>
          <a:endParaRPr lang="en-GB"/>
        </a:p>
      </dgm:t>
    </dgm:pt>
    <dgm:pt modelId="{491EF20B-4B96-4975-A899-4C4F423BB968}" type="pres">
      <dgm:prSet presAssocID="{ACD718EE-16B7-49AB-950A-0CE7C3F60711}" presName="parentLeftMargin" presStyleLbl="node1" presStyleIdx="1" presStyleCnt="3"/>
      <dgm:spPr/>
      <dgm:t>
        <a:bodyPr/>
        <a:lstStyle/>
        <a:p>
          <a:endParaRPr lang="en-US"/>
        </a:p>
      </dgm:t>
    </dgm:pt>
    <dgm:pt modelId="{16705340-0965-4EB0-9C8F-0B8BAEF7B685}" type="pres">
      <dgm:prSet presAssocID="{ACD718EE-16B7-49AB-950A-0CE7C3F60711}" presName="parentText" presStyleLbl="node1" presStyleIdx="2" presStyleCnt="3">
        <dgm:presLayoutVars>
          <dgm:chMax val="0"/>
          <dgm:bulletEnabled val="1"/>
        </dgm:presLayoutVars>
      </dgm:prSet>
      <dgm:spPr/>
      <dgm:t>
        <a:bodyPr/>
        <a:lstStyle/>
        <a:p>
          <a:endParaRPr lang="en-US"/>
        </a:p>
      </dgm:t>
    </dgm:pt>
    <dgm:pt modelId="{F51154E8-020F-49DA-9CA7-16BD2698B012}" type="pres">
      <dgm:prSet presAssocID="{ACD718EE-16B7-49AB-950A-0CE7C3F60711}" presName="negativeSpace" presStyleCnt="0"/>
      <dgm:spPr/>
      <dgm:t>
        <a:bodyPr/>
        <a:lstStyle/>
        <a:p>
          <a:endParaRPr lang="en-GB"/>
        </a:p>
      </dgm:t>
    </dgm:pt>
    <dgm:pt modelId="{3EE93D49-400E-44AF-8E6B-7B9430869BBE}" type="pres">
      <dgm:prSet presAssocID="{ACD718EE-16B7-49AB-950A-0CE7C3F60711}" presName="childText" presStyleLbl="conFgAcc1" presStyleIdx="2" presStyleCnt="3">
        <dgm:presLayoutVars>
          <dgm:bulletEnabled val="1"/>
        </dgm:presLayoutVars>
      </dgm:prSet>
      <dgm:spPr/>
      <dgm:t>
        <a:bodyPr/>
        <a:lstStyle/>
        <a:p>
          <a:endParaRPr lang="en-US"/>
        </a:p>
      </dgm:t>
    </dgm:pt>
  </dgm:ptLst>
  <dgm:cxnLst>
    <dgm:cxn modelId="{7C203DD6-A93F-0E42-8085-B1E067CEA203}" type="presOf" srcId="{921CAA07-372A-442C-8EEB-4D78DFC065FD}" destId="{81A8D53A-045C-48B3-8F34-733007B211D3}" srcOrd="1" destOrd="0" presId="urn:microsoft.com/office/officeart/2005/8/layout/list1"/>
    <dgm:cxn modelId="{D7C9A011-782F-3D41-BCD2-B1B42077780C}" type="presOf" srcId="{4D770AC2-7F77-4CBE-AC66-DCB51983D4F8}" destId="{9CD7385B-C819-4000-96A3-B26CE6417179}" srcOrd="0" destOrd="0" presId="urn:microsoft.com/office/officeart/2005/8/layout/list1"/>
    <dgm:cxn modelId="{4EF7A063-3495-254B-8AD9-508BB177FCC2}" type="presOf" srcId="{36B659D2-1555-4DE8-89F6-F88932864E2D}" destId="{64F40EA1-93B0-41A9-AB58-A512C231CA02}" srcOrd="0" destOrd="0" presId="urn:microsoft.com/office/officeart/2005/8/layout/list1"/>
    <dgm:cxn modelId="{F1DD039D-2B24-B14C-B063-978819C4D15F}" type="presOf" srcId="{D57B90ED-8207-45FE-B706-DE62354EBD1A}" destId="{64F40EA1-93B0-41A9-AB58-A512C231CA02}" srcOrd="0" destOrd="1" presId="urn:microsoft.com/office/officeart/2005/8/layout/list1"/>
    <dgm:cxn modelId="{18F558D9-47E6-5E4E-9BFC-9237DFDFF298}" type="presOf" srcId="{ACD718EE-16B7-49AB-950A-0CE7C3F60711}" destId="{491EF20B-4B96-4975-A899-4C4F423BB968}" srcOrd="0" destOrd="0" presId="urn:microsoft.com/office/officeart/2005/8/layout/list1"/>
    <dgm:cxn modelId="{7ABF17F7-98CA-9548-86E7-3B1CAF4A0051}" type="presOf" srcId="{921CAA07-372A-442C-8EEB-4D78DFC065FD}" destId="{7AFB2E35-15E8-4828-8771-2FD506670641}" srcOrd="0" destOrd="0" presId="urn:microsoft.com/office/officeart/2005/8/layout/list1"/>
    <dgm:cxn modelId="{8DFAE9EF-154B-734C-9C08-63F6985C8FDF}" type="presOf" srcId="{5D8EF362-6786-4F15-80D1-A2291851F303}" destId="{3EE93D49-400E-44AF-8E6B-7B9430869BBE}" srcOrd="0" destOrd="0" presId="urn:microsoft.com/office/officeart/2005/8/layout/list1"/>
    <dgm:cxn modelId="{011E8CE4-0148-A343-BE04-D7BE8AE5A23D}" type="presOf" srcId="{E90F77E3-7BD8-4006-B00E-34E43321C413}" destId="{0E4700F7-DB03-465B-9D0F-26E463512BE8}" srcOrd="0" destOrd="0" presId="urn:microsoft.com/office/officeart/2005/8/layout/list1"/>
    <dgm:cxn modelId="{B48A86E8-6D07-4C11-BA71-3955EEE600EE}" srcId="{4D770AC2-7F77-4CBE-AC66-DCB51983D4F8}" destId="{921CAA07-372A-442C-8EEB-4D78DFC065FD}" srcOrd="0" destOrd="0" parTransId="{94D3654C-CA11-4932-88FC-5BFC5FEAF4AF}" sibTransId="{85866F3E-B42B-47FE-8498-795891432F28}"/>
    <dgm:cxn modelId="{7260FEDB-9F36-0A4A-BB33-F65D0C7822CB}" type="presOf" srcId="{E90F77E3-7BD8-4006-B00E-34E43321C413}" destId="{113676CA-F308-4C84-A887-F499B3FF5A9B}" srcOrd="1" destOrd="0" presId="urn:microsoft.com/office/officeart/2005/8/layout/list1"/>
    <dgm:cxn modelId="{D315CD59-19AB-4E85-BD3A-21D62A906D66}" srcId="{921CAA07-372A-442C-8EEB-4D78DFC065FD}" destId="{D57B90ED-8207-45FE-B706-DE62354EBD1A}" srcOrd="1" destOrd="0" parTransId="{5FDF55C9-F81E-4C6D-860D-A508C3781F69}" sibTransId="{BFCBDBB9-0E0E-4721-8081-16FF6B42B5D8}"/>
    <dgm:cxn modelId="{5727C99E-88F5-CD4F-BD12-01C47AF9EF1A}" type="presOf" srcId="{796BE580-ACB1-459B-84D6-821BE7A93704}" destId="{283E2ADF-9E12-4337-96DE-E31FAE70CFE0}" srcOrd="0" destOrd="1" presId="urn:microsoft.com/office/officeart/2005/8/layout/list1"/>
    <dgm:cxn modelId="{BF5C3125-4AFA-47D9-952A-174283FF6EBC}" srcId="{ACD718EE-16B7-49AB-950A-0CE7C3F60711}" destId="{5D8EF362-6786-4F15-80D1-A2291851F303}" srcOrd="0" destOrd="0" parTransId="{A095B9AF-EE29-41F7-B5E2-D55CE789295E}" sibTransId="{70682F13-BA80-40C4-AFA1-34AEB796D75E}"/>
    <dgm:cxn modelId="{7FCF1D0D-A8C6-6544-BDFC-BC3E4808CD6E}" type="presOf" srcId="{ACD718EE-16B7-49AB-950A-0CE7C3F60711}" destId="{16705340-0965-4EB0-9C8F-0B8BAEF7B685}" srcOrd="1" destOrd="0" presId="urn:microsoft.com/office/officeart/2005/8/layout/list1"/>
    <dgm:cxn modelId="{6EA2B77F-D808-4714-929C-8F4FD7025919}" srcId="{E90F77E3-7BD8-4006-B00E-34E43321C413}" destId="{97614980-C798-4E21-A63F-78068A03D4CF}" srcOrd="0" destOrd="0" parTransId="{D0313E7C-0DDF-4C06-9A69-987DDA38517C}" sibTransId="{304CD475-5837-4A8D-8067-684659AB4A44}"/>
    <dgm:cxn modelId="{62C73EAC-D607-49FF-8B6E-96BD7D7370C8}" srcId="{E90F77E3-7BD8-4006-B00E-34E43321C413}" destId="{796BE580-ACB1-459B-84D6-821BE7A93704}" srcOrd="1" destOrd="0" parTransId="{1ED8E803-A693-4D36-B1E5-39754BC8AE10}" sibTransId="{E4ED501C-8461-46B0-A1D7-45FBE6916D22}"/>
    <dgm:cxn modelId="{232889ED-3339-4288-AB83-B265134AB6C6}" srcId="{4D770AC2-7F77-4CBE-AC66-DCB51983D4F8}" destId="{E90F77E3-7BD8-4006-B00E-34E43321C413}" srcOrd="1" destOrd="0" parTransId="{D4768BFD-E20F-48C3-9F20-31B0E18A5CA9}" sibTransId="{67579B1A-589F-4CEA-BE98-BB1A3B5A2ED3}"/>
    <dgm:cxn modelId="{C73B3818-0CE7-D34A-8138-AD2CD56BF279}" type="presOf" srcId="{99CFCBB4-C898-4C43-B4A8-67C1215225E0}" destId="{3EE93D49-400E-44AF-8E6B-7B9430869BBE}" srcOrd="0" destOrd="1" presId="urn:microsoft.com/office/officeart/2005/8/layout/list1"/>
    <dgm:cxn modelId="{8188B2C3-322B-4C09-86F9-BC964BBA2BDB}" srcId="{921CAA07-372A-442C-8EEB-4D78DFC065FD}" destId="{36B659D2-1555-4DE8-89F6-F88932864E2D}" srcOrd="0" destOrd="0" parTransId="{0B799272-71AE-45FA-8AAC-675BD31FE6F8}" sibTransId="{8EC9006A-E94C-462C-971D-ED946FA33354}"/>
    <dgm:cxn modelId="{9756A196-0C22-4FA2-97B5-613634A6FC7B}" srcId="{ACD718EE-16B7-49AB-950A-0CE7C3F60711}" destId="{99CFCBB4-C898-4C43-B4A8-67C1215225E0}" srcOrd="1" destOrd="0" parTransId="{D09F1553-1CE7-497B-9FFE-EAF204FDE712}" sibTransId="{2D8F33EF-0B99-49B3-850E-207978A90EBF}"/>
    <dgm:cxn modelId="{C6CAFB11-8BAE-422D-89C8-57072630FDD5}" srcId="{4D770AC2-7F77-4CBE-AC66-DCB51983D4F8}" destId="{ACD718EE-16B7-49AB-950A-0CE7C3F60711}" srcOrd="2" destOrd="0" parTransId="{0D69B4AF-2456-45D3-B878-B4AC373CB3FF}" sibTransId="{D680E67F-B44F-4CDD-A1F7-CFFC2135D15F}"/>
    <dgm:cxn modelId="{7B7AC457-FE24-A048-9823-3BFEB7341669}" type="presOf" srcId="{97614980-C798-4E21-A63F-78068A03D4CF}" destId="{283E2ADF-9E12-4337-96DE-E31FAE70CFE0}" srcOrd="0" destOrd="0" presId="urn:microsoft.com/office/officeart/2005/8/layout/list1"/>
    <dgm:cxn modelId="{96CA1164-B1F4-744B-A6A2-257D6792A538}" type="presParOf" srcId="{9CD7385B-C819-4000-96A3-B26CE6417179}" destId="{EFDF76DC-FCD9-4393-982B-BC9E6E2C4928}" srcOrd="0" destOrd="0" presId="urn:microsoft.com/office/officeart/2005/8/layout/list1"/>
    <dgm:cxn modelId="{450E192C-7257-7748-9287-03D4B105B188}" type="presParOf" srcId="{EFDF76DC-FCD9-4393-982B-BC9E6E2C4928}" destId="{7AFB2E35-15E8-4828-8771-2FD506670641}" srcOrd="0" destOrd="0" presId="urn:microsoft.com/office/officeart/2005/8/layout/list1"/>
    <dgm:cxn modelId="{30CD206D-137D-E84B-90EC-ED6E28210747}" type="presParOf" srcId="{EFDF76DC-FCD9-4393-982B-BC9E6E2C4928}" destId="{81A8D53A-045C-48B3-8F34-733007B211D3}" srcOrd="1" destOrd="0" presId="urn:microsoft.com/office/officeart/2005/8/layout/list1"/>
    <dgm:cxn modelId="{7612C0B5-A9A2-0449-8017-42957B62DADA}" type="presParOf" srcId="{9CD7385B-C819-4000-96A3-B26CE6417179}" destId="{1537CA45-9F49-4708-9891-64C4DAACA661}" srcOrd="1" destOrd="0" presId="urn:microsoft.com/office/officeart/2005/8/layout/list1"/>
    <dgm:cxn modelId="{8A2D83FE-BCC8-184E-B426-ED015F241F82}" type="presParOf" srcId="{9CD7385B-C819-4000-96A3-B26CE6417179}" destId="{64F40EA1-93B0-41A9-AB58-A512C231CA02}" srcOrd="2" destOrd="0" presId="urn:microsoft.com/office/officeart/2005/8/layout/list1"/>
    <dgm:cxn modelId="{729C9234-1AE9-CB4E-881A-4F7989FB5F77}" type="presParOf" srcId="{9CD7385B-C819-4000-96A3-B26CE6417179}" destId="{3EBB101F-08AB-402B-B78A-27E5B8D17D36}" srcOrd="3" destOrd="0" presId="urn:microsoft.com/office/officeart/2005/8/layout/list1"/>
    <dgm:cxn modelId="{6321C24E-B322-7547-B31F-C405E4A6FFA0}" type="presParOf" srcId="{9CD7385B-C819-4000-96A3-B26CE6417179}" destId="{04665652-1E69-46EB-9233-4EC9EAE6D3EB}" srcOrd="4" destOrd="0" presId="urn:microsoft.com/office/officeart/2005/8/layout/list1"/>
    <dgm:cxn modelId="{DBCEF73D-2446-804C-B002-3FA92B5F7B8D}" type="presParOf" srcId="{04665652-1E69-46EB-9233-4EC9EAE6D3EB}" destId="{0E4700F7-DB03-465B-9D0F-26E463512BE8}" srcOrd="0" destOrd="0" presId="urn:microsoft.com/office/officeart/2005/8/layout/list1"/>
    <dgm:cxn modelId="{B9FA0C81-847E-4645-A32E-B081BA1EA53F}" type="presParOf" srcId="{04665652-1E69-46EB-9233-4EC9EAE6D3EB}" destId="{113676CA-F308-4C84-A887-F499B3FF5A9B}" srcOrd="1" destOrd="0" presId="urn:microsoft.com/office/officeart/2005/8/layout/list1"/>
    <dgm:cxn modelId="{94ECB05A-6ECC-7648-A06E-FEF09F8840E0}" type="presParOf" srcId="{9CD7385B-C819-4000-96A3-B26CE6417179}" destId="{E4C4F2CF-0AEB-4902-AF42-02193A2A0C92}" srcOrd="5" destOrd="0" presId="urn:microsoft.com/office/officeart/2005/8/layout/list1"/>
    <dgm:cxn modelId="{A13EFD36-1F87-6C4F-A206-F6D232CF3415}" type="presParOf" srcId="{9CD7385B-C819-4000-96A3-B26CE6417179}" destId="{283E2ADF-9E12-4337-96DE-E31FAE70CFE0}" srcOrd="6" destOrd="0" presId="urn:microsoft.com/office/officeart/2005/8/layout/list1"/>
    <dgm:cxn modelId="{9DC23A2B-7028-AE4B-876C-6A8F6B8B3A5C}" type="presParOf" srcId="{9CD7385B-C819-4000-96A3-B26CE6417179}" destId="{1295F5BD-F977-49D6-96E6-F6E1F534E57D}" srcOrd="7" destOrd="0" presId="urn:microsoft.com/office/officeart/2005/8/layout/list1"/>
    <dgm:cxn modelId="{3AA3D3C1-FF25-DC4A-AECA-4E85764236D8}" type="presParOf" srcId="{9CD7385B-C819-4000-96A3-B26CE6417179}" destId="{9C726ADF-69A1-42F2-BEEC-C26E1AC6C767}" srcOrd="8" destOrd="0" presId="urn:microsoft.com/office/officeart/2005/8/layout/list1"/>
    <dgm:cxn modelId="{85DF42B3-738D-A449-B98B-206B22985468}" type="presParOf" srcId="{9C726ADF-69A1-42F2-BEEC-C26E1AC6C767}" destId="{491EF20B-4B96-4975-A899-4C4F423BB968}" srcOrd="0" destOrd="0" presId="urn:microsoft.com/office/officeart/2005/8/layout/list1"/>
    <dgm:cxn modelId="{DB773AC8-766D-2A42-8A43-8FB6A7EBEF3D}" type="presParOf" srcId="{9C726ADF-69A1-42F2-BEEC-C26E1AC6C767}" destId="{16705340-0965-4EB0-9C8F-0B8BAEF7B685}" srcOrd="1" destOrd="0" presId="urn:microsoft.com/office/officeart/2005/8/layout/list1"/>
    <dgm:cxn modelId="{3A2572FD-6857-1B42-B934-E17F01BA06B0}" type="presParOf" srcId="{9CD7385B-C819-4000-96A3-B26CE6417179}" destId="{F51154E8-020F-49DA-9CA7-16BD2698B012}" srcOrd="9" destOrd="0" presId="urn:microsoft.com/office/officeart/2005/8/layout/list1"/>
    <dgm:cxn modelId="{22911715-9B1D-8240-BF47-B23649174535}" type="presParOf" srcId="{9CD7385B-C819-4000-96A3-B26CE6417179}" destId="{3EE93D49-400E-44AF-8E6B-7B9430869BB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custT="1"/>
      <dgm:spPr/>
      <dgm:t>
        <a:bodyPr/>
        <a:lstStyle/>
        <a:p>
          <a:r>
            <a:rPr lang="en-US" sz="2000" b="1" dirty="0" smtClean="0"/>
            <a:t>Ideal</a:t>
          </a:r>
          <a:endParaRPr lang="en-US" sz="2000" b="1" dirty="0"/>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10FFDDD2-B7F3-4C74-B476-B126B72C0EA0}">
      <dgm:prSet/>
      <dgm:spPr/>
      <dgm:t>
        <a:bodyPr/>
        <a:lstStyle/>
        <a:p>
          <a:r>
            <a:rPr lang="en-US" b="1" dirty="0" smtClean="0"/>
            <a:t>Use automation that checks periodically (e.g., every build) to see if your libraries are out of date</a:t>
          </a:r>
        </a:p>
      </dgm:t>
    </dgm:pt>
    <dgm:pt modelId="{1954CB19-91C2-41D3-BBEF-29DCE33045E8}" type="parTrans" cxnId="{69F63649-DC4A-4E86-A65F-AF4768F43CA7}">
      <dgm:prSet/>
      <dgm:spPr/>
      <dgm:t>
        <a:bodyPr/>
        <a:lstStyle/>
        <a:p>
          <a:endParaRPr lang="en-US"/>
        </a:p>
      </dgm:t>
    </dgm:pt>
    <dgm:pt modelId="{490F2827-45B1-41E7-B3E0-67C3FD2E20C5}" type="sibTrans" cxnId="{69F63649-DC4A-4E86-A65F-AF4768F43CA7}">
      <dgm:prSet/>
      <dgm:spPr/>
      <dgm:t>
        <a:bodyPr/>
        <a:lstStyle/>
        <a:p>
          <a:endParaRPr lang="en-US"/>
        </a:p>
      </dgm:t>
    </dgm:pt>
    <dgm:pt modelId="{CB2F9600-FCEB-6C43-B8F7-BAB763F92470}">
      <dgm:prSet/>
      <dgm:spPr/>
      <dgm:t>
        <a:bodyPr/>
        <a:lstStyle/>
        <a:p>
          <a:r>
            <a:rPr lang="en-US" b="1" dirty="0" smtClean="0">
              <a:hlinkClick xmlns:r="http://schemas.openxmlformats.org/officeDocument/2006/relationships" r:id="rId1"/>
            </a:rPr>
            <a:t>https://www.owasp.org/index.php/OWASP_Dependency_Check</a:t>
          </a:r>
          <a:endParaRPr lang="en-US" b="1" dirty="0" smtClean="0"/>
        </a:p>
      </dgm:t>
    </dgm:pt>
    <dgm:pt modelId="{E7734CDB-A1BF-9B4B-83F9-D33C771E0A47}" type="sibTrans" cxnId="{22916B8A-3DB8-AF42-9991-3D4289B3E63E}">
      <dgm:prSet/>
      <dgm:spPr/>
      <dgm:t>
        <a:bodyPr/>
        <a:lstStyle/>
        <a:p>
          <a:endParaRPr lang="en-US"/>
        </a:p>
      </dgm:t>
    </dgm:pt>
    <dgm:pt modelId="{C10FB9EF-7FA3-0B43-8708-6AAE6B90F957}" type="parTrans" cxnId="{22916B8A-3DB8-AF42-9991-3D4289B3E63E}">
      <dgm:prSet/>
      <dgm:spPr/>
      <dgm:t>
        <a:bodyPr/>
        <a:lstStyle/>
        <a:p>
          <a:endParaRPr lang="en-US"/>
        </a:p>
      </dgm:t>
    </dgm:pt>
    <dgm:pt modelId="{D5DD959B-8D1E-4EC6-9E0E-60F6E8A5344B}">
      <dgm:prSet/>
      <dgm:spPr/>
      <dgm:t>
        <a:bodyPr/>
        <a:lstStyle/>
        <a:p>
          <a:r>
            <a:rPr lang="en-US" b="1" dirty="0" smtClean="0"/>
            <a:t>Ensure the code of critical third-party libraries is reviewed by a security expert with each update</a:t>
          </a:r>
        </a:p>
      </dgm:t>
    </dgm:pt>
    <dgm:pt modelId="{A6E3B99B-FCAB-46D0-A210-B8CE640EAC31}" type="sibTrans" cxnId="{3D367E97-6254-4AC8-BE41-8317D54B9F8A}">
      <dgm:prSet/>
      <dgm:spPr/>
      <dgm:t>
        <a:bodyPr/>
        <a:lstStyle/>
        <a:p>
          <a:endParaRPr lang="en-US"/>
        </a:p>
      </dgm:t>
    </dgm:pt>
    <dgm:pt modelId="{2917D149-441A-45B0-9186-88FDEB70EB32}" type="parTrans" cxnId="{3D367E97-6254-4AC8-BE41-8317D54B9F8A}">
      <dgm:prSet/>
      <dgm:spPr/>
      <dgm:t>
        <a:bodyPr/>
        <a:lstStyle/>
        <a:p>
          <a:endParaRPr lang="en-US"/>
        </a:p>
      </dgm:t>
    </dgm:pt>
    <dgm:pt modelId="{03A4DD16-FAD4-4552-B24E-8663CD64C03C}">
      <dgm:prSet custT="1"/>
      <dgm:spPr/>
      <dgm:t>
        <a:bodyPr/>
        <a:lstStyle/>
        <a:p>
          <a:r>
            <a:rPr lang="en-US" sz="2000" b="1" dirty="0" smtClean="0"/>
            <a:t>Could also</a:t>
          </a:r>
        </a:p>
      </dgm:t>
    </dgm:pt>
    <dgm:pt modelId="{A96AF0AB-82ED-4792-B352-F1B18AE2DFD5}" type="sibTrans" cxnId="{BBAB7CDB-FD95-454A-95BF-31A544302675}">
      <dgm:prSet/>
      <dgm:spPr/>
      <dgm:t>
        <a:bodyPr/>
        <a:lstStyle/>
        <a:p>
          <a:endParaRPr lang="en-US"/>
        </a:p>
      </dgm:t>
    </dgm:pt>
    <dgm:pt modelId="{8EBA16A0-D5E2-4739-AB51-5DBC33B6C035}" type="parTrans" cxnId="{BBAB7CDB-FD95-454A-95BF-31A544302675}">
      <dgm:prSet/>
      <dgm:spPr/>
      <dgm:t>
        <a:bodyPr/>
        <a:lstStyle/>
        <a:p>
          <a:endParaRPr lang="en-US"/>
        </a:p>
      </dgm:t>
    </dgm:pt>
    <dgm:pt modelId="{9CD7385B-C819-4000-96A3-B26CE6417179}" type="pres">
      <dgm:prSet presAssocID="{4D770AC2-7F77-4CBE-AC66-DCB51983D4F8}" presName="linear" presStyleCnt="0">
        <dgm:presLayoutVars>
          <dgm:dir/>
          <dgm:animLvl val="lvl"/>
          <dgm:resizeHandles val="exact"/>
        </dgm:presLayoutVars>
      </dgm:prSet>
      <dgm:spPr/>
      <dgm:t>
        <a:bodyPr/>
        <a:lstStyle/>
        <a:p>
          <a:endParaRPr lang="en-US"/>
        </a:p>
      </dgm:t>
    </dgm:pt>
    <dgm:pt modelId="{EFDF76DC-FCD9-4393-982B-BC9E6E2C4928}" type="pres">
      <dgm:prSet presAssocID="{921CAA07-372A-442C-8EEB-4D78DFC065FD}" presName="parentLin" presStyleCnt="0"/>
      <dgm:spPr/>
      <dgm:t>
        <a:bodyPr/>
        <a:lstStyle/>
        <a:p>
          <a:endParaRPr lang="en-GB"/>
        </a:p>
      </dgm:t>
    </dgm:pt>
    <dgm:pt modelId="{7AFB2E35-15E8-4828-8771-2FD506670641}" type="pres">
      <dgm:prSet presAssocID="{921CAA07-372A-442C-8EEB-4D78DFC065FD}" presName="parentLeftMargin" presStyleLbl="node1" presStyleIdx="0" presStyleCnt="2"/>
      <dgm:spPr/>
      <dgm:t>
        <a:bodyPr/>
        <a:lstStyle/>
        <a:p>
          <a:endParaRPr lang="en-US"/>
        </a:p>
      </dgm:t>
    </dgm:pt>
    <dgm:pt modelId="{81A8D53A-045C-48B3-8F34-733007B211D3}" type="pres">
      <dgm:prSet presAssocID="{921CAA07-372A-442C-8EEB-4D78DFC065FD}" presName="parentText" presStyleLbl="node1" presStyleIdx="0" presStyleCnt="2">
        <dgm:presLayoutVars>
          <dgm:chMax val="0"/>
          <dgm:bulletEnabled val="1"/>
        </dgm:presLayoutVars>
      </dgm:prSet>
      <dgm:spPr/>
      <dgm:t>
        <a:bodyPr/>
        <a:lstStyle/>
        <a:p>
          <a:endParaRPr lang="en-US"/>
        </a:p>
      </dgm:t>
    </dgm:pt>
    <dgm:pt modelId="{1537CA45-9F49-4708-9891-64C4DAACA661}" type="pres">
      <dgm:prSet presAssocID="{921CAA07-372A-442C-8EEB-4D78DFC065FD}" presName="negativeSpace" presStyleCnt="0"/>
      <dgm:spPr/>
      <dgm:t>
        <a:bodyPr/>
        <a:lstStyle/>
        <a:p>
          <a:endParaRPr lang="en-GB"/>
        </a:p>
      </dgm:t>
    </dgm:pt>
    <dgm:pt modelId="{64F40EA1-93B0-41A9-AB58-A512C231CA02}" type="pres">
      <dgm:prSet presAssocID="{921CAA07-372A-442C-8EEB-4D78DFC065FD}" presName="childText" presStyleLbl="conFgAcc1" presStyleIdx="0" presStyleCnt="2" custLinFactNeighborY="-2453">
        <dgm:presLayoutVars>
          <dgm:bulletEnabled val="1"/>
        </dgm:presLayoutVars>
      </dgm:prSet>
      <dgm:spPr/>
      <dgm:t>
        <a:bodyPr/>
        <a:lstStyle/>
        <a:p>
          <a:endParaRPr lang="en-US"/>
        </a:p>
      </dgm:t>
    </dgm:pt>
    <dgm:pt modelId="{3EBB101F-08AB-402B-B78A-27E5B8D17D36}" type="pres">
      <dgm:prSet presAssocID="{85866F3E-B42B-47FE-8498-795891432F28}" presName="spaceBetweenRectangles" presStyleCnt="0"/>
      <dgm:spPr/>
      <dgm:t>
        <a:bodyPr/>
        <a:lstStyle/>
        <a:p>
          <a:endParaRPr lang="en-GB"/>
        </a:p>
      </dgm:t>
    </dgm:pt>
    <dgm:pt modelId="{C10CCFEE-BE15-427D-A871-10BF71241F37}" type="pres">
      <dgm:prSet presAssocID="{03A4DD16-FAD4-4552-B24E-8663CD64C03C}" presName="parentLin" presStyleCnt="0"/>
      <dgm:spPr/>
    </dgm:pt>
    <dgm:pt modelId="{C93C6281-2A57-404A-8544-B8B23C9F03EE}" type="pres">
      <dgm:prSet presAssocID="{03A4DD16-FAD4-4552-B24E-8663CD64C03C}" presName="parentLeftMargin" presStyleLbl="node1" presStyleIdx="0" presStyleCnt="2"/>
      <dgm:spPr/>
      <dgm:t>
        <a:bodyPr/>
        <a:lstStyle/>
        <a:p>
          <a:endParaRPr lang="en-US"/>
        </a:p>
      </dgm:t>
    </dgm:pt>
    <dgm:pt modelId="{A2947B4D-DB68-4AA7-9DBD-5CCF4E52A136}" type="pres">
      <dgm:prSet presAssocID="{03A4DD16-FAD4-4552-B24E-8663CD64C03C}" presName="parentText" presStyleLbl="node1" presStyleIdx="1" presStyleCnt="2">
        <dgm:presLayoutVars>
          <dgm:chMax val="0"/>
          <dgm:bulletEnabled val="1"/>
        </dgm:presLayoutVars>
      </dgm:prSet>
      <dgm:spPr/>
      <dgm:t>
        <a:bodyPr/>
        <a:lstStyle/>
        <a:p>
          <a:endParaRPr lang="en-US"/>
        </a:p>
      </dgm:t>
    </dgm:pt>
    <dgm:pt modelId="{09C1D383-6F52-4041-930F-9DD335B3E11D}" type="pres">
      <dgm:prSet presAssocID="{03A4DD16-FAD4-4552-B24E-8663CD64C03C}" presName="negativeSpace" presStyleCnt="0"/>
      <dgm:spPr/>
    </dgm:pt>
    <dgm:pt modelId="{0B4B241D-3FD6-4EEE-BDDA-413913EE0C6D}" type="pres">
      <dgm:prSet presAssocID="{03A4DD16-FAD4-4552-B24E-8663CD64C03C}" presName="childText" presStyleLbl="conFgAcc1" presStyleIdx="1" presStyleCnt="2">
        <dgm:presLayoutVars>
          <dgm:bulletEnabled val="1"/>
        </dgm:presLayoutVars>
      </dgm:prSet>
      <dgm:spPr/>
      <dgm:t>
        <a:bodyPr/>
        <a:lstStyle/>
        <a:p>
          <a:endParaRPr lang="en-US"/>
        </a:p>
      </dgm:t>
    </dgm:pt>
  </dgm:ptLst>
  <dgm:cxnLst>
    <dgm:cxn modelId="{B48A86E8-6D07-4C11-BA71-3955EEE600EE}" srcId="{4D770AC2-7F77-4CBE-AC66-DCB51983D4F8}" destId="{921CAA07-372A-442C-8EEB-4D78DFC065FD}" srcOrd="0" destOrd="0" parTransId="{94D3654C-CA11-4932-88FC-5BFC5FEAF4AF}" sibTransId="{85866F3E-B42B-47FE-8498-795891432F28}"/>
    <dgm:cxn modelId="{7DA0F007-D649-E54E-8D6F-18EB798321CE}" type="presOf" srcId="{4D770AC2-7F77-4CBE-AC66-DCB51983D4F8}" destId="{9CD7385B-C819-4000-96A3-B26CE6417179}" srcOrd="0" destOrd="0" presId="urn:microsoft.com/office/officeart/2005/8/layout/list1"/>
    <dgm:cxn modelId="{2B184EED-4F64-6A43-8D48-CC4DBCD72329}" type="presOf" srcId="{CB2F9600-FCEB-6C43-B8F7-BAB763F92470}" destId="{64F40EA1-93B0-41A9-AB58-A512C231CA02}" srcOrd="0" destOrd="1" presId="urn:microsoft.com/office/officeart/2005/8/layout/list1"/>
    <dgm:cxn modelId="{3D367E97-6254-4AC8-BE41-8317D54B9F8A}" srcId="{03A4DD16-FAD4-4552-B24E-8663CD64C03C}" destId="{D5DD959B-8D1E-4EC6-9E0E-60F6E8A5344B}" srcOrd="0" destOrd="0" parTransId="{2917D149-441A-45B0-9186-88FDEB70EB32}" sibTransId="{A6E3B99B-FCAB-46D0-A210-B8CE640EAC31}"/>
    <dgm:cxn modelId="{329DF583-CF3A-E349-93B2-81D77838D147}" type="presOf" srcId="{03A4DD16-FAD4-4552-B24E-8663CD64C03C}" destId="{A2947B4D-DB68-4AA7-9DBD-5CCF4E52A136}" srcOrd="1" destOrd="0" presId="urn:microsoft.com/office/officeart/2005/8/layout/list1"/>
    <dgm:cxn modelId="{A965636A-01D5-5842-A86F-C78DE10276B8}" type="presOf" srcId="{921CAA07-372A-442C-8EEB-4D78DFC065FD}" destId="{81A8D53A-045C-48B3-8F34-733007B211D3}" srcOrd="1" destOrd="0" presId="urn:microsoft.com/office/officeart/2005/8/layout/list1"/>
    <dgm:cxn modelId="{19D05737-6073-7940-823A-BA86A7E8248E}" type="presOf" srcId="{921CAA07-372A-442C-8EEB-4D78DFC065FD}" destId="{7AFB2E35-15E8-4828-8771-2FD506670641}" srcOrd="0" destOrd="0" presId="urn:microsoft.com/office/officeart/2005/8/layout/list1"/>
    <dgm:cxn modelId="{BBAB7CDB-FD95-454A-95BF-31A544302675}" srcId="{4D770AC2-7F77-4CBE-AC66-DCB51983D4F8}" destId="{03A4DD16-FAD4-4552-B24E-8663CD64C03C}" srcOrd="1" destOrd="0" parTransId="{8EBA16A0-D5E2-4739-AB51-5DBC33B6C035}" sibTransId="{A96AF0AB-82ED-4792-B352-F1B18AE2DFD5}"/>
    <dgm:cxn modelId="{724EEC9D-2CF8-3743-9E52-AC48B5A39032}" type="presOf" srcId="{D5DD959B-8D1E-4EC6-9E0E-60F6E8A5344B}" destId="{0B4B241D-3FD6-4EEE-BDDA-413913EE0C6D}" srcOrd="0" destOrd="0" presId="urn:microsoft.com/office/officeart/2005/8/layout/list1"/>
    <dgm:cxn modelId="{69F63649-DC4A-4E86-A65F-AF4768F43CA7}" srcId="{921CAA07-372A-442C-8EEB-4D78DFC065FD}" destId="{10FFDDD2-B7F3-4C74-B476-B126B72C0EA0}" srcOrd="0" destOrd="0" parTransId="{1954CB19-91C2-41D3-BBEF-29DCE33045E8}" sibTransId="{490F2827-45B1-41E7-B3E0-67C3FD2E20C5}"/>
    <dgm:cxn modelId="{11B424CC-966A-9E43-B9A9-C0597F5BF1BC}" type="presOf" srcId="{10FFDDD2-B7F3-4C74-B476-B126B72C0EA0}" destId="{64F40EA1-93B0-41A9-AB58-A512C231CA02}" srcOrd="0" destOrd="0" presId="urn:microsoft.com/office/officeart/2005/8/layout/list1"/>
    <dgm:cxn modelId="{22916B8A-3DB8-AF42-9991-3D4289B3E63E}" srcId="{921CAA07-372A-442C-8EEB-4D78DFC065FD}" destId="{CB2F9600-FCEB-6C43-B8F7-BAB763F92470}" srcOrd="1" destOrd="0" parTransId="{C10FB9EF-7FA3-0B43-8708-6AAE6B90F957}" sibTransId="{E7734CDB-A1BF-9B4B-83F9-D33C771E0A47}"/>
    <dgm:cxn modelId="{4D8200E2-223B-EC42-8EB0-07BA7D60FAD9}" type="presOf" srcId="{03A4DD16-FAD4-4552-B24E-8663CD64C03C}" destId="{C93C6281-2A57-404A-8544-B8B23C9F03EE}" srcOrd="0" destOrd="0" presId="urn:microsoft.com/office/officeart/2005/8/layout/list1"/>
    <dgm:cxn modelId="{224C0772-532E-6B4B-A7FF-3F720BB739AB}" type="presParOf" srcId="{9CD7385B-C819-4000-96A3-B26CE6417179}" destId="{EFDF76DC-FCD9-4393-982B-BC9E6E2C4928}" srcOrd="0" destOrd="0" presId="urn:microsoft.com/office/officeart/2005/8/layout/list1"/>
    <dgm:cxn modelId="{9A6F3052-614F-7148-926D-CD1863F3FE3A}" type="presParOf" srcId="{EFDF76DC-FCD9-4393-982B-BC9E6E2C4928}" destId="{7AFB2E35-15E8-4828-8771-2FD506670641}" srcOrd="0" destOrd="0" presId="urn:microsoft.com/office/officeart/2005/8/layout/list1"/>
    <dgm:cxn modelId="{FF36A3BB-6B2C-2D40-B2EC-3B5D27ACB0CB}" type="presParOf" srcId="{EFDF76DC-FCD9-4393-982B-BC9E6E2C4928}" destId="{81A8D53A-045C-48B3-8F34-733007B211D3}" srcOrd="1" destOrd="0" presId="urn:microsoft.com/office/officeart/2005/8/layout/list1"/>
    <dgm:cxn modelId="{1976C765-9FC1-A94B-BFF9-CFBB95E41C32}" type="presParOf" srcId="{9CD7385B-C819-4000-96A3-B26CE6417179}" destId="{1537CA45-9F49-4708-9891-64C4DAACA661}" srcOrd="1" destOrd="0" presId="urn:microsoft.com/office/officeart/2005/8/layout/list1"/>
    <dgm:cxn modelId="{110E889C-92A2-B641-A017-98166D597844}" type="presParOf" srcId="{9CD7385B-C819-4000-96A3-B26CE6417179}" destId="{64F40EA1-93B0-41A9-AB58-A512C231CA02}" srcOrd="2" destOrd="0" presId="urn:microsoft.com/office/officeart/2005/8/layout/list1"/>
    <dgm:cxn modelId="{346DA9FD-B9A9-A54E-A58A-F3B65BC5251D}" type="presParOf" srcId="{9CD7385B-C819-4000-96A3-B26CE6417179}" destId="{3EBB101F-08AB-402B-B78A-27E5B8D17D36}" srcOrd="3" destOrd="0" presId="urn:microsoft.com/office/officeart/2005/8/layout/list1"/>
    <dgm:cxn modelId="{1200CBAD-9B18-A74C-9D26-53ECECA4A9C9}" type="presParOf" srcId="{9CD7385B-C819-4000-96A3-B26CE6417179}" destId="{C10CCFEE-BE15-427D-A871-10BF71241F37}" srcOrd="4" destOrd="0" presId="urn:microsoft.com/office/officeart/2005/8/layout/list1"/>
    <dgm:cxn modelId="{5199124C-F17A-5A4D-888D-CB7669A45738}" type="presParOf" srcId="{C10CCFEE-BE15-427D-A871-10BF71241F37}" destId="{C93C6281-2A57-404A-8544-B8B23C9F03EE}" srcOrd="0" destOrd="0" presId="urn:microsoft.com/office/officeart/2005/8/layout/list1"/>
    <dgm:cxn modelId="{AD765F85-5E33-8B42-85A4-745AC2F8A46B}" type="presParOf" srcId="{C10CCFEE-BE15-427D-A871-10BF71241F37}" destId="{A2947B4D-DB68-4AA7-9DBD-5CCF4E52A136}" srcOrd="1" destOrd="0" presId="urn:microsoft.com/office/officeart/2005/8/layout/list1"/>
    <dgm:cxn modelId="{BD4CD03F-DD1A-264E-B152-EC41A63907C1}" type="presParOf" srcId="{9CD7385B-C819-4000-96A3-B26CE6417179}" destId="{09C1D383-6F52-4041-930F-9DD335B3E11D}" srcOrd="5" destOrd="0" presId="urn:microsoft.com/office/officeart/2005/8/layout/list1"/>
    <dgm:cxn modelId="{C7023F2A-62AA-B14E-A222-6859BB2971F2}" type="presParOf" srcId="{9CD7385B-C819-4000-96A3-B26CE6417179}" destId="{0B4B241D-3FD6-4EEE-BDDA-413913EE0C6D}"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D770AC2-7F77-4CBE-AC66-DCB51983D4F8}"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921CAA07-372A-442C-8EEB-4D78DFC065FD}">
      <dgm:prSet phldrT="[Text]"/>
      <dgm:spPr/>
      <dgm:t>
        <a:bodyPr/>
        <a:lstStyle/>
        <a:p>
          <a:r>
            <a:rPr lang="en-US" b="1" dirty="0" smtClean="0"/>
            <a:t>Web application redirects are very common</a:t>
          </a:r>
          <a:endParaRPr lang="en-US" b="1" dirty="0"/>
        </a:p>
      </dgm:t>
    </dgm:pt>
    <dgm:pt modelId="{94D3654C-CA11-4932-88FC-5BFC5FEAF4AF}" type="parTrans" cxnId="{B48A86E8-6D07-4C11-BA71-3955EEE600EE}">
      <dgm:prSet/>
      <dgm:spPr/>
      <dgm:t>
        <a:bodyPr/>
        <a:lstStyle/>
        <a:p>
          <a:endParaRPr lang="en-US" b="1"/>
        </a:p>
      </dgm:t>
    </dgm:pt>
    <dgm:pt modelId="{85866F3E-B42B-47FE-8498-795891432F28}" type="sibTrans" cxnId="{B48A86E8-6D07-4C11-BA71-3955EEE600EE}">
      <dgm:prSet/>
      <dgm:spPr/>
      <dgm:t>
        <a:bodyPr/>
        <a:lstStyle/>
        <a:p>
          <a:endParaRPr lang="en-US" b="1"/>
        </a:p>
      </dgm:t>
    </dgm:pt>
    <dgm:pt modelId="{36B659D2-1555-4DE8-89F6-F88932864E2D}">
      <dgm:prSet/>
      <dgm:spPr/>
      <dgm:t>
        <a:bodyPr/>
        <a:lstStyle/>
        <a:p>
          <a:r>
            <a:rPr lang="en-US" b="1" dirty="0" smtClean="0"/>
            <a:t>And frequently include user supplied parameters in the destination URL</a:t>
          </a:r>
        </a:p>
      </dgm:t>
    </dgm:pt>
    <dgm:pt modelId="{0B799272-71AE-45FA-8AAC-675BD31FE6F8}" type="parTrans" cxnId="{8188B2C3-322B-4C09-86F9-BC964BBA2BDB}">
      <dgm:prSet/>
      <dgm:spPr/>
      <dgm:t>
        <a:bodyPr/>
        <a:lstStyle/>
        <a:p>
          <a:endParaRPr lang="en-US" b="1"/>
        </a:p>
      </dgm:t>
    </dgm:pt>
    <dgm:pt modelId="{8EC9006A-E94C-462C-971D-ED946FA33354}" type="sibTrans" cxnId="{8188B2C3-322B-4C09-86F9-BC964BBA2BDB}">
      <dgm:prSet/>
      <dgm:spPr/>
      <dgm:t>
        <a:bodyPr/>
        <a:lstStyle/>
        <a:p>
          <a:endParaRPr lang="en-US" b="1"/>
        </a:p>
      </dgm:t>
    </dgm:pt>
    <dgm:pt modelId="{42D9F7D2-4CD4-4595-966E-E6EFEAF417AB}">
      <dgm:prSet/>
      <dgm:spPr/>
      <dgm:t>
        <a:bodyPr/>
        <a:lstStyle/>
        <a:p>
          <a:r>
            <a:rPr lang="en-US" b="1" dirty="0" smtClean="0"/>
            <a:t>If they aren’t validated, attacker can send victim to a site of their choice</a:t>
          </a:r>
        </a:p>
      </dgm:t>
    </dgm:pt>
    <dgm:pt modelId="{9B091BDB-DBC4-48F3-AE7C-12486CB28094}" type="parTrans" cxnId="{3C2E0EB9-C361-4FE8-9D4B-05910113D0B2}">
      <dgm:prSet/>
      <dgm:spPr/>
      <dgm:t>
        <a:bodyPr/>
        <a:lstStyle/>
        <a:p>
          <a:endParaRPr lang="en-US" b="1"/>
        </a:p>
      </dgm:t>
    </dgm:pt>
    <dgm:pt modelId="{8FF3B180-6974-4B13-8EFB-FC4FA55D3A5C}" type="sibTrans" cxnId="{3C2E0EB9-C361-4FE8-9D4B-05910113D0B2}">
      <dgm:prSet/>
      <dgm:spPr/>
      <dgm:t>
        <a:bodyPr/>
        <a:lstStyle/>
        <a:p>
          <a:endParaRPr lang="en-US" b="1"/>
        </a:p>
      </dgm:t>
    </dgm:pt>
    <dgm:pt modelId="{E90F77E3-7BD8-4006-B00E-34E43321C413}">
      <dgm:prSet custT="1"/>
      <dgm:spPr/>
      <dgm:t>
        <a:bodyPr/>
        <a:lstStyle/>
        <a:p>
          <a:r>
            <a:rPr lang="en-US" sz="1800" b="1" dirty="0" smtClean="0"/>
            <a:t>Forwards (</a:t>
          </a:r>
          <a:r>
            <a:rPr lang="en-US" sz="1400" b="1" dirty="0" smtClean="0"/>
            <a:t>aka Transfer in .NET</a:t>
          </a:r>
          <a:r>
            <a:rPr lang="en-US" sz="1800" b="1" dirty="0" smtClean="0"/>
            <a:t>) are common too</a:t>
          </a:r>
        </a:p>
      </dgm:t>
    </dgm:pt>
    <dgm:pt modelId="{D4768BFD-E20F-48C3-9F20-31B0E18A5CA9}" type="parTrans" cxnId="{232889ED-3339-4288-AB83-B265134AB6C6}">
      <dgm:prSet/>
      <dgm:spPr/>
      <dgm:t>
        <a:bodyPr/>
        <a:lstStyle/>
        <a:p>
          <a:endParaRPr lang="en-US" b="1"/>
        </a:p>
      </dgm:t>
    </dgm:pt>
    <dgm:pt modelId="{67579B1A-589F-4CEA-BE98-BB1A3B5A2ED3}" type="sibTrans" cxnId="{232889ED-3339-4288-AB83-B265134AB6C6}">
      <dgm:prSet/>
      <dgm:spPr/>
      <dgm:t>
        <a:bodyPr/>
        <a:lstStyle/>
        <a:p>
          <a:endParaRPr lang="en-US" b="1"/>
        </a:p>
      </dgm:t>
    </dgm:pt>
    <dgm:pt modelId="{97614980-C798-4E21-A63F-78068A03D4CF}">
      <dgm:prSet/>
      <dgm:spPr/>
      <dgm:t>
        <a:bodyPr/>
        <a:lstStyle/>
        <a:p>
          <a:r>
            <a:rPr lang="en-US" b="1" dirty="0" smtClean="0"/>
            <a:t>They internally send the request to a new page in the same application</a:t>
          </a:r>
        </a:p>
      </dgm:t>
    </dgm:pt>
    <dgm:pt modelId="{D0313E7C-0DDF-4C06-9A69-987DDA38517C}" type="parTrans" cxnId="{6EA2B77F-D808-4714-929C-8F4FD7025919}">
      <dgm:prSet/>
      <dgm:spPr/>
      <dgm:t>
        <a:bodyPr/>
        <a:lstStyle/>
        <a:p>
          <a:endParaRPr lang="en-US" b="1"/>
        </a:p>
      </dgm:t>
    </dgm:pt>
    <dgm:pt modelId="{304CD475-5837-4A8D-8067-684659AB4A44}" type="sibTrans" cxnId="{6EA2B77F-D808-4714-929C-8F4FD7025919}">
      <dgm:prSet/>
      <dgm:spPr/>
      <dgm:t>
        <a:bodyPr/>
        <a:lstStyle/>
        <a:p>
          <a:endParaRPr lang="en-US" b="1"/>
        </a:p>
      </dgm:t>
    </dgm:pt>
    <dgm:pt modelId="{B1BC917F-AFEF-450D-AF52-F37E9809B6C3}">
      <dgm:prSet/>
      <dgm:spPr/>
      <dgm:t>
        <a:bodyPr/>
        <a:lstStyle/>
        <a:p>
          <a:r>
            <a:rPr lang="en-US" b="1" dirty="0" smtClean="0"/>
            <a:t>Sometimes parameters define the target page</a:t>
          </a:r>
        </a:p>
      </dgm:t>
    </dgm:pt>
    <dgm:pt modelId="{3D772109-5CAD-4DC6-8776-F9BF576B6A95}" type="parTrans" cxnId="{9A0AF3F1-92D7-49D1-8360-125B153FC367}">
      <dgm:prSet/>
      <dgm:spPr/>
      <dgm:t>
        <a:bodyPr/>
        <a:lstStyle/>
        <a:p>
          <a:endParaRPr lang="en-US" b="1"/>
        </a:p>
      </dgm:t>
    </dgm:pt>
    <dgm:pt modelId="{F1E1530A-4A93-42AA-A590-F87C493349C9}" type="sibTrans" cxnId="{9A0AF3F1-92D7-49D1-8360-125B153FC367}">
      <dgm:prSet/>
      <dgm:spPr/>
      <dgm:t>
        <a:bodyPr/>
        <a:lstStyle/>
        <a:p>
          <a:endParaRPr lang="en-US" b="1"/>
        </a:p>
      </dgm:t>
    </dgm:pt>
    <dgm:pt modelId="{4F062FF8-DA3B-42BD-8EF5-92D1B1DBC446}">
      <dgm:prSet/>
      <dgm:spPr/>
      <dgm:t>
        <a:bodyPr/>
        <a:lstStyle/>
        <a:p>
          <a:r>
            <a:rPr lang="en-US" b="1" dirty="0" smtClean="0"/>
            <a:t>If not validated, attacker may be able to use </a:t>
          </a:r>
          <a:r>
            <a:rPr lang="en-US" b="1" dirty="0" err="1" smtClean="0"/>
            <a:t>unvalidated</a:t>
          </a:r>
          <a:r>
            <a:rPr lang="en-US" b="1" dirty="0" smtClean="0"/>
            <a:t> forward to bypass authentication or authorization checks</a:t>
          </a:r>
        </a:p>
      </dgm:t>
    </dgm:pt>
    <dgm:pt modelId="{2A6785BC-15F7-4B6B-8E51-826159EB5B4B}" type="parTrans" cxnId="{9BEAD05D-601C-40FF-BE48-E3A1D1317666}">
      <dgm:prSet/>
      <dgm:spPr/>
      <dgm:t>
        <a:bodyPr/>
        <a:lstStyle/>
        <a:p>
          <a:endParaRPr lang="en-US" b="1"/>
        </a:p>
      </dgm:t>
    </dgm:pt>
    <dgm:pt modelId="{BE8416F2-12DB-41DC-9812-3DE08419F5A6}" type="sibTrans" cxnId="{9BEAD05D-601C-40FF-BE48-E3A1D1317666}">
      <dgm:prSet/>
      <dgm:spPr/>
      <dgm:t>
        <a:bodyPr/>
        <a:lstStyle/>
        <a:p>
          <a:endParaRPr lang="en-US" b="1"/>
        </a:p>
      </dgm:t>
    </dgm:pt>
    <dgm:pt modelId="{ACD718EE-16B7-49AB-950A-0CE7C3F60711}">
      <dgm:prSet/>
      <dgm:spPr/>
      <dgm:t>
        <a:bodyPr/>
        <a:lstStyle/>
        <a:p>
          <a:r>
            <a:rPr lang="en-US" b="1" dirty="0" smtClean="0"/>
            <a:t>Typical Impact</a:t>
          </a:r>
        </a:p>
      </dgm:t>
    </dgm:pt>
    <dgm:pt modelId="{0D69B4AF-2456-45D3-B878-B4AC373CB3FF}" type="parTrans" cxnId="{C6CAFB11-8BAE-422D-89C8-57072630FDD5}">
      <dgm:prSet/>
      <dgm:spPr/>
      <dgm:t>
        <a:bodyPr/>
        <a:lstStyle/>
        <a:p>
          <a:endParaRPr lang="en-US" b="1"/>
        </a:p>
      </dgm:t>
    </dgm:pt>
    <dgm:pt modelId="{D680E67F-B44F-4CDD-A1F7-CFFC2135D15F}" type="sibTrans" cxnId="{C6CAFB11-8BAE-422D-89C8-57072630FDD5}">
      <dgm:prSet/>
      <dgm:spPr/>
      <dgm:t>
        <a:bodyPr/>
        <a:lstStyle/>
        <a:p>
          <a:endParaRPr lang="en-US" b="1"/>
        </a:p>
      </dgm:t>
    </dgm:pt>
    <dgm:pt modelId="{5D8EF362-6786-4F15-80D1-A2291851F303}">
      <dgm:prSet/>
      <dgm:spPr/>
      <dgm:t>
        <a:bodyPr/>
        <a:lstStyle/>
        <a:p>
          <a:r>
            <a:rPr lang="en-US" b="1" dirty="0" smtClean="0"/>
            <a:t>Redirect victim to phishing or malware site</a:t>
          </a:r>
        </a:p>
      </dgm:t>
    </dgm:pt>
    <dgm:pt modelId="{A095B9AF-EE29-41F7-B5E2-D55CE789295E}" type="parTrans" cxnId="{BF5C3125-4AFA-47D9-952A-174283FF6EBC}">
      <dgm:prSet/>
      <dgm:spPr/>
      <dgm:t>
        <a:bodyPr/>
        <a:lstStyle/>
        <a:p>
          <a:endParaRPr lang="en-US" b="1"/>
        </a:p>
      </dgm:t>
    </dgm:pt>
    <dgm:pt modelId="{70682F13-BA80-40C4-AFA1-34AEB796D75E}" type="sibTrans" cxnId="{BF5C3125-4AFA-47D9-952A-174283FF6EBC}">
      <dgm:prSet/>
      <dgm:spPr/>
      <dgm:t>
        <a:bodyPr/>
        <a:lstStyle/>
        <a:p>
          <a:endParaRPr lang="en-US" b="1"/>
        </a:p>
      </dgm:t>
    </dgm:pt>
    <dgm:pt modelId="{D4C5227B-1A15-4436-9822-3694C5D6F4AE}">
      <dgm:prSet/>
      <dgm:spPr/>
      <dgm:t>
        <a:bodyPr/>
        <a:lstStyle/>
        <a:p>
          <a:r>
            <a:rPr lang="en-US" b="1" dirty="0" smtClean="0"/>
            <a:t>Attacker’s request is forwarded past security checks, allowing unauthorized function or data access</a:t>
          </a:r>
          <a:endParaRPr lang="en-US" b="1" dirty="0"/>
        </a:p>
      </dgm:t>
    </dgm:pt>
    <dgm:pt modelId="{F0BF14A2-A8C4-4B7C-9D69-38F1AAC22091}" type="parTrans" cxnId="{0CA3F38A-2177-4C72-91D8-CFCB9FA4CFE1}">
      <dgm:prSet/>
      <dgm:spPr/>
      <dgm:t>
        <a:bodyPr/>
        <a:lstStyle/>
        <a:p>
          <a:endParaRPr lang="en-US" b="1"/>
        </a:p>
      </dgm:t>
    </dgm:pt>
    <dgm:pt modelId="{C6A730C6-0961-47AF-B107-E37EA30FBD14}" type="sibTrans" cxnId="{0CA3F38A-2177-4C72-91D8-CFCB9FA4CFE1}">
      <dgm:prSet/>
      <dgm:spPr/>
      <dgm:t>
        <a:bodyPr/>
        <a:lstStyle/>
        <a:p>
          <a:endParaRPr lang="en-US" b="1"/>
        </a:p>
      </dgm:t>
    </dgm:pt>
    <dgm:pt modelId="{9CD7385B-C819-4000-96A3-B26CE6417179}" type="pres">
      <dgm:prSet presAssocID="{4D770AC2-7F77-4CBE-AC66-DCB51983D4F8}" presName="linear" presStyleCnt="0">
        <dgm:presLayoutVars>
          <dgm:dir/>
          <dgm:animLvl val="lvl"/>
          <dgm:resizeHandles val="exact"/>
        </dgm:presLayoutVars>
      </dgm:prSet>
      <dgm:spPr/>
      <dgm:t>
        <a:bodyPr/>
        <a:lstStyle/>
        <a:p>
          <a:endParaRPr lang="en-US"/>
        </a:p>
      </dgm:t>
    </dgm:pt>
    <dgm:pt modelId="{EFDF76DC-FCD9-4393-982B-BC9E6E2C4928}" type="pres">
      <dgm:prSet presAssocID="{921CAA07-372A-442C-8EEB-4D78DFC065FD}" presName="parentLin" presStyleCnt="0"/>
      <dgm:spPr/>
      <dgm:t>
        <a:bodyPr/>
        <a:lstStyle/>
        <a:p>
          <a:endParaRPr lang="en-GB"/>
        </a:p>
      </dgm:t>
    </dgm:pt>
    <dgm:pt modelId="{7AFB2E35-15E8-4828-8771-2FD506670641}" type="pres">
      <dgm:prSet presAssocID="{921CAA07-372A-442C-8EEB-4D78DFC065FD}" presName="parentLeftMargin" presStyleLbl="node1" presStyleIdx="0" presStyleCnt="3"/>
      <dgm:spPr/>
      <dgm:t>
        <a:bodyPr/>
        <a:lstStyle/>
        <a:p>
          <a:endParaRPr lang="en-US"/>
        </a:p>
      </dgm:t>
    </dgm:pt>
    <dgm:pt modelId="{81A8D53A-045C-48B3-8F34-733007B211D3}" type="pres">
      <dgm:prSet presAssocID="{921CAA07-372A-442C-8EEB-4D78DFC065FD}" presName="parentText" presStyleLbl="node1" presStyleIdx="0" presStyleCnt="3">
        <dgm:presLayoutVars>
          <dgm:chMax val="0"/>
          <dgm:bulletEnabled val="1"/>
        </dgm:presLayoutVars>
      </dgm:prSet>
      <dgm:spPr/>
      <dgm:t>
        <a:bodyPr/>
        <a:lstStyle/>
        <a:p>
          <a:endParaRPr lang="en-US"/>
        </a:p>
      </dgm:t>
    </dgm:pt>
    <dgm:pt modelId="{1537CA45-9F49-4708-9891-64C4DAACA661}" type="pres">
      <dgm:prSet presAssocID="{921CAA07-372A-442C-8EEB-4D78DFC065FD}" presName="negativeSpace" presStyleCnt="0"/>
      <dgm:spPr/>
      <dgm:t>
        <a:bodyPr/>
        <a:lstStyle/>
        <a:p>
          <a:endParaRPr lang="en-GB"/>
        </a:p>
      </dgm:t>
    </dgm:pt>
    <dgm:pt modelId="{64F40EA1-93B0-41A9-AB58-A512C231CA02}" type="pres">
      <dgm:prSet presAssocID="{921CAA07-372A-442C-8EEB-4D78DFC065FD}" presName="childText" presStyleLbl="conFgAcc1" presStyleIdx="0" presStyleCnt="3" custLinFactNeighborY="-2453">
        <dgm:presLayoutVars>
          <dgm:bulletEnabled val="1"/>
        </dgm:presLayoutVars>
      </dgm:prSet>
      <dgm:spPr/>
      <dgm:t>
        <a:bodyPr/>
        <a:lstStyle/>
        <a:p>
          <a:endParaRPr lang="en-US"/>
        </a:p>
      </dgm:t>
    </dgm:pt>
    <dgm:pt modelId="{3EBB101F-08AB-402B-B78A-27E5B8D17D36}" type="pres">
      <dgm:prSet presAssocID="{85866F3E-B42B-47FE-8498-795891432F28}" presName="spaceBetweenRectangles" presStyleCnt="0"/>
      <dgm:spPr/>
      <dgm:t>
        <a:bodyPr/>
        <a:lstStyle/>
        <a:p>
          <a:endParaRPr lang="en-GB"/>
        </a:p>
      </dgm:t>
    </dgm:pt>
    <dgm:pt modelId="{04665652-1E69-46EB-9233-4EC9EAE6D3EB}" type="pres">
      <dgm:prSet presAssocID="{E90F77E3-7BD8-4006-B00E-34E43321C413}" presName="parentLin" presStyleCnt="0"/>
      <dgm:spPr/>
      <dgm:t>
        <a:bodyPr/>
        <a:lstStyle/>
        <a:p>
          <a:endParaRPr lang="en-GB"/>
        </a:p>
      </dgm:t>
    </dgm:pt>
    <dgm:pt modelId="{0E4700F7-DB03-465B-9D0F-26E463512BE8}" type="pres">
      <dgm:prSet presAssocID="{E90F77E3-7BD8-4006-B00E-34E43321C413}" presName="parentLeftMargin" presStyleLbl="node1" presStyleIdx="0" presStyleCnt="3"/>
      <dgm:spPr/>
      <dgm:t>
        <a:bodyPr/>
        <a:lstStyle/>
        <a:p>
          <a:endParaRPr lang="en-US"/>
        </a:p>
      </dgm:t>
    </dgm:pt>
    <dgm:pt modelId="{113676CA-F308-4C84-A887-F499B3FF5A9B}" type="pres">
      <dgm:prSet presAssocID="{E90F77E3-7BD8-4006-B00E-34E43321C413}" presName="parentText" presStyleLbl="node1" presStyleIdx="1" presStyleCnt="3">
        <dgm:presLayoutVars>
          <dgm:chMax val="0"/>
          <dgm:bulletEnabled val="1"/>
        </dgm:presLayoutVars>
      </dgm:prSet>
      <dgm:spPr/>
      <dgm:t>
        <a:bodyPr/>
        <a:lstStyle/>
        <a:p>
          <a:endParaRPr lang="en-US"/>
        </a:p>
      </dgm:t>
    </dgm:pt>
    <dgm:pt modelId="{E4C4F2CF-0AEB-4902-AF42-02193A2A0C92}" type="pres">
      <dgm:prSet presAssocID="{E90F77E3-7BD8-4006-B00E-34E43321C413}" presName="negativeSpace" presStyleCnt="0"/>
      <dgm:spPr/>
      <dgm:t>
        <a:bodyPr/>
        <a:lstStyle/>
        <a:p>
          <a:endParaRPr lang="en-GB"/>
        </a:p>
      </dgm:t>
    </dgm:pt>
    <dgm:pt modelId="{283E2ADF-9E12-4337-96DE-E31FAE70CFE0}" type="pres">
      <dgm:prSet presAssocID="{E90F77E3-7BD8-4006-B00E-34E43321C413}" presName="childText" presStyleLbl="conFgAcc1" presStyleIdx="1" presStyleCnt="3">
        <dgm:presLayoutVars>
          <dgm:bulletEnabled val="1"/>
        </dgm:presLayoutVars>
      </dgm:prSet>
      <dgm:spPr/>
      <dgm:t>
        <a:bodyPr/>
        <a:lstStyle/>
        <a:p>
          <a:endParaRPr lang="en-US"/>
        </a:p>
      </dgm:t>
    </dgm:pt>
    <dgm:pt modelId="{1295F5BD-F977-49D6-96E6-F6E1F534E57D}" type="pres">
      <dgm:prSet presAssocID="{67579B1A-589F-4CEA-BE98-BB1A3B5A2ED3}" presName="spaceBetweenRectangles" presStyleCnt="0"/>
      <dgm:spPr/>
      <dgm:t>
        <a:bodyPr/>
        <a:lstStyle/>
        <a:p>
          <a:endParaRPr lang="en-GB"/>
        </a:p>
      </dgm:t>
    </dgm:pt>
    <dgm:pt modelId="{9C726ADF-69A1-42F2-BEEC-C26E1AC6C767}" type="pres">
      <dgm:prSet presAssocID="{ACD718EE-16B7-49AB-950A-0CE7C3F60711}" presName="parentLin" presStyleCnt="0"/>
      <dgm:spPr/>
      <dgm:t>
        <a:bodyPr/>
        <a:lstStyle/>
        <a:p>
          <a:endParaRPr lang="en-GB"/>
        </a:p>
      </dgm:t>
    </dgm:pt>
    <dgm:pt modelId="{491EF20B-4B96-4975-A899-4C4F423BB968}" type="pres">
      <dgm:prSet presAssocID="{ACD718EE-16B7-49AB-950A-0CE7C3F60711}" presName="parentLeftMargin" presStyleLbl="node1" presStyleIdx="1" presStyleCnt="3"/>
      <dgm:spPr/>
      <dgm:t>
        <a:bodyPr/>
        <a:lstStyle/>
        <a:p>
          <a:endParaRPr lang="en-US"/>
        </a:p>
      </dgm:t>
    </dgm:pt>
    <dgm:pt modelId="{16705340-0965-4EB0-9C8F-0B8BAEF7B685}" type="pres">
      <dgm:prSet presAssocID="{ACD718EE-16B7-49AB-950A-0CE7C3F60711}" presName="parentText" presStyleLbl="node1" presStyleIdx="2" presStyleCnt="3">
        <dgm:presLayoutVars>
          <dgm:chMax val="0"/>
          <dgm:bulletEnabled val="1"/>
        </dgm:presLayoutVars>
      </dgm:prSet>
      <dgm:spPr/>
      <dgm:t>
        <a:bodyPr/>
        <a:lstStyle/>
        <a:p>
          <a:endParaRPr lang="en-US"/>
        </a:p>
      </dgm:t>
    </dgm:pt>
    <dgm:pt modelId="{F51154E8-020F-49DA-9CA7-16BD2698B012}" type="pres">
      <dgm:prSet presAssocID="{ACD718EE-16B7-49AB-950A-0CE7C3F60711}" presName="negativeSpace" presStyleCnt="0"/>
      <dgm:spPr/>
      <dgm:t>
        <a:bodyPr/>
        <a:lstStyle/>
        <a:p>
          <a:endParaRPr lang="en-GB"/>
        </a:p>
      </dgm:t>
    </dgm:pt>
    <dgm:pt modelId="{3EE93D49-400E-44AF-8E6B-7B9430869BBE}" type="pres">
      <dgm:prSet presAssocID="{ACD718EE-16B7-49AB-950A-0CE7C3F60711}" presName="childText" presStyleLbl="conFgAcc1" presStyleIdx="2" presStyleCnt="3">
        <dgm:presLayoutVars>
          <dgm:bulletEnabled val="1"/>
        </dgm:presLayoutVars>
      </dgm:prSet>
      <dgm:spPr/>
      <dgm:t>
        <a:bodyPr/>
        <a:lstStyle/>
        <a:p>
          <a:endParaRPr lang="en-US"/>
        </a:p>
      </dgm:t>
    </dgm:pt>
  </dgm:ptLst>
  <dgm:cxnLst>
    <dgm:cxn modelId="{6EA2B77F-D808-4714-929C-8F4FD7025919}" srcId="{E90F77E3-7BD8-4006-B00E-34E43321C413}" destId="{97614980-C798-4E21-A63F-78068A03D4CF}" srcOrd="0" destOrd="0" parTransId="{D0313E7C-0DDF-4C06-9A69-987DDA38517C}" sibTransId="{304CD475-5837-4A8D-8067-684659AB4A44}"/>
    <dgm:cxn modelId="{15B7F2E0-7539-CB4F-A023-615D2898187F}" type="presOf" srcId="{ACD718EE-16B7-49AB-950A-0CE7C3F60711}" destId="{491EF20B-4B96-4975-A899-4C4F423BB968}" srcOrd="0" destOrd="0" presId="urn:microsoft.com/office/officeart/2005/8/layout/list1"/>
    <dgm:cxn modelId="{7605B5AC-A097-BB46-BA80-1B6E31AD227A}" type="presOf" srcId="{D4C5227B-1A15-4436-9822-3694C5D6F4AE}" destId="{3EE93D49-400E-44AF-8E6B-7B9430869BBE}" srcOrd="0" destOrd="1" presId="urn:microsoft.com/office/officeart/2005/8/layout/list1"/>
    <dgm:cxn modelId="{90D24D29-30B4-3B41-8D71-32691DD91DD7}" type="presOf" srcId="{B1BC917F-AFEF-450D-AF52-F37E9809B6C3}" destId="{283E2ADF-9E12-4337-96DE-E31FAE70CFE0}" srcOrd="0" destOrd="1" presId="urn:microsoft.com/office/officeart/2005/8/layout/list1"/>
    <dgm:cxn modelId="{E0DA91B9-ED74-244D-AABC-2B42E93D0058}" type="presOf" srcId="{921CAA07-372A-442C-8EEB-4D78DFC065FD}" destId="{7AFB2E35-15E8-4828-8771-2FD506670641}" srcOrd="0" destOrd="0" presId="urn:microsoft.com/office/officeart/2005/8/layout/list1"/>
    <dgm:cxn modelId="{CA17A666-9618-AB40-9138-0C827F296579}" type="presOf" srcId="{4F062FF8-DA3B-42BD-8EF5-92D1B1DBC446}" destId="{283E2ADF-9E12-4337-96DE-E31FAE70CFE0}" srcOrd="0" destOrd="2" presId="urn:microsoft.com/office/officeart/2005/8/layout/list1"/>
    <dgm:cxn modelId="{6D5C82AD-8AE6-4443-9FA5-7C662CC0FFE2}" type="presOf" srcId="{5D8EF362-6786-4F15-80D1-A2291851F303}" destId="{3EE93D49-400E-44AF-8E6B-7B9430869BBE}" srcOrd="0" destOrd="0" presId="urn:microsoft.com/office/officeart/2005/8/layout/list1"/>
    <dgm:cxn modelId="{C69923C3-59A6-1647-8F60-5BAB00C277C9}" type="presOf" srcId="{ACD718EE-16B7-49AB-950A-0CE7C3F60711}" destId="{16705340-0965-4EB0-9C8F-0B8BAEF7B685}" srcOrd="1" destOrd="0" presId="urn:microsoft.com/office/officeart/2005/8/layout/list1"/>
    <dgm:cxn modelId="{232889ED-3339-4288-AB83-B265134AB6C6}" srcId="{4D770AC2-7F77-4CBE-AC66-DCB51983D4F8}" destId="{E90F77E3-7BD8-4006-B00E-34E43321C413}" srcOrd="1" destOrd="0" parTransId="{D4768BFD-E20F-48C3-9F20-31B0E18A5CA9}" sibTransId="{67579B1A-589F-4CEA-BE98-BB1A3B5A2ED3}"/>
    <dgm:cxn modelId="{BABEA6D9-F733-A44C-8823-C1AD24584193}" type="presOf" srcId="{4D770AC2-7F77-4CBE-AC66-DCB51983D4F8}" destId="{9CD7385B-C819-4000-96A3-B26CE6417179}" srcOrd="0" destOrd="0" presId="urn:microsoft.com/office/officeart/2005/8/layout/list1"/>
    <dgm:cxn modelId="{9BEAD05D-601C-40FF-BE48-E3A1D1317666}" srcId="{E90F77E3-7BD8-4006-B00E-34E43321C413}" destId="{4F062FF8-DA3B-42BD-8EF5-92D1B1DBC446}" srcOrd="2" destOrd="0" parTransId="{2A6785BC-15F7-4B6B-8E51-826159EB5B4B}" sibTransId="{BE8416F2-12DB-41DC-9812-3DE08419F5A6}"/>
    <dgm:cxn modelId="{A56E9AD9-5103-6546-AAC4-5F76E311B730}" type="presOf" srcId="{97614980-C798-4E21-A63F-78068A03D4CF}" destId="{283E2ADF-9E12-4337-96DE-E31FAE70CFE0}" srcOrd="0" destOrd="0" presId="urn:microsoft.com/office/officeart/2005/8/layout/list1"/>
    <dgm:cxn modelId="{64B0625F-69CB-AC4F-B6EF-B4FB3D3837A6}" type="presOf" srcId="{E90F77E3-7BD8-4006-B00E-34E43321C413}" destId="{113676CA-F308-4C84-A887-F499B3FF5A9B}" srcOrd="1" destOrd="0" presId="urn:microsoft.com/office/officeart/2005/8/layout/list1"/>
    <dgm:cxn modelId="{F806E9A5-E43C-5143-A9FF-857E278EE2DF}" type="presOf" srcId="{36B659D2-1555-4DE8-89F6-F88932864E2D}" destId="{64F40EA1-93B0-41A9-AB58-A512C231CA02}" srcOrd="0" destOrd="0" presId="urn:microsoft.com/office/officeart/2005/8/layout/list1"/>
    <dgm:cxn modelId="{B48A86E8-6D07-4C11-BA71-3955EEE600EE}" srcId="{4D770AC2-7F77-4CBE-AC66-DCB51983D4F8}" destId="{921CAA07-372A-442C-8EEB-4D78DFC065FD}" srcOrd="0" destOrd="0" parTransId="{94D3654C-CA11-4932-88FC-5BFC5FEAF4AF}" sibTransId="{85866F3E-B42B-47FE-8498-795891432F28}"/>
    <dgm:cxn modelId="{9A0AF3F1-92D7-49D1-8360-125B153FC367}" srcId="{E90F77E3-7BD8-4006-B00E-34E43321C413}" destId="{B1BC917F-AFEF-450D-AF52-F37E9809B6C3}" srcOrd="1" destOrd="0" parTransId="{3D772109-5CAD-4DC6-8776-F9BF576B6A95}" sibTransId="{F1E1530A-4A93-42AA-A590-F87C493349C9}"/>
    <dgm:cxn modelId="{BF5C3125-4AFA-47D9-952A-174283FF6EBC}" srcId="{ACD718EE-16B7-49AB-950A-0CE7C3F60711}" destId="{5D8EF362-6786-4F15-80D1-A2291851F303}" srcOrd="0" destOrd="0" parTransId="{A095B9AF-EE29-41F7-B5E2-D55CE789295E}" sibTransId="{70682F13-BA80-40C4-AFA1-34AEB796D75E}"/>
    <dgm:cxn modelId="{C6CAFB11-8BAE-422D-89C8-57072630FDD5}" srcId="{4D770AC2-7F77-4CBE-AC66-DCB51983D4F8}" destId="{ACD718EE-16B7-49AB-950A-0CE7C3F60711}" srcOrd="2" destOrd="0" parTransId="{0D69B4AF-2456-45D3-B878-B4AC373CB3FF}" sibTransId="{D680E67F-B44F-4CDD-A1F7-CFFC2135D15F}"/>
    <dgm:cxn modelId="{3C2E0EB9-C361-4FE8-9D4B-05910113D0B2}" srcId="{921CAA07-372A-442C-8EEB-4D78DFC065FD}" destId="{42D9F7D2-4CD4-4595-966E-E6EFEAF417AB}" srcOrd="1" destOrd="0" parTransId="{9B091BDB-DBC4-48F3-AE7C-12486CB28094}" sibTransId="{8FF3B180-6974-4B13-8EFB-FC4FA55D3A5C}"/>
    <dgm:cxn modelId="{0CA3F38A-2177-4C72-91D8-CFCB9FA4CFE1}" srcId="{ACD718EE-16B7-49AB-950A-0CE7C3F60711}" destId="{D4C5227B-1A15-4436-9822-3694C5D6F4AE}" srcOrd="1" destOrd="0" parTransId="{F0BF14A2-A8C4-4B7C-9D69-38F1AAC22091}" sibTransId="{C6A730C6-0961-47AF-B107-E37EA30FBD14}"/>
    <dgm:cxn modelId="{08678C36-1FCA-9043-85F2-C8EB5911EFF5}" type="presOf" srcId="{E90F77E3-7BD8-4006-B00E-34E43321C413}" destId="{0E4700F7-DB03-465B-9D0F-26E463512BE8}" srcOrd="0" destOrd="0" presId="urn:microsoft.com/office/officeart/2005/8/layout/list1"/>
    <dgm:cxn modelId="{04F86BEC-1AEC-9249-BACA-DB3FA0D7D831}" type="presOf" srcId="{921CAA07-372A-442C-8EEB-4D78DFC065FD}" destId="{81A8D53A-045C-48B3-8F34-733007B211D3}" srcOrd="1" destOrd="0" presId="urn:microsoft.com/office/officeart/2005/8/layout/list1"/>
    <dgm:cxn modelId="{8CDBF6AC-C9CB-9A46-95E4-EBC6ED9D061C}" type="presOf" srcId="{42D9F7D2-4CD4-4595-966E-E6EFEAF417AB}" destId="{64F40EA1-93B0-41A9-AB58-A512C231CA02}" srcOrd="0" destOrd="1" presId="urn:microsoft.com/office/officeart/2005/8/layout/list1"/>
    <dgm:cxn modelId="{8188B2C3-322B-4C09-86F9-BC964BBA2BDB}" srcId="{921CAA07-372A-442C-8EEB-4D78DFC065FD}" destId="{36B659D2-1555-4DE8-89F6-F88932864E2D}" srcOrd="0" destOrd="0" parTransId="{0B799272-71AE-45FA-8AAC-675BD31FE6F8}" sibTransId="{8EC9006A-E94C-462C-971D-ED946FA33354}"/>
    <dgm:cxn modelId="{461D3DB7-F158-FA44-983D-B6B5BD737BE2}" type="presParOf" srcId="{9CD7385B-C819-4000-96A3-B26CE6417179}" destId="{EFDF76DC-FCD9-4393-982B-BC9E6E2C4928}" srcOrd="0" destOrd="0" presId="urn:microsoft.com/office/officeart/2005/8/layout/list1"/>
    <dgm:cxn modelId="{B777FE4C-F799-7D4E-B8F1-79138F29DEFF}" type="presParOf" srcId="{EFDF76DC-FCD9-4393-982B-BC9E6E2C4928}" destId="{7AFB2E35-15E8-4828-8771-2FD506670641}" srcOrd="0" destOrd="0" presId="urn:microsoft.com/office/officeart/2005/8/layout/list1"/>
    <dgm:cxn modelId="{1985CA3D-5A7C-9346-ADB9-B1781194A6A5}" type="presParOf" srcId="{EFDF76DC-FCD9-4393-982B-BC9E6E2C4928}" destId="{81A8D53A-045C-48B3-8F34-733007B211D3}" srcOrd="1" destOrd="0" presId="urn:microsoft.com/office/officeart/2005/8/layout/list1"/>
    <dgm:cxn modelId="{B26A5D27-41B5-1D47-995E-5CCF1A0E6B8E}" type="presParOf" srcId="{9CD7385B-C819-4000-96A3-B26CE6417179}" destId="{1537CA45-9F49-4708-9891-64C4DAACA661}" srcOrd="1" destOrd="0" presId="urn:microsoft.com/office/officeart/2005/8/layout/list1"/>
    <dgm:cxn modelId="{9C8B7D3F-9878-1B4E-96A6-1D90996E8E70}" type="presParOf" srcId="{9CD7385B-C819-4000-96A3-B26CE6417179}" destId="{64F40EA1-93B0-41A9-AB58-A512C231CA02}" srcOrd="2" destOrd="0" presId="urn:microsoft.com/office/officeart/2005/8/layout/list1"/>
    <dgm:cxn modelId="{A137DF1C-0B5C-CC47-B4C7-87EDCED0914E}" type="presParOf" srcId="{9CD7385B-C819-4000-96A3-B26CE6417179}" destId="{3EBB101F-08AB-402B-B78A-27E5B8D17D36}" srcOrd="3" destOrd="0" presId="urn:microsoft.com/office/officeart/2005/8/layout/list1"/>
    <dgm:cxn modelId="{1885DCE3-2B18-2F4A-95E6-503F2D215417}" type="presParOf" srcId="{9CD7385B-C819-4000-96A3-B26CE6417179}" destId="{04665652-1E69-46EB-9233-4EC9EAE6D3EB}" srcOrd="4" destOrd="0" presId="urn:microsoft.com/office/officeart/2005/8/layout/list1"/>
    <dgm:cxn modelId="{24EA8C92-ED19-314B-8B25-03CE5E9501E1}" type="presParOf" srcId="{04665652-1E69-46EB-9233-4EC9EAE6D3EB}" destId="{0E4700F7-DB03-465B-9D0F-26E463512BE8}" srcOrd="0" destOrd="0" presId="urn:microsoft.com/office/officeart/2005/8/layout/list1"/>
    <dgm:cxn modelId="{6F6C1CEE-D9F8-3A4F-B2AD-241EDCD6C34B}" type="presParOf" srcId="{04665652-1E69-46EB-9233-4EC9EAE6D3EB}" destId="{113676CA-F308-4C84-A887-F499B3FF5A9B}" srcOrd="1" destOrd="0" presId="urn:microsoft.com/office/officeart/2005/8/layout/list1"/>
    <dgm:cxn modelId="{90848038-CB3E-5947-B4F0-EAD5AF340011}" type="presParOf" srcId="{9CD7385B-C819-4000-96A3-B26CE6417179}" destId="{E4C4F2CF-0AEB-4902-AF42-02193A2A0C92}" srcOrd="5" destOrd="0" presId="urn:microsoft.com/office/officeart/2005/8/layout/list1"/>
    <dgm:cxn modelId="{BFCD1C10-0038-F84B-B9BD-4F3570B36708}" type="presParOf" srcId="{9CD7385B-C819-4000-96A3-B26CE6417179}" destId="{283E2ADF-9E12-4337-96DE-E31FAE70CFE0}" srcOrd="6" destOrd="0" presId="urn:microsoft.com/office/officeart/2005/8/layout/list1"/>
    <dgm:cxn modelId="{8DC80568-C2E3-384F-80A6-22B312805BBB}" type="presParOf" srcId="{9CD7385B-C819-4000-96A3-B26CE6417179}" destId="{1295F5BD-F977-49D6-96E6-F6E1F534E57D}" srcOrd="7" destOrd="0" presId="urn:microsoft.com/office/officeart/2005/8/layout/list1"/>
    <dgm:cxn modelId="{568B8DFD-AD93-CD42-A1F9-E4EA7E4A63DE}" type="presParOf" srcId="{9CD7385B-C819-4000-96A3-B26CE6417179}" destId="{9C726ADF-69A1-42F2-BEEC-C26E1AC6C767}" srcOrd="8" destOrd="0" presId="urn:microsoft.com/office/officeart/2005/8/layout/list1"/>
    <dgm:cxn modelId="{BF7A2213-B996-884B-82B1-593080810B0B}" type="presParOf" srcId="{9C726ADF-69A1-42F2-BEEC-C26E1AC6C767}" destId="{491EF20B-4B96-4975-A899-4C4F423BB968}" srcOrd="0" destOrd="0" presId="urn:microsoft.com/office/officeart/2005/8/layout/list1"/>
    <dgm:cxn modelId="{A7190AD1-AC93-4D4D-A63C-B7EAF1809E00}" type="presParOf" srcId="{9C726ADF-69A1-42F2-BEEC-C26E1AC6C767}" destId="{16705340-0965-4EB0-9C8F-0B8BAEF7B685}" srcOrd="1" destOrd="0" presId="urn:microsoft.com/office/officeart/2005/8/layout/list1"/>
    <dgm:cxn modelId="{34640D3C-267C-4B4D-9D91-093658AC32B0}" type="presParOf" srcId="{9CD7385B-C819-4000-96A3-B26CE6417179}" destId="{F51154E8-020F-49DA-9CA7-16BD2698B012}" srcOrd="9" destOrd="0" presId="urn:microsoft.com/office/officeart/2005/8/layout/list1"/>
    <dgm:cxn modelId="{526C6F9F-88FD-3B4D-8F86-A7C9683BFD6B}" type="presParOf" srcId="{9CD7385B-C819-4000-96A3-B26CE6417179}" destId="{3EE93D49-400E-44AF-8E6B-7B9430869BBE}"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7281CF-8B67-4D2B-AFDC-72ADEAA7440C}" type="doc">
      <dgm:prSet loTypeId="urn:microsoft.com/office/officeart/2005/8/layout/default#1" loCatId="list" qsTypeId="urn:microsoft.com/office/officeart/2005/8/quickstyle/3d6" qsCatId="3D" csTypeId="urn:microsoft.com/office/officeart/2005/8/colors/accent6_2" csCatId="accent6" phldr="1"/>
      <dgm:spPr/>
      <dgm:t>
        <a:bodyPr/>
        <a:lstStyle/>
        <a:p>
          <a:endParaRPr lang="en-US"/>
        </a:p>
      </dgm:t>
    </dgm:pt>
    <dgm:pt modelId="{64169CBD-621B-41AC-8098-190EB836285B}">
      <dgm:prSet phldrT="[Text]"/>
      <dgm:spPr>
        <a:xfrm>
          <a:off x="2611"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A1: Injection</a:t>
          </a:r>
          <a:endParaRPr lang="en-US" b="1" dirty="0">
            <a:solidFill>
              <a:srgbClr val="FFFFFF"/>
            </a:solidFill>
            <a:latin typeface="Tahoma"/>
            <a:ea typeface=""/>
            <a:cs typeface=""/>
          </a:endParaRPr>
        </a:p>
      </dgm:t>
    </dgm:pt>
    <dgm:pt modelId="{C2478B4C-85CC-4B56-8035-A1D085B2572C}" type="parTrans" cxnId="{E8FA1B3E-891C-44F5-8B95-213F7D5CE5C0}">
      <dgm:prSet/>
      <dgm:spPr/>
      <dgm:t>
        <a:bodyPr/>
        <a:lstStyle/>
        <a:p>
          <a:endParaRPr lang="en-US"/>
        </a:p>
      </dgm:t>
    </dgm:pt>
    <dgm:pt modelId="{55DCDCCE-3CAF-428A-ABFC-A8BC8FEF6AA5}" type="sibTrans" cxnId="{E8FA1B3E-891C-44F5-8B95-213F7D5CE5C0}">
      <dgm:prSet/>
      <dgm:spPr/>
      <dgm:t>
        <a:bodyPr/>
        <a:lstStyle/>
        <a:p>
          <a:endParaRPr lang="en-US"/>
        </a:p>
      </dgm:t>
    </dgm:pt>
    <dgm:pt modelId="{7FBC627C-7A5D-4F89-A1E1-F66E815CA8A7}">
      <dgm:prSet/>
      <dgm:spPr>
        <a:xfrm>
          <a:off x="6840654"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A4: </a:t>
          </a:r>
          <a:r>
            <a:rPr kumimoji="0" lang="en-US" altLang="ja-JP" b="1" i="0" u="none" strike="noStrike" cap="none" spc="0" normalizeH="0" baseline="0" noProof="0" dirty="0" smtClean="0">
              <a:ln/>
              <a:solidFill>
                <a:srgbClr val="FFFFFF"/>
              </a:solidFill>
              <a:effectLst/>
              <a:uLnTx/>
              <a:uFillTx/>
              <a:latin typeface="Tahoma"/>
              <a:ea typeface="ＭＳ Ｐゴシック" pitchFamily="1" charset="-128"/>
              <a:cs typeface=""/>
            </a:rPr>
            <a:t>Insecure Direct Object References </a:t>
          </a:r>
          <a:endParaRPr kumimoji="0" lang="en-US" b="1" i="0" u="none" strike="noStrike" cap="none" spc="0" normalizeH="0" baseline="0" noProof="0" dirty="0" smtClean="0">
            <a:ln/>
            <a:solidFill>
              <a:srgbClr val="FFFFFF"/>
            </a:solidFill>
            <a:effectLst/>
            <a:uLnTx/>
            <a:uFillTx/>
            <a:latin typeface="Tahoma"/>
            <a:ea typeface=""/>
            <a:cs typeface=""/>
          </a:endParaRPr>
        </a:p>
      </dgm:t>
    </dgm:pt>
    <dgm:pt modelId="{C77C0D7A-4688-41D5-A7B6-ECC1745C80BA}" type="parTrans" cxnId="{62F5A9D3-EBF9-4BEC-9613-FD255126CCE1}">
      <dgm:prSet/>
      <dgm:spPr/>
      <dgm:t>
        <a:bodyPr/>
        <a:lstStyle/>
        <a:p>
          <a:endParaRPr lang="en-US"/>
        </a:p>
      </dgm:t>
    </dgm:pt>
    <dgm:pt modelId="{678EE478-5D87-49D0-AC29-0A904E85A9CD}" type="sibTrans" cxnId="{62F5A9D3-EBF9-4BEC-9613-FD255126CCE1}">
      <dgm:prSet/>
      <dgm:spPr/>
      <dgm:t>
        <a:bodyPr/>
        <a:lstStyle/>
        <a:p>
          <a:endParaRPr lang="en-US"/>
        </a:p>
      </dgm:t>
    </dgm:pt>
    <dgm:pt modelId="{584DF2DC-A3E2-42A9-A4DD-34ECE38ABCD8}">
      <dgm:prSet phldrT="[Text]"/>
      <dgm:spPr>
        <a:xfrm>
          <a:off x="2281959"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A2:</a:t>
          </a:r>
          <a:r>
            <a:rPr lang="en-US" altLang="ja-JP" b="1" dirty="0" smtClean="0">
              <a:solidFill>
                <a:srgbClr val="FFFFFF"/>
              </a:solidFill>
              <a:latin typeface="Tahoma"/>
              <a:ea typeface="ＭＳ Ｐゴシック" pitchFamily="1" charset="-128"/>
              <a:cs typeface=""/>
            </a:rPr>
            <a:t>Broken Authentication and Session Management</a:t>
          </a:r>
          <a:endParaRPr lang="en-US" b="1" dirty="0">
            <a:solidFill>
              <a:srgbClr val="FFFFFF"/>
            </a:solidFill>
            <a:latin typeface="Tahoma"/>
            <a:ea typeface=""/>
            <a:cs typeface=""/>
          </a:endParaRPr>
        </a:p>
      </dgm:t>
    </dgm:pt>
    <dgm:pt modelId="{27909C0A-2D2F-4337-9888-7CCBACA70B81}" type="parTrans" cxnId="{068981B0-B9E8-47B0-B8BE-FE4E45596C89}">
      <dgm:prSet/>
      <dgm:spPr/>
      <dgm:t>
        <a:bodyPr/>
        <a:lstStyle/>
        <a:p>
          <a:endParaRPr lang="en-US"/>
        </a:p>
      </dgm:t>
    </dgm:pt>
    <dgm:pt modelId="{7570567D-28CF-418F-AC7F-DC79EC5FF975}" type="sibTrans" cxnId="{068981B0-B9E8-47B0-B8BE-FE4E45596C89}">
      <dgm:prSet/>
      <dgm:spPr/>
      <dgm:t>
        <a:bodyPr/>
        <a:lstStyle/>
        <a:p>
          <a:endParaRPr lang="en-US"/>
        </a:p>
      </dgm:t>
    </dgm:pt>
    <dgm:pt modelId="{E3082521-43B2-4C4A-A315-C30A88ECFA26}">
      <dgm:prSet/>
      <dgm:spPr>
        <a:xfrm>
          <a:off x="6840654" y="1847715"/>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r>
            <a:rPr lang="en-US" b="1" dirty="0" smtClean="0">
              <a:solidFill>
                <a:srgbClr val="FFFFFF"/>
              </a:solidFill>
              <a:latin typeface="Tahoma"/>
              <a:ea typeface=""/>
              <a:cs typeface=""/>
            </a:rPr>
            <a:t>A10:  </a:t>
          </a:r>
          <a:r>
            <a:rPr lang="en-US" b="1" i="0" u="none" dirty="0" err="1" smtClean="0">
              <a:solidFill>
                <a:srgbClr val="FFFFFF"/>
              </a:solidFill>
              <a:latin typeface="Tahoma"/>
              <a:ea typeface=""/>
              <a:cs typeface=""/>
            </a:rPr>
            <a:t>Unvalidated</a:t>
          </a:r>
          <a:r>
            <a:rPr lang="en-US" b="1" i="0" u="none" dirty="0" smtClean="0">
              <a:solidFill>
                <a:srgbClr val="FFFFFF"/>
              </a:solidFill>
              <a:latin typeface="Tahoma"/>
              <a:ea typeface=""/>
              <a:cs typeface=""/>
            </a:rPr>
            <a:t> Redirects and Forwards</a:t>
          </a:r>
          <a:endParaRPr lang="en-US" b="1" dirty="0">
            <a:solidFill>
              <a:srgbClr val="FFFFFF"/>
            </a:solidFill>
            <a:latin typeface="Tahoma"/>
            <a:ea typeface=""/>
            <a:cs typeface=""/>
          </a:endParaRPr>
        </a:p>
      </dgm:t>
    </dgm:pt>
    <dgm:pt modelId="{D6DE54C6-2288-4630-8340-24A01192AE88}" type="parTrans" cxnId="{D269E425-07A1-4CC4-8F5F-FC0E85536531}">
      <dgm:prSet/>
      <dgm:spPr/>
      <dgm:t>
        <a:bodyPr/>
        <a:lstStyle/>
        <a:p>
          <a:endParaRPr lang="en-US"/>
        </a:p>
      </dgm:t>
    </dgm:pt>
    <dgm:pt modelId="{EA7292A8-6354-4FF1-B1CA-CA7EADE1DBF1}" type="sibTrans" cxnId="{D269E425-07A1-4CC4-8F5F-FC0E85536531}">
      <dgm:prSet/>
      <dgm:spPr/>
      <dgm:t>
        <a:bodyPr/>
        <a:lstStyle/>
        <a:p>
          <a:endParaRPr lang="en-US"/>
        </a:p>
      </dgm:t>
    </dgm:pt>
    <dgm:pt modelId="{4FCE0312-DF46-A04E-96EE-13E0E6E34794}">
      <dgm:prSet phldrT="[Text]"/>
      <dgm:spPr>
        <a:xfrm>
          <a:off x="2281959" y="397222"/>
          <a:ext cx="2072133" cy="1243280"/>
        </a:xfr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lang="en-US" b="1" dirty="0" smtClean="0">
              <a:solidFill>
                <a:srgbClr val="FFFFFF"/>
              </a:solidFill>
              <a:latin typeface="Tahoma"/>
              <a:ea typeface=""/>
              <a:cs typeface=""/>
            </a:rPr>
            <a:t>A3: Cross-Site Scripting (XSS)</a:t>
          </a:r>
          <a:endParaRPr lang="en-US" b="1" dirty="0">
            <a:solidFill>
              <a:srgbClr val="FFFFFF"/>
            </a:solidFill>
            <a:latin typeface="Tahoma"/>
            <a:ea typeface=""/>
            <a:cs typeface=""/>
          </a:endParaRPr>
        </a:p>
      </dgm:t>
    </dgm:pt>
    <dgm:pt modelId="{D8FFB408-0008-0A4F-BF7E-9F8D7E4C9682}" type="parTrans" cxnId="{A06B88F1-B1F3-014E-91DC-3CAC4820994A}">
      <dgm:prSet/>
      <dgm:spPr/>
      <dgm:t>
        <a:bodyPr/>
        <a:lstStyle/>
        <a:p>
          <a:endParaRPr lang="en-US"/>
        </a:p>
      </dgm:t>
    </dgm:pt>
    <dgm:pt modelId="{2D85A3E5-267E-FA40-9249-D27BD09E09C5}" type="sibTrans" cxnId="{A06B88F1-B1F3-014E-91DC-3CAC4820994A}">
      <dgm:prSet/>
      <dgm:spPr/>
      <dgm:t>
        <a:bodyPr/>
        <a:lstStyle/>
        <a:p>
          <a:endParaRPr lang="en-US"/>
        </a:p>
      </dgm:t>
    </dgm:pt>
    <dgm:pt modelId="{68862915-FBCD-B84D-A4BF-218DA571E282}">
      <dgm:prSet phldrT="[Text]"/>
      <dgm:spPr>
        <a:xfrm>
          <a:off x="2281959" y="1847715"/>
          <a:ext cx="2072133" cy="1243280"/>
        </a:xfr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r>
            <a:rPr lang="en-US" b="1" dirty="0" smtClean="0">
              <a:solidFill>
                <a:srgbClr val="FFFFFF"/>
              </a:solidFill>
              <a:latin typeface="Tahoma"/>
              <a:ea typeface=""/>
              <a:cs typeface=""/>
            </a:rPr>
            <a:t>A7: </a:t>
          </a:r>
          <a:r>
            <a:rPr lang="en-US" altLang="ja-JP" b="1" dirty="0" smtClean="0">
              <a:solidFill>
                <a:srgbClr val="FFFFFF"/>
              </a:solidFill>
              <a:latin typeface="Tahoma"/>
              <a:ea typeface="ＭＳ Ｐゴシック" pitchFamily="1" charset="-128"/>
              <a:cs typeface=""/>
            </a:rPr>
            <a:t>Missing Function Level Access Control</a:t>
          </a:r>
          <a:endParaRPr lang="en-US" b="1" dirty="0">
            <a:solidFill>
              <a:srgbClr val="FFFFFF"/>
            </a:solidFill>
            <a:latin typeface="Tahoma"/>
            <a:ea typeface=""/>
            <a:cs typeface=""/>
          </a:endParaRPr>
        </a:p>
      </dgm:t>
    </dgm:pt>
    <dgm:pt modelId="{56F5A33A-7044-4348-8CD7-59632F83B632}" type="parTrans" cxnId="{E91722CB-A12F-144A-85CA-4111A53E4225}">
      <dgm:prSet/>
      <dgm:spPr/>
      <dgm:t>
        <a:bodyPr/>
        <a:lstStyle/>
        <a:p>
          <a:endParaRPr lang="en-US"/>
        </a:p>
      </dgm:t>
    </dgm:pt>
    <dgm:pt modelId="{CABD8B36-CF00-314F-A192-E694B79E8B34}" type="sibTrans" cxnId="{E91722CB-A12F-144A-85CA-4111A53E4225}">
      <dgm:prSet/>
      <dgm:spPr/>
      <dgm:t>
        <a:bodyPr/>
        <a:lstStyle/>
        <a:p>
          <a:endParaRPr lang="en-US"/>
        </a:p>
      </dgm:t>
    </dgm:pt>
    <dgm:pt modelId="{A7BA6C83-1430-E84B-AA43-FF411D1D28AD}">
      <dgm:prSet/>
      <dgm:spPr>
        <a:xfrm>
          <a:off x="6840654" y="397222"/>
          <a:ext cx="2072133" cy="1243280"/>
        </a:xfr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A5:</a:t>
          </a:r>
          <a:r>
            <a:rPr lang="en-US" b="1" dirty="0" smtClean="0">
              <a:solidFill>
                <a:srgbClr val="FFFFFF"/>
              </a:solidFill>
              <a:latin typeface="Tahoma"/>
              <a:ea typeface=""/>
              <a:cs typeface=""/>
            </a:rPr>
            <a:t>Security Misconfiguration</a:t>
          </a:r>
          <a:endParaRPr kumimoji="0" lang="en-US" b="1" i="0" u="none" strike="noStrike" cap="none" spc="0" normalizeH="0" baseline="0" noProof="0" dirty="0" smtClean="0">
            <a:ln/>
            <a:solidFill>
              <a:srgbClr val="FFFFFF"/>
            </a:solidFill>
            <a:effectLst/>
            <a:uLnTx/>
            <a:uFillTx/>
            <a:latin typeface="Tahoma"/>
            <a:ea typeface=""/>
            <a:cs typeface=""/>
          </a:endParaRPr>
        </a:p>
      </dgm:t>
    </dgm:pt>
    <dgm:pt modelId="{316E760A-581A-0848-BEA4-790276E3D84F}" type="parTrans" cxnId="{49AA1E57-9238-1748-BC6F-5B9F4FBDE509}">
      <dgm:prSet/>
      <dgm:spPr/>
      <dgm:t>
        <a:bodyPr/>
        <a:lstStyle/>
        <a:p>
          <a:endParaRPr lang="en-US"/>
        </a:p>
      </dgm:t>
    </dgm:pt>
    <dgm:pt modelId="{6F19C757-F0D7-EB4E-A7A4-57443681F886}" type="sibTrans" cxnId="{49AA1E57-9238-1748-BC6F-5B9F4FBDE509}">
      <dgm:prSet/>
      <dgm:spPr/>
      <dgm:t>
        <a:bodyPr/>
        <a:lstStyle/>
        <a:p>
          <a:endParaRPr lang="en-US"/>
        </a:p>
      </dgm:t>
    </dgm:pt>
    <dgm:pt modelId="{DDF7E806-8AC6-C541-BA62-747FEF6F6EA2}">
      <dgm:prSet/>
      <dgm:spPr>
        <a:xfrm>
          <a:off x="6840654" y="397222"/>
          <a:ext cx="2072133" cy="1243280"/>
        </a:xfr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A6: Sensitive Data Exposure</a:t>
          </a:r>
        </a:p>
      </dgm:t>
    </dgm:pt>
    <dgm:pt modelId="{8A76D12A-EF33-FB46-A574-0D6CBD4407B3}" type="parTrans" cxnId="{FB22BC1E-A8FC-A847-88F0-A77AA5BAABEF}">
      <dgm:prSet/>
      <dgm:spPr/>
      <dgm:t>
        <a:bodyPr/>
        <a:lstStyle/>
        <a:p>
          <a:endParaRPr lang="en-US"/>
        </a:p>
      </dgm:t>
    </dgm:pt>
    <dgm:pt modelId="{EE70CEB4-78F7-AB46-BD52-9B3A5AAAEA90}" type="sibTrans" cxnId="{FB22BC1E-A8FC-A847-88F0-A77AA5BAABEF}">
      <dgm:prSet/>
      <dgm:spPr/>
      <dgm:t>
        <a:bodyPr/>
        <a:lstStyle/>
        <a:p>
          <a:endParaRPr lang="en-US"/>
        </a:p>
      </dgm:t>
    </dgm:pt>
    <dgm:pt modelId="{F22D1FC5-3005-7D48-975F-4C951D8BCA7A}">
      <dgm:prSet/>
      <dgm:spPr>
        <a:xfrm>
          <a:off x="2611" y="1847715"/>
          <a:ext cx="2072133" cy="1243280"/>
        </a:xfr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A8: </a:t>
          </a:r>
          <a:r>
            <a:rPr kumimoji="0" lang="en-US" altLang="ja-JP" b="1" i="0" u="none" strike="noStrike" cap="none" spc="0" normalizeH="0" baseline="0" noProof="0" dirty="0" smtClean="0">
              <a:ln/>
              <a:solidFill>
                <a:srgbClr val="FFFFFF"/>
              </a:solidFill>
              <a:effectLst/>
              <a:uLnTx/>
              <a:uFillTx/>
              <a:latin typeface="Tahoma"/>
              <a:ea typeface="ＭＳ Ｐゴシック" pitchFamily="1" charset="-128"/>
              <a:cs typeface=""/>
            </a:rPr>
            <a:t>Cross Site Request Forgery (CSRF)</a:t>
          </a:r>
          <a:endParaRPr lang="en-US" b="1" dirty="0">
            <a:solidFill>
              <a:srgbClr val="FFFFFF"/>
            </a:solidFill>
            <a:latin typeface="Tahoma"/>
            <a:ea typeface=""/>
            <a:cs typeface=""/>
          </a:endParaRPr>
        </a:p>
      </dgm:t>
    </dgm:pt>
    <dgm:pt modelId="{B79B397B-094D-9344-916D-A0A390C4D0F9}" type="parTrans" cxnId="{476FC481-E3B2-D846-87CD-4C83011AEF4E}">
      <dgm:prSet/>
      <dgm:spPr/>
      <dgm:t>
        <a:bodyPr/>
        <a:lstStyle/>
        <a:p>
          <a:endParaRPr lang="en-US"/>
        </a:p>
      </dgm:t>
    </dgm:pt>
    <dgm:pt modelId="{C9291BF8-B493-4043-B3ED-20B7A0A08027}" type="sibTrans" cxnId="{476FC481-E3B2-D846-87CD-4C83011AEF4E}">
      <dgm:prSet/>
      <dgm:spPr/>
      <dgm:t>
        <a:bodyPr/>
        <a:lstStyle/>
        <a:p>
          <a:endParaRPr lang="en-US"/>
        </a:p>
      </dgm:t>
    </dgm:pt>
    <dgm:pt modelId="{94078A34-D090-204C-9A28-C0A4A0B9A158}">
      <dgm:prSet/>
      <dgm:spPr>
        <a:xfrm>
          <a:off x="2611" y="1847715"/>
          <a:ext cx="2072133" cy="1243280"/>
        </a:xfr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lang="en-US" b="1" dirty="0" smtClean="0">
              <a:solidFill>
                <a:srgbClr val="FFFFFF"/>
              </a:solidFill>
              <a:latin typeface="Tahoma"/>
              <a:ea typeface=""/>
              <a:cs typeface=""/>
            </a:rPr>
            <a:t>A9: Using Components with known vulnerabilities</a:t>
          </a:r>
          <a:endParaRPr lang="en-US" b="1" dirty="0">
            <a:solidFill>
              <a:srgbClr val="FFFFFF"/>
            </a:solidFill>
            <a:latin typeface="Tahoma"/>
            <a:ea typeface=""/>
            <a:cs typeface=""/>
          </a:endParaRPr>
        </a:p>
      </dgm:t>
    </dgm:pt>
    <dgm:pt modelId="{86CBAC6F-80F9-7E4F-B2B6-AACD68922F17}" type="parTrans" cxnId="{3FC39ABB-ED28-8C43-90F9-4E7869C6AE69}">
      <dgm:prSet/>
      <dgm:spPr/>
      <dgm:t>
        <a:bodyPr/>
        <a:lstStyle/>
        <a:p>
          <a:endParaRPr lang="en-US"/>
        </a:p>
      </dgm:t>
    </dgm:pt>
    <dgm:pt modelId="{E27DAF7B-E835-CA45-B33C-77679874292D}" type="sibTrans" cxnId="{3FC39ABB-ED28-8C43-90F9-4E7869C6AE69}">
      <dgm:prSet/>
      <dgm:spPr/>
      <dgm:t>
        <a:bodyPr/>
        <a:lstStyle/>
        <a:p>
          <a:endParaRPr lang="en-US"/>
        </a:p>
      </dgm:t>
    </dgm:pt>
    <dgm:pt modelId="{E1CE3EE4-2936-4D8B-92A3-E104BE0FAA24}" type="pres">
      <dgm:prSet presAssocID="{267281CF-8B67-4D2B-AFDC-72ADEAA7440C}" presName="diagram" presStyleCnt="0">
        <dgm:presLayoutVars>
          <dgm:dir/>
          <dgm:resizeHandles val="exact"/>
        </dgm:presLayoutVars>
      </dgm:prSet>
      <dgm:spPr/>
      <dgm:t>
        <a:bodyPr/>
        <a:lstStyle/>
        <a:p>
          <a:endParaRPr lang="en-US"/>
        </a:p>
      </dgm:t>
    </dgm:pt>
    <dgm:pt modelId="{AD2E9B06-A06B-443C-83A3-58564550A9C4}" type="pres">
      <dgm:prSet presAssocID="{64169CBD-621B-41AC-8098-190EB836285B}" presName="node" presStyleLbl="node1" presStyleIdx="0" presStyleCnt="10">
        <dgm:presLayoutVars>
          <dgm:bulletEnabled val="1"/>
        </dgm:presLayoutVars>
      </dgm:prSet>
      <dgm:spPr/>
      <dgm:t>
        <a:bodyPr/>
        <a:lstStyle/>
        <a:p>
          <a:endParaRPr lang="en-US"/>
        </a:p>
      </dgm:t>
    </dgm:pt>
    <dgm:pt modelId="{A30A05D7-A3A0-471E-BE40-D9A5641B2C43}" type="pres">
      <dgm:prSet presAssocID="{55DCDCCE-3CAF-428A-ABFC-A8BC8FEF6AA5}" presName="sibTrans" presStyleCnt="0"/>
      <dgm:spPr/>
    </dgm:pt>
    <dgm:pt modelId="{B1556E44-69BD-4479-8EA4-18F7FE371684}" type="pres">
      <dgm:prSet presAssocID="{584DF2DC-A3E2-42A9-A4DD-34ECE38ABCD8}" presName="node" presStyleLbl="node1" presStyleIdx="1" presStyleCnt="10">
        <dgm:presLayoutVars>
          <dgm:bulletEnabled val="1"/>
        </dgm:presLayoutVars>
      </dgm:prSet>
      <dgm:spPr/>
      <dgm:t>
        <a:bodyPr/>
        <a:lstStyle/>
        <a:p>
          <a:endParaRPr lang="en-US"/>
        </a:p>
      </dgm:t>
    </dgm:pt>
    <dgm:pt modelId="{2B819F13-AFCE-4A33-B523-90120380CD70}" type="pres">
      <dgm:prSet presAssocID="{7570567D-28CF-418F-AC7F-DC79EC5FF975}" presName="sibTrans" presStyleCnt="0"/>
      <dgm:spPr/>
    </dgm:pt>
    <dgm:pt modelId="{9D27293C-7179-0449-88D0-5E1D7B34544D}" type="pres">
      <dgm:prSet presAssocID="{4FCE0312-DF46-A04E-96EE-13E0E6E34794}" presName="node" presStyleLbl="node1" presStyleIdx="2" presStyleCnt="10">
        <dgm:presLayoutVars>
          <dgm:bulletEnabled val="1"/>
        </dgm:presLayoutVars>
      </dgm:prSet>
      <dgm:spPr>
        <a:prstGeom prst="rect">
          <a:avLst/>
        </a:prstGeom>
      </dgm:spPr>
      <dgm:t>
        <a:bodyPr/>
        <a:lstStyle/>
        <a:p>
          <a:endParaRPr lang="en-US"/>
        </a:p>
      </dgm:t>
    </dgm:pt>
    <dgm:pt modelId="{236F4B11-F999-7742-948C-8250C23EB090}" type="pres">
      <dgm:prSet presAssocID="{2D85A3E5-267E-FA40-9249-D27BD09E09C5}" presName="sibTrans" presStyleCnt="0"/>
      <dgm:spPr/>
    </dgm:pt>
    <dgm:pt modelId="{C3E7A39C-1CAB-4280-9674-550D9EBD3664}" type="pres">
      <dgm:prSet presAssocID="{7FBC627C-7A5D-4F89-A1E1-F66E815CA8A7}" presName="node" presStyleLbl="node1" presStyleIdx="3" presStyleCnt="10">
        <dgm:presLayoutVars>
          <dgm:bulletEnabled val="1"/>
        </dgm:presLayoutVars>
      </dgm:prSet>
      <dgm:spPr/>
      <dgm:t>
        <a:bodyPr/>
        <a:lstStyle/>
        <a:p>
          <a:endParaRPr lang="en-US"/>
        </a:p>
      </dgm:t>
    </dgm:pt>
    <dgm:pt modelId="{931C115E-C0A7-4720-AB3F-606E25B53088}" type="pres">
      <dgm:prSet presAssocID="{678EE478-5D87-49D0-AC29-0A904E85A9CD}" presName="sibTrans" presStyleCnt="0"/>
      <dgm:spPr/>
    </dgm:pt>
    <dgm:pt modelId="{36A05AF2-926E-AA4C-859F-C3F64989FDC6}" type="pres">
      <dgm:prSet presAssocID="{A7BA6C83-1430-E84B-AA43-FF411D1D28AD}" presName="node" presStyleLbl="node1" presStyleIdx="4" presStyleCnt="10">
        <dgm:presLayoutVars>
          <dgm:bulletEnabled val="1"/>
        </dgm:presLayoutVars>
      </dgm:prSet>
      <dgm:spPr>
        <a:prstGeom prst="rect">
          <a:avLst/>
        </a:prstGeom>
      </dgm:spPr>
      <dgm:t>
        <a:bodyPr/>
        <a:lstStyle/>
        <a:p>
          <a:endParaRPr lang="en-US"/>
        </a:p>
      </dgm:t>
    </dgm:pt>
    <dgm:pt modelId="{20DD9D81-1F3C-A645-B6BF-66C42F2C7EEB}" type="pres">
      <dgm:prSet presAssocID="{6F19C757-F0D7-EB4E-A7A4-57443681F886}" presName="sibTrans" presStyleCnt="0"/>
      <dgm:spPr/>
    </dgm:pt>
    <dgm:pt modelId="{541043AF-1445-AC4A-A92B-C7BB2E05B767}" type="pres">
      <dgm:prSet presAssocID="{DDF7E806-8AC6-C541-BA62-747FEF6F6EA2}" presName="node" presStyleLbl="node1" presStyleIdx="5" presStyleCnt="10">
        <dgm:presLayoutVars>
          <dgm:bulletEnabled val="1"/>
        </dgm:presLayoutVars>
      </dgm:prSet>
      <dgm:spPr/>
      <dgm:t>
        <a:bodyPr/>
        <a:lstStyle/>
        <a:p>
          <a:endParaRPr lang="en-US"/>
        </a:p>
      </dgm:t>
    </dgm:pt>
    <dgm:pt modelId="{C560E0A2-9967-2C4B-B147-EC73171755AF}" type="pres">
      <dgm:prSet presAssocID="{EE70CEB4-78F7-AB46-BD52-9B3A5AAAEA90}" presName="sibTrans" presStyleCnt="0"/>
      <dgm:spPr/>
    </dgm:pt>
    <dgm:pt modelId="{55351F9C-771E-D545-BD6F-96E69641DBD2}" type="pres">
      <dgm:prSet presAssocID="{68862915-FBCD-B84D-A4BF-218DA571E282}" presName="node" presStyleLbl="node1" presStyleIdx="6" presStyleCnt="10">
        <dgm:presLayoutVars>
          <dgm:bulletEnabled val="1"/>
        </dgm:presLayoutVars>
      </dgm:prSet>
      <dgm:spPr>
        <a:prstGeom prst="rect">
          <a:avLst/>
        </a:prstGeom>
      </dgm:spPr>
      <dgm:t>
        <a:bodyPr/>
        <a:lstStyle/>
        <a:p>
          <a:endParaRPr lang="en-US"/>
        </a:p>
      </dgm:t>
    </dgm:pt>
    <dgm:pt modelId="{60267560-A9AE-4F47-B0CF-37CA208BD446}" type="pres">
      <dgm:prSet presAssocID="{CABD8B36-CF00-314F-A192-E694B79E8B34}" presName="sibTrans" presStyleCnt="0"/>
      <dgm:spPr/>
    </dgm:pt>
    <dgm:pt modelId="{C1D69166-305E-2142-8665-00A65918F020}" type="pres">
      <dgm:prSet presAssocID="{F22D1FC5-3005-7D48-975F-4C951D8BCA7A}" presName="node" presStyleLbl="node1" presStyleIdx="7" presStyleCnt="10">
        <dgm:presLayoutVars>
          <dgm:bulletEnabled val="1"/>
        </dgm:presLayoutVars>
      </dgm:prSet>
      <dgm:spPr>
        <a:prstGeom prst="rect">
          <a:avLst/>
        </a:prstGeom>
      </dgm:spPr>
      <dgm:t>
        <a:bodyPr/>
        <a:lstStyle/>
        <a:p>
          <a:endParaRPr lang="en-US"/>
        </a:p>
      </dgm:t>
    </dgm:pt>
    <dgm:pt modelId="{64D8AA0C-724A-A546-A150-78609CC4E953}" type="pres">
      <dgm:prSet presAssocID="{C9291BF8-B493-4043-B3ED-20B7A0A08027}" presName="sibTrans" presStyleCnt="0"/>
      <dgm:spPr/>
    </dgm:pt>
    <dgm:pt modelId="{E017613D-0682-B249-B51A-8D5890963079}" type="pres">
      <dgm:prSet presAssocID="{94078A34-D090-204C-9A28-C0A4A0B9A158}" presName="node" presStyleLbl="node1" presStyleIdx="8" presStyleCnt="10">
        <dgm:presLayoutVars>
          <dgm:bulletEnabled val="1"/>
        </dgm:presLayoutVars>
      </dgm:prSet>
      <dgm:spPr/>
      <dgm:t>
        <a:bodyPr/>
        <a:lstStyle/>
        <a:p>
          <a:endParaRPr lang="en-US"/>
        </a:p>
      </dgm:t>
    </dgm:pt>
    <dgm:pt modelId="{C4F538D4-851C-0B42-B24F-44B9651BA6C9}" type="pres">
      <dgm:prSet presAssocID="{E27DAF7B-E835-CA45-B33C-77679874292D}" presName="sibTrans" presStyleCnt="0"/>
      <dgm:spPr/>
    </dgm:pt>
    <dgm:pt modelId="{2BFD1927-216E-430A-B0C4-24997B033C54}" type="pres">
      <dgm:prSet presAssocID="{E3082521-43B2-4C4A-A315-C30A88ECFA26}" presName="node" presStyleLbl="node1" presStyleIdx="9" presStyleCnt="10">
        <dgm:presLayoutVars>
          <dgm:bulletEnabled val="1"/>
        </dgm:presLayoutVars>
      </dgm:prSet>
      <dgm:spPr/>
      <dgm:t>
        <a:bodyPr/>
        <a:lstStyle/>
        <a:p>
          <a:endParaRPr lang="en-US"/>
        </a:p>
      </dgm:t>
    </dgm:pt>
  </dgm:ptLst>
  <dgm:cxnLst>
    <dgm:cxn modelId="{476FC481-E3B2-D846-87CD-4C83011AEF4E}" srcId="{267281CF-8B67-4D2B-AFDC-72ADEAA7440C}" destId="{F22D1FC5-3005-7D48-975F-4C951D8BCA7A}" srcOrd="7" destOrd="0" parTransId="{B79B397B-094D-9344-916D-A0A390C4D0F9}" sibTransId="{C9291BF8-B493-4043-B3ED-20B7A0A08027}"/>
    <dgm:cxn modelId="{65933646-E6F4-3D4D-95A0-18D42F9F55CE}" type="presOf" srcId="{7FBC627C-7A5D-4F89-A1E1-F66E815CA8A7}" destId="{C3E7A39C-1CAB-4280-9674-550D9EBD3664}" srcOrd="0" destOrd="0" presId="urn:microsoft.com/office/officeart/2005/8/layout/default#1"/>
    <dgm:cxn modelId="{7AB2B620-9795-D045-8CC1-B5048886B792}" type="presOf" srcId="{584DF2DC-A3E2-42A9-A4DD-34ECE38ABCD8}" destId="{B1556E44-69BD-4479-8EA4-18F7FE371684}" srcOrd="0" destOrd="0" presId="urn:microsoft.com/office/officeart/2005/8/layout/default#1"/>
    <dgm:cxn modelId="{91DC88D6-226E-7344-AFA7-F808BC72F342}" type="presOf" srcId="{267281CF-8B67-4D2B-AFDC-72ADEAA7440C}" destId="{E1CE3EE4-2936-4D8B-92A3-E104BE0FAA24}" srcOrd="0" destOrd="0" presId="urn:microsoft.com/office/officeart/2005/8/layout/default#1"/>
    <dgm:cxn modelId="{E8FA1B3E-891C-44F5-8B95-213F7D5CE5C0}" srcId="{267281CF-8B67-4D2B-AFDC-72ADEAA7440C}" destId="{64169CBD-621B-41AC-8098-190EB836285B}" srcOrd="0" destOrd="0" parTransId="{C2478B4C-85CC-4B56-8035-A1D085B2572C}" sibTransId="{55DCDCCE-3CAF-428A-ABFC-A8BC8FEF6AA5}"/>
    <dgm:cxn modelId="{BDA19797-B3ED-5945-B44A-EA4F22BBA7CC}" type="presOf" srcId="{4FCE0312-DF46-A04E-96EE-13E0E6E34794}" destId="{9D27293C-7179-0449-88D0-5E1D7B34544D}" srcOrd="0" destOrd="0" presId="urn:microsoft.com/office/officeart/2005/8/layout/default#1"/>
    <dgm:cxn modelId="{B73D76B7-8D27-A44E-A184-81B6F7735545}" type="presOf" srcId="{94078A34-D090-204C-9A28-C0A4A0B9A158}" destId="{E017613D-0682-B249-B51A-8D5890963079}" srcOrd="0" destOrd="0" presId="urn:microsoft.com/office/officeart/2005/8/layout/default#1"/>
    <dgm:cxn modelId="{FB22BC1E-A8FC-A847-88F0-A77AA5BAABEF}" srcId="{267281CF-8B67-4D2B-AFDC-72ADEAA7440C}" destId="{DDF7E806-8AC6-C541-BA62-747FEF6F6EA2}" srcOrd="5" destOrd="0" parTransId="{8A76D12A-EF33-FB46-A574-0D6CBD4407B3}" sibTransId="{EE70CEB4-78F7-AB46-BD52-9B3A5AAAEA90}"/>
    <dgm:cxn modelId="{2AD09579-B991-1A46-A74B-7E7DF5ACECC7}" type="presOf" srcId="{64169CBD-621B-41AC-8098-190EB836285B}" destId="{AD2E9B06-A06B-443C-83A3-58564550A9C4}" srcOrd="0" destOrd="0" presId="urn:microsoft.com/office/officeart/2005/8/layout/default#1"/>
    <dgm:cxn modelId="{A06B88F1-B1F3-014E-91DC-3CAC4820994A}" srcId="{267281CF-8B67-4D2B-AFDC-72ADEAA7440C}" destId="{4FCE0312-DF46-A04E-96EE-13E0E6E34794}" srcOrd="2" destOrd="0" parTransId="{D8FFB408-0008-0A4F-BF7E-9F8D7E4C9682}" sibTransId="{2D85A3E5-267E-FA40-9249-D27BD09E09C5}"/>
    <dgm:cxn modelId="{3FC39ABB-ED28-8C43-90F9-4E7869C6AE69}" srcId="{267281CF-8B67-4D2B-AFDC-72ADEAA7440C}" destId="{94078A34-D090-204C-9A28-C0A4A0B9A158}" srcOrd="8" destOrd="0" parTransId="{86CBAC6F-80F9-7E4F-B2B6-AACD68922F17}" sibTransId="{E27DAF7B-E835-CA45-B33C-77679874292D}"/>
    <dgm:cxn modelId="{62F5A9D3-EBF9-4BEC-9613-FD255126CCE1}" srcId="{267281CF-8B67-4D2B-AFDC-72ADEAA7440C}" destId="{7FBC627C-7A5D-4F89-A1E1-F66E815CA8A7}" srcOrd="3" destOrd="0" parTransId="{C77C0D7A-4688-41D5-A7B6-ECC1745C80BA}" sibTransId="{678EE478-5D87-49D0-AC29-0A904E85A9CD}"/>
    <dgm:cxn modelId="{999648C3-53CC-4C49-BF4C-12F15AA764D5}" type="presOf" srcId="{DDF7E806-8AC6-C541-BA62-747FEF6F6EA2}" destId="{541043AF-1445-AC4A-A92B-C7BB2E05B767}" srcOrd="0" destOrd="0" presId="urn:microsoft.com/office/officeart/2005/8/layout/default#1"/>
    <dgm:cxn modelId="{068981B0-B9E8-47B0-B8BE-FE4E45596C89}" srcId="{267281CF-8B67-4D2B-AFDC-72ADEAA7440C}" destId="{584DF2DC-A3E2-42A9-A4DD-34ECE38ABCD8}" srcOrd="1" destOrd="0" parTransId="{27909C0A-2D2F-4337-9888-7CCBACA70B81}" sibTransId="{7570567D-28CF-418F-AC7F-DC79EC5FF975}"/>
    <dgm:cxn modelId="{699D2A1E-3F98-B745-AD53-4D3DA53A07F9}" type="presOf" srcId="{A7BA6C83-1430-E84B-AA43-FF411D1D28AD}" destId="{36A05AF2-926E-AA4C-859F-C3F64989FDC6}" srcOrd="0" destOrd="0" presId="urn:microsoft.com/office/officeart/2005/8/layout/default#1"/>
    <dgm:cxn modelId="{B848036C-B0B6-214C-AB12-8767D82909D1}" type="presOf" srcId="{E3082521-43B2-4C4A-A315-C30A88ECFA26}" destId="{2BFD1927-216E-430A-B0C4-24997B033C54}" srcOrd="0" destOrd="0" presId="urn:microsoft.com/office/officeart/2005/8/layout/default#1"/>
    <dgm:cxn modelId="{49AA1E57-9238-1748-BC6F-5B9F4FBDE509}" srcId="{267281CF-8B67-4D2B-AFDC-72ADEAA7440C}" destId="{A7BA6C83-1430-E84B-AA43-FF411D1D28AD}" srcOrd="4" destOrd="0" parTransId="{316E760A-581A-0848-BEA4-790276E3D84F}" sibTransId="{6F19C757-F0D7-EB4E-A7A4-57443681F886}"/>
    <dgm:cxn modelId="{AD240CE3-2DD2-8547-ACFE-46A6596F2B5C}" type="presOf" srcId="{68862915-FBCD-B84D-A4BF-218DA571E282}" destId="{55351F9C-771E-D545-BD6F-96E69641DBD2}" srcOrd="0" destOrd="0" presId="urn:microsoft.com/office/officeart/2005/8/layout/default#1"/>
    <dgm:cxn modelId="{B0B2E1C3-E899-1842-938E-CF7F234D4F6E}" type="presOf" srcId="{F22D1FC5-3005-7D48-975F-4C951D8BCA7A}" destId="{C1D69166-305E-2142-8665-00A65918F020}" srcOrd="0" destOrd="0" presId="urn:microsoft.com/office/officeart/2005/8/layout/default#1"/>
    <dgm:cxn modelId="{E91722CB-A12F-144A-85CA-4111A53E4225}" srcId="{267281CF-8B67-4D2B-AFDC-72ADEAA7440C}" destId="{68862915-FBCD-B84D-A4BF-218DA571E282}" srcOrd="6" destOrd="0" parTransId="{56F5A33A-7044-4348-8CD7-59632F83B632}" sibTransId="{CABD8B36-CF00-314F-A192-E694B79E8B34}"/>
    <dgm:cxn modelId="{D269E425-07A1-4CC4-8F5F-FC0E85536531}" srcId="{267281CF-8B67-4D2B-AFDC-72ADEAA7440C}" destId="{E3082521-43B2-4C4A-A315-C30A88ECFA26}" srcOrd="9" destOrd="0" parTransId="{D6DE54C6-2288-4630-8340-24A01192AE88}" sibTransId="{EA7292A8-6354-4FF1-B1CA-CA7EADE1DBF1}"/>
    <dgm:cxn modelId="{720635E5-1C8D-C84B-AD99-85E4BE5F1CB1}" type="presParOf" srcId="{E1CE3EE4-2936-4D8B-92A3-E104BE0FAA24}" destId="{AD2E9B06-A06B-443C-83A3-58564550A9C4}" srcOrd="0" destOrd="0" presId="urn:microsoft.com/office/officeart/2005/8/layout/default#1"/>
    <dgm:cxn modelId="{2C021021-8DD2-2046-80E8-FF9691F64740}" type="presParOf" srcId="{E1CE3EE4-2936-4D8B-92A3-E104BE0FAA24}" destId="{A30A05D7-A3A0-471E-BE40-D9A5641B2C43}" srcOrd="1" destOrd="0" presId="urn:microsoft.com/office/officeart/2005/8/layout/default#1"/>
    <dgm:cxn modelId="{EDA80845-7D95-5A49-AD2E-939DB878B261}" type="presParOf" srcId="{E1CE3EE4-2936-4D8B-92A3-E104BE0FAA24}" destId="{B1556E44-69BD-4479-8EA4-18F7FE371684}" srcOrd="2" destOrd="0" presId="urn:microsoft.com/office/officeart/2005/8/layout/default#1"/>
    <dgm:cxn modelId="{90B151F7-3CEC-8D49-9817-56459F9CED6B}" type="presParOf" srcId="{E1CE3EE4-2936-4D8B-92A3-E104BE0FAA24}" destId="{2B819F13-AFCE-4A33-B523-90120380CD70}" srcOrd="3" destOrd="0" presId="urn:microsoft.com/office/officeart/2005/8/layout/default#1"/>
    <dgm:cxn modelId="{D03234E9-02C3-4E41-B1C9-9A22061D2946}" type="presParOf" srcId="{E1CE3EE4-2936-4D8B-92A3-E104BE0FAA24}" destId="{9D27293C-7179-0449-88D0-5E1D7B34544D}" srcOrd="4" destOrd="0" presId="urn:microsoft.com/office/officeart/2005/8/layout/default#1"/>
    <dgm:cxn modelId="{36212896-DABC-5143-B65C-FEC6117DDA66}" type="presParOf" srcId="{E1CE3EE4-2936-4D8B-92A3-E104BE0FAA24}" destId="{236F4B11-F999-7742-948C-8250C23EB090}" srcOrd="5" destOrd="0" presId="urn:microsoft.com/office/officeart/2005/8/layout/default#1"/>
    <dgm:cxn modelId="{6D5320CF-6D74-954F-95C8-E0DB86C18605}" type="presParOf" srcId="{E1CE3EE4-2936-4D8B-92A3-E104BE0FAA24}" destId="{C3E7A39C-1CAB-4280-9674-550D9EBD3664}" srcOrd="6" destOrd="0" presId="urn:microsoft.com/office/officeart/2005/8/layout/default#1"/>
    <dgm:cxn modelId="{EECA7A05-EA88-2D41-8A17-A54A5FF29A7F}" type="presParOf" srcId="{E1CE3EE4-2936-4D8B-92A3-E104BE0FAA24}" destId="{931C115E-C0A7-4720-AB3F-606E25B53088}" srcOrd="7" destOrd="0" presId="urn:microsoft.com/office/officeart/2005/8/layout/default#1"/>
    <dgm:cxn modelId="{22B95190-F179-6F43-99D7-A80FAEB13CF8}" type="presParOf" srcId="{E1CE3EE4-2936-4D8B-92A3-E104BE0FAA24}" destId="{36A05AF2-926E-AA4C-859F-C3F64989FDC6}" srcOrd="8" destOrd="0" presId="urn:microsoft.com/office/officeart/2005/8/layout/default#1"/>
    <dgm:cxn modelId="{63F1B6E4-DCA8-E141-8C46-69A2ABBE0BDA}" type="presParOf" srcId="{E1CE3EE4-2936-4D8B-92A3-E104BE0FAA24}" destId="{20DD9D81-1F3C-A645-B6BF-66C42F2C7EEB}" srcOrd="9" destOrd="0" presId="urn:microsoft.com/office/officeart/2005/8/layout/default#1"/>
    <dgm:cxn modelId="{837C6457-D1D9-2745-88E7-33868D8600C3}" type="presParOf" srcId="{E1CE3EE4-2936-4D8B-92A3-E104BE0FAA24}" destId="{541043AF-1445-AC4A-A92B-C7BB2E05B767}" srcOrd="10" destOrd="0" presId="urn:microsoft.com/office/officeart/2005/8/layout/default#1"/>
    <dgm:cxn modelId="{63356424-3DB0-FA48-A2C3-2BC3E8D4B779}" type="presParOf" srcId="{E1CE3EE4-2936-4D8B-92A3-E104BE0FAA24}" destId="{C560E0A2-9967-2C4B-B147-EC73171755AF}" srcOrd="11" destOrd="0" presId="urn:microsoft.com/office/officeart/2005/8/layout/default#1"/>
    <dgm:cxn modelId="{1C319E3C-DEDB-674E-AEC2-E6F3BE3917D3}" type="presParOf" srcId="{E1CE3EE4-2936-4D8B-92A3-E104BE0FAA24}" destId="{55351F9C-771E-D545-BD6F-96E69641DBD2}" srcOrd="12" destOrd="0" presId="urn:microsoft.com/office/officeart/2005/8/layout/default#1"/>
    <dgm:cxn modelId="{2F9963F7-8D07-4C4A-90B7-6200C07F992B}" type="presParOf" srcId="{E1CE3EE4-2936-4D8B-92A3-E104BE0FAA24}" destId="{60267560-A9AE-4F47-B0CF-37CA208BD446}" srcOrd="13" destOrd="0" presId="urn:microsoft.com/office/officeart/2005/8/layout/default#1"/>
    <dgm:cxn modelId="{7D14D737-389D-DD4F-B1A5-1BA5159579F8}" type="presParOf" srcId="{E1CE3EE4-2936-4D8B-92A3-E104BE0FAA24}" destId="{C1D69166-305E-2142-8665-00A65918F020}" srcOrd="14" destOrd="0" presId="urn:microsoft.com/office/officeart/2005/8/layout/default#1"/>
    <dgm:cxn modelId="{EA49B9C2-067D-344A-AF68-355195BFB0C8}" type="presParOf" srcId="{E1CE3EE4-2936-4D8B-92A3-E104BE0FAA24}" destId="{64D8AA0C-724A-A546-A150-78609CC4E953}" srcOrd="15" destOrd="0" presId="urn:microsoft.com/office/officeart/2005/8/layout/default#1"/>
    <dgm:cxn modelId="{95FB8879-919B-EF42-85A6-1D72597CBFD8}" type="presParOf" srcId="{E1CE3EE4-2936-4D8B-92A3-E104BE0FAA24}" destId="{E017613D-0682-B249-B51A-8D5890963079}" srcOrd="16" destOrd="0" presId="urn:microsoft.com/office/officeart/2005/8/layout/default#1"/>
    <dgm:cxn modelId="{CEE5204E-DC95-6F45-818E-A4DDC77CCC4E}" type="presParOf" srcId="{E1CE3EE4-2936-4D8B-92A3-E104BE0FAA24}" destId="{C4F538D4-851C-0B42-B24F-44B9651BA6C9}" srcOrd="17" destOrd="0" presId="urn:microsoft.com/office/officeart/2005/8/layout/default#1"/>
    <dgm:cxn modelId="{9D39E848-6461-E143-BB8D-A1AAADBC8B94}" type="presParOf" srcId="{E1CE3EE4-2936-4D8B-92A3-E104BE0FAA24}" destId="{2BFD1927-216E-430A-B0C4-24997B033C54}" srcOrd="1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876F7C-E241-41EF-9B9B-57321D7CECD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937EA3F-F180-4E4A-A61C-82485C2DF7E1}">
      <dgm:prSet phldrT="[Text]"/>
      <dgm:spPr>
        <a:solidFill>
          <a:schemeClr val="accent2"/>
        </a:solidFill>
      </dgm:spPr>
      <dgm:t>
        <a:bodyPr/>
        <a:lstStyle/>
        <a:p>
          <a:r>
            <a:rPr lang="en-US" dirty="0" smtClean="0"/>
            <a:t>Injection means…</a:t>
          </a:r>
          <a:endParaRPr lang="en-US" dirty="0"/>
        </a:p>
      </dgm:t>
    </dgm:pt>
    <dgm:pt modelId="{72E00A95-27F6-41C1-8C5D-6C65204BB3C5}" type="parTrans" cxnId="{6E7CB017-9119-4B03-AAC7-C9E8EDA62A09}">
      <dgm:prSet/>
      <dgm:spPr/>
      <dgm:t>
        <a:bodyPr/>
        <a:lstStyle/>
        <a:p>
          <a:endParaRPr lang="en-US"/>
        </a:p>
      </dgm:t>
    </dgm:pt>
    <dgm:pt modelId="{FAB9B14C-FAC9-46E2-A8D4-890897F29FAF}" type="sibTrans" cxnId="{6E7CB017-9119-4B03-AAC7-C9E8EDA62A09}">
      <dgm:prSet/>
      <dgm:spPr/>
      <dgm:t>
        <a:bodyPr/>
        <a:lstStyle/>
        <a:p>
          <a:endParaRPr lang="en-US"/>
        </a:p>
      </dgm:t>
    </dgm:pt>
    <dgm:pt modelId="{5C3B5A1D-62FD-44EE-959E-C4286B76AB69}">
      <dgm:prSet/>
      <dgm:spPr/>
      <dgm:t>
        <a:bodyPr/>
        <a:lstStyle/>
        <a:p>
          <a:r>
            <a:rPr lang="en-US" dirty="0" smtClean="0"/>
            <a:t>Tricking an application into including unintended commands in the data sent to an interpreter</a:t>
          </a:r>
        </a:p>
      </dgm:t>
    </dgm:pt>
    <dgm:pt modelId="{BC43ADA6-FB32-4FEF-AA85-7C294B8CB060}" type="parTrans" cxnId="{70C1A6F1-1C37-4859-BCCC-97434C26E1BA}">
      <dgm:prSet/>
      <dgm:spPr/>
      <dgm:t>
        <a:bodyPr/>
        <a:lstStyle/>
        <a:p>
          <a:endParaRPr lang="en-US"/>
        </a:p>
      </dgm:t>
    </dgm:pt>
    <dgm:pt modelId="{7F244656-2FE7-4007-81B3-4C3338C4CEA3}" type="sibTrans" cxnId="{70C1A6F1-1C37-4859-BCCC-97434C26E1BA}">
      <dgm:prSet/>
      <dgm:spPr/>
      <dgm:t>
        <a:bodyPr/>
        <a:lstStyle/>
        <a:p>
          <a:endParaRPr lang="en-US"/>
        </a:p>
      </dgm:t>
    </dgm:pt>
    <dgm:pt modelId="{CF1E9FBC-E61E-4864-A78E-83EE28250D6A}">
      <dgm:prSet/>
      <dgm:spPr>
        <a:solidFill>
          <a:schemeClr val="accent2"/>
        </a:solidFill>
      </dgm:spPr>
      <dgm:t>
        <a:bodyPr/>
        <a:lstStyle/>
        <a:p>
          <a:r>
            <a:rPr lang="en-US" dirty="0" smtClean="0"/>
            <a:t>Interpreters…</a:t>
          </a:r>
        </a:p>
      </dgm:t>
    </dgm:pt>
    <dgm:pt modelId="{8B1B7235-990B-4F53-94F0-72B3BB6F8B4A}" type="parTrans" cxnId="{856A73F5-BA30-4AB3-9E3F-6891C43F4EA1}">
      <dgm:prSet/>
      <dgm:spPr/>
      <dgm:t>
        <a:bodyPr/>
        <a:lstStyle/>
        <a:p>
          <a:endParaRPr lang="en-US"/>
        </a:p>
      </dgm:t>
    </dgm:pt>
    <dgm:pt modelId="{D735FCAD-9664-49E9-94B1-577FD69E5332}" type="sibTrans" cxnId="{856A73F5-BA30-4AB3-9E3F-6891C43F4EA1}">
      <dgm:prSet/>
      <dgm:spPr/>
      <dgm:t>
        <a:bodyPr/>
        <a:lstStyle/>
        <a:p>
          <a:endParaRPr lang="en-US"/>
        </a:p>
      </dgm:t>
    </dgm:pt>
    <dgm:pt modelId="{076FAF60-C9A8-409E-B575-30262A011165}">
      <dgm:prSet/>
      <dgm:spPr/>
      <dgm:t>
        <a:bodyPr/>
        <a:lstStyle/>
        <a:p>
          <a:r>
            <a:rPr lang="en-US" dirty="0" smtClean="0"/>
            <a:t>Take strings and interpret them as commands</a:t>
          </a:r>
        </a:p>
      </dgm:t>
    </dgm:pt>
    <dgm:pt modelId="{EF8F5DC3-2707-4B08-B792-11FEA7979169}" type="parTrans" cxnId="{89FF61D1-A7E9-45A3-BAD5-9E8AC46C5003}">
      <dgm:prSet/>
      <dgm:spPr/>
      <dgm:t>
        <a:bodyPr/>
        <a:lstStyle/>
        <a:p>
          <a:endParaRPr lang="en-US"/>
        </a:p>
      </dgm:t>
    </dgm:pt>
    <dgm:pt modelId="{DB9574D7-B47E-44FD-9360-FBAECCE33553}" type="sibTrans" cxnId="{89FF61D1-A7E9-45A3-BAD5-9E8AC46C5003}">
      <dgm:prSet/>
      <dgm:spPr/>
      <dgm:t>
        <a:bodyPr/>
        <a:lstStyle/>
        <a:p>
          <a:endParaRPr lang="en-US"/>
        </a:p>
      </dgm:t>
    </dgm:pt>
    <dgm:pt modelId="{1A87584A-77BB-4D3C-BAB7-A2DD64CDD0DC}">
      <dgm:prSet/>
      <dgm:spPr/>
      <dgm:t>
        <a:bodyPr/>
        <a:lstStyle/>
        <a:p>
          <a:r>
            <a:rPr lang="en-US" dirty="0" smtClean="0"/>
            <a:t>SQL, OS Shell, LDAP, </a:t>
          </a:r>
          <a:r>
            <a:rPr lang="en-US" dirty="0" err="1" smtClean="0"/>
            <a:t>XPath</a:t>
          </a:r>
          <a:r>
            <a:rPr lang="en-US" dirty="0" smtClean="0"/>
            <a:t>, Hibernate, etc…</a:t>
          </a:r>
        </a:p>
      </dgm:t>
    </dgm:pt>
    <dgm:pt modelId="{47398738-6D15-4A9A-89A2-A229EC47C997}" type="parTrans" cxnId="{851F00EA-F60C-4FEB-BDEB-350CE720FAA9}">
      <dgm:prSet/>
      <dgm:spPr/>
      <dgm:t>
        <a:bodyPr/>
        <a:lstStyle/>
        <a:p>
          <a:endParaRPr lang="en-US"/>
        </a:p>
      </dgm:t>
    </dgm:pt>
    <dgm:pt modelId="{E4ED12E3-4A5C-4820-B7A4-E2B16A78C24B}" type="sibTrans" cxnId="{851F00EA-F60C-4FEB-BDEB-350CE720FAA9}">
      <dgm:prSet/>
      <dgm:spPr/>
      <dgm:t>
        <a:bodyPr/>
        <a:lstStyle/>
        <a:p>
          <a:endParaRPr lang="en-US"/>
        </a:p>
      </dgm:t>
    </dgm:pt>
    <dgm:pt modelId="{A5172356-56F0-4263-B3A7-08F8D2E5DBC4}">
      <dgm:prSet/>
      <dgm:spPr>
        <a:solidFill>
          <a:schemeClr val="accent2"/>
        </a:solidFill>
      </dgm:spPr>
      <dgm:t>
        <a:bodyPr/>
        <a:lstStyle/>
        <a:p>
          <a:r>
            <a:rPr lang="en-US" dirty="0" smtClean="0"/>
            <a:t>SQL injection is still quite common</a:t>
          </a:r>
        </a:p>
      </dgm:t>
    </dgm:pt>
    <dgm:pt modelId="{2DE9E5FD-C3D4-45A4-90E7-26E4F916A864}" type="parTrans" cxnId="{D20E1A15-D063-4155-8E93-9195E58CBAC9}">
      <dgm:prSet/>
      <dgm:spPr/>
      <dgm:t>
        <a:bodyPr/>
        <a:lstStyle/>
        <a:p>
          <a:endParaRPr lang="en-US"/>
        </a:p>
      </dgm:t>
    </dgm:pt>
    <dgm:pt modelId="{82540F70-7CA1-4A14-A27C-35E850D28450}" type="sibTrans" cxnId="{D20E1A15-D063-4155-8E93-9195E58CBAC9}">
      <dgm:prSet/>
      <dgm:spPr/>
      <dgm:t>
        <a:bodyPr/>
        <a:lstStyle/>
        <a:p>
          <a:endParaRPr lang="en-US"/>
        </a:p>
      </dgm:t>
    </dgm:pt>
    <dgm:pt modelId="{3E4EAAEA-2E0C-46DE-B4FA-3BEF73B617D9}">
      <dgm:prSet/>
      <dgm:spPr/>
      <dgm:t>
        <a:bodyPr/>
        <a:lstStyle/>
        <a:p>
          <a:r>
            <a:rPr lang="en-US" dirty="0" smtClean="0"/>
            <a:t>Many applications still susceptible (really don’t know why)</a:t>
          </a:r>
        </a:p>
      </dgm:t>
    </dgm:pt>
    <dgm:pt modelId="{9EB4B81D-D038-4345-B636-720F97410527}" type="parTrans" cxnId="{D815515C-341A-4E9A-9611-0370D6336FF5}">
      <dgm:prSet/>
      <dgm:spPr/>
      <dgm:t>
        <a:bodyPr/>
        <a:lstStyle/>
        <a:p>
          <a:endParaRPr lang="en-US"/>
        </a:p>
      </dgm:t>
    </dgm:pt>
    <dgm:pt modelId="{EF2082B3-305D-4135-AB3D-632355FB77D0}" type="sibTrans" cxnId="{D815515C-341A-4E9A-9611-0370D6336FF5}">
      <dgm:prSet/>
      <dgm:spPr/>
      <dgm:t>
        <a:bodyPr/>
        <a:lstStyle/>
        <a:p>
          <a:endParaRPr lang="en-US"/>
        </a:p>
      </dgm:t>
    </dgm:pt>
    <dgm:pt modelId="{A596B207-0522-4ADA-A9E3-7EF89B4825A0}">
      <dgm:prSet/>
      <dgm:spPr/>
      <dgm:t>
        <a:bodyPr/>
        <a:lstStyle/>
        <a:p>
          <a:r>
            <a:rPr lang="en-US" dirty="0" smtClean="0"/>
            <a:t>Even though it’s usually very simple to avoid</a:t>
          </a:r>
        </a:p>
      </dgm:t>
    </dgm:pt>
    <dgm:pt modelId="{99934F61-AAE9-405D-B0F6-76DA81F27FCC}" type="parTrans" cxnId="{3A34C370-07A3-4183-B37A-3184FB49CB1F}">
      <dgm:prSet/>
      <dgm:spPr/>
      <dgm:t>
        <a:bodyPr/>
        <a:lstStyle/>
        <a:p>
          <a:endParaRPr lang="en-US"/>
        </a:p>
      </dgm:t>
    </dgm:pt>
    <dgm:pt modelId="{BD114494-21FD-4F03-B9B9-E909F1E5C071}" type="sibTrans" cxnId="{3A34C370-07A3-4183-B37A-3184FB49CB1F}">
      <dgm:prSet/>
      <dgm:spPr/>
      <dgm:t>
        <a:bodyPr/>
        <a:lstStyle/>
        <a:p>
          <a:endParaRPr lang="en-US"/>
        </a:p>
      </dgm:t>
    </dgm:pt>
    <dgm:pt modelId="{781BE36B-AADC-4B24-834B-0FB2CF8DCBEF}">
      <dgm:prSet/>
      <dgm:spPr>
        <a:solidFill>
          <a:schemeClr val="accent2"/>
        </a:solidFill>
      </dgm:spPr>
      <dgm:t>
        <a:bodyPr/>
        <a:lstStyle/>
        <a:p>
          <a:r>
            <a:rPr lang="en-US" dirty="0" smtClean="0"/>
            <a:t>Typical Impact</a:t>
          </a:r>
        </a:p>
      </dgm:t>
    </dgm:pt>
    <dgm:pt modelId="{6C531D8D-99D4-4AD5-8BD3-F48481A1D264}" type="parTrans" cxnId="{8E57B91B-D0D8-4F25-A585-EB3FCB2D907B}">
      <dgm:prSet/>
      <dgm:spPr/>
      <dgm:t>
        <a:bodyPr/>
        <a:lstStyle/>
        <a:p>
          <a:endParaRPr lang="en-US"/>
        </a:p>
      </dgm:t>
    </dgm:pt>
    <dgm:pt modelId="{0C04F30F-763A-4A77-B947-CD91FF2A0CE5}" type="sibTrans" cxnId="{8E57B91B-D0D8-4F25-A585-EB3FCB2D907B}">
      <dgm:prSet/>
      <dgm:spPr/>
      <dgm:t>
        <a:bodyPr/>
        <a:lstStyle/>
        <a:p>
          <a:endParaRPr lang="en-US"/>
        </a:p>
      </dgm:t>
    </dgm:pt>
    <dgm:pt modelId="{BEB6EBA1-F114-4901-A13B-E8FCA025F852}">
      <dgm:prSet/>
      <dgm:spPr/>
      <dgm:t>
        <a:bodyPr/>
        <a:lstStyle/>
        <a:p>
          <a:r>
            <a:rPr lang="en-US" dirty="0" smtClean="0"/>
            <a:t>Usually severe. Entire database can usually be read or modified</a:t>
          </a:r>
        </a:p>
      </dgm:t>
    </dgm:pt>
    <dgm:pt modelId="{276ADC36-6201-48F4-B99F-7913A0512864}" type="parTrans" cxnId="{BAE46533-0D9B-4ED7-A132-97B901ED0AD4}">
      <dgm:prSet/>
      <dgm:spPr/>
      <dgm:t>
        <a:bodyPr/>
        <a:lstStyle/>
        <a:p>
          <a:endParaRPr lang="en-US"/>
        </a:p>
      </dgm:t>
    </dgm:pt>
    <dgm:pt modelId="{5CF0CBD5-20FA-451D-8C82-7B8FCBCFD729}" type="sibTrans" cxnId="{BAE46533-0D9B-4ED7-A132-97B901ED0AD4}">
      <dgm:prSet/>
      <dgm:spPr/>
      <dgm:t>
        <a:bodyPr/>
        <a:lstStyle/>
        <a:p>
          <a:endParaRPr lang="en-US"/>
        </a:p>
      </dgm:t>
    </dgm:pt>
    <dgm:pt modelId="{164AAB2F-D41A-4F06-9218-FF2D004DD39F}">
      <dgm:prSet/>
      <dgm:spPr/>
      <dgm:t>
        <a:bodyPr/>
        <a:lstStyle/>
        <a:p>
          <a:r>
            <a:rPr lang="en-US" dirty="0" smtClean="0"/>
            <a:t>May also allow full database schema, or account access, or even OS level access</a:t>
          </a:r>
        </a:p>
      </dgm:t>
    </dgm:pt>
    <dgm:pt modelId="{2D79F28F-7EAD-403F-B751-FF8E3A4E5F80}" type="parTrans" cxnId="{F5C87CFC-4E66-441E-85A0-E13DA0EFE2A3}">
      <dgm:prSet/>
      <dgm:spPr/>
      <dgm:t>
        <a:bodyPr/>
        <a:lstStyle/>
        <a:p>
          <a:endParaRPr lang="en-US"/>
        </a:p>
      </dgm:t>
    </dgm:pt>
    <dgm:pt modelId="{F9474BB1-30D9-4FEB-B450-11D4CD383765}" type="sibTrans" cxnId="{F5C87CFC-4E66-441E-85A0-E13DA0EFE2A3}">
      <dgm:prSet/>
      <dgm:spPr/>
      <dgm:t>
        <a:bodyPr/>
        <a:lstStyle/>
        <a:p>
          <a:endParaRPr lang="en-US"/>
        </a:p>
      </dgm:t>
    </dgm:pt>
    <dgm:pt modelId="{ED51FC07-6CC9-4290-A56B-6422F1B8682A}" type="pres">
      <dgm:prSet presAssocID="{35876F7C-E241-41EF-9B9B-57321D7CECDB}" presName="linear" presStyleCnt="0">
        <dgm:presLayoutVars>
          <dgm:dir/>
          <dgm:animLvl val="lvl"/>
          <dgm:resizeHandles val="exact"/>
        </dgm:presLayoutVars>
      </dgm:prSet>
      <dgm:spPr/>
      <dgm:t>
        <a:bodyPr/>
        <a:lstStyle/>
        <a:p>
          <a:endParaRPr lang="en-US"/>
        </a:p>
      </dgm:t>
    </dgm:pt>
    <dgm:pt modelId="{29F70B5B-ADB8-47ED-A541-EA75EBA4279B}" type="pres">
      <dgm:prSet presAssocID="{0937EA3F-F180-4E4A-A61C-82485C2DF7E1}" presName="parentLin" presStyleCnt="0"/>
      <dgm:spPr/>
    </dgm:pt>
    <dgm:pt modelId="{54D29B3C-133A-4CBB-820E-3EE75E0EF89A}" type="pres">
      <dgm:prSet presAssocID="{0937EA3F-F180-4E4A-A61C-82485C2DF7E1}" presName="parentLeftMargin" presStyleLbl="node1" presStyleIdx="0" presStyleCnt="4"/>
      <dgm:spPr/>
      <dgm:t>
        <a:bodyPr/>
        <a:lstStyle/>
        <a:p>
          <a:endParaRPr lang="en-US"/>
        </a:p>
      </dgm:t>
    </dgm:pt>
    <dgm:pt modelId="{94FB6206-372C-425F-9829-D5D30F9CA07E}" type="pres">
      <dgm:prSet presAssocID="{0937EA3F-F180-4E4A-A61C-82485C2DF7E1}" presName="parentText" presStyleLbl="node1" presStyleIdx="0" presStyleCnt="4">
        <dgm:presLayoutVars>
          <dgm:chMax val="0"/>
          <dgm:bulletEnabled val="1"/>
        </dgm:presLayoutVars>
      </dgm:prSet>
      <dgm:spPr/>
      <dgm:t>
        <a:bodyPr/>
        <a:lstStyle/>
        <a:p>
          <a:endParaRPr lang="en-US"/>
        </a:p>
      </dgm:t>
    </dgm:pt>
    <dgm:pt modelId="{3FC6DDA2-CAC5-4781-9255-24EDA28F1246}" type="pres">
      <dgm:prSet presAssocID="{0937EA3F-F180-4E4A-A61C-82485C2DF7E1}" presName="negativeSpace" presStyleCnt="0"/>
      <dgm:spPr/>
    </dgm:pt>
    <dgm:pt modelId="{A659F99F-B4F5-4C58-A467-AD73CAE6EC61}" type="pres">
      <dgm:prSet presAssocID="{0937EA3F-F180-4E4A-A61C-82485C2DF7E1}" presName="childText" presStyleLbl="conFgAcc1" presStyleIdx="0" presStyleCnt="4">
        <dgm:presLayoutVars>
          <dgm:bulletEnabled val="1"/>
        </dgm:presLayoutVars>
      </dgm:prSet>
      <dgm:spPr/>
      <dgm:t>
        <a:bodyPr/>
        <a:lstStyle/>
        <a:p>
          <a:endParaRPr lang="en-US"/>
        </a:p>
      </dgm:t>
    </dgm:pt>
    <dgm:pt modelId="{3F0B98B2-4ABA-41B2-A9C3-1CFC48CF4FB8}" type="pres">
      <dgm:prSet presAssocID="{FAB9B14C-FAC9-46E2-A8D4-890897F29FAF}" presName="spaceBetweenRectangles" presStyleCnt="0"/>
      <dgm:spPr/>
    </dgm:pt>
    <dgm:pt modelId="{79CA41A5-D452-46A5-BA3C-EB41A65943B2}" type="pres">
      <dgm:prSet presAssocID="{CF1E9FBC-E61E-4864-A78E-83EE28250D6A}" presName="parentLin" presStyleCnt="0"/>
      <dgm:spPr/>
    </dgm:pt>
    <dgm:pt modelId="{C6C9BE28-145F-4B04-93D8-98E5CE4E3D86}" type="pres">
      <dgm:prSet presAssocID="{CF1E9FBC-E61E-4864-A78E-83EE28250D6A}" presName="parentLeftMargin" presStyleLbl="node1" presStyleIdx="0" presStyleCnt="4"/>
      <dgm:spPr/>
      <dgm:t>
        <a:bodyPr/>
        <a:lstStyle/>
        <a:p>
          <a:endParaRPr lang="en-US"/>
        </a:p>
      </dgm:t>
    </dgm:pt>
    <dgm:pt modelId="{68EF5B30-57B1-4A5F-9D1B-2F632ADB504A}" type="pres">
      <dgm:prSet presAssocID="{CF1E9FBC-E61E-4864-A78E-83EE28250D6A}" presName="parentText" presStyleLbl="node1" presStyleIdx="1" presStyleCnt="4">
        <dgm:presLayoutVars>
          <dgm:chMax val="0"/>
          <dgm:bulletEnabled val="1"/>
        </dgm:presLayoutVars>
      </dgm:prSet>
      <dgm:spPr/>
      <dgm:t>
        <a:bodyPr/>
        <a:lstStyle/>
        <a:p>
          <a:endParaRPr lang="en-US"/>
        </a:p>
      </dgm:t>
    </dgm:pt>
    <dgm:pt modelId="{213418C4-7345-46E0-8D8E-E72F2581E75A}" type="pres">
      <dgm:prSet presAssocID="{CF1E9FBC-E61E-4864-A78E-83EE28250D6A}" presName="negativeSpace" presStyleCnt="0"/>
      <dgm:spPr/>
    </dgm:pt>
    <dgm:pt modelId="{04799F29-2223-4CE7-9075-60D9BACB9C11}" type="pres">
      <dgm:prSet presAssocID="{CF1E9FBC-E61E-4864-A78E-83EE28250D6A}" presName="childText" presStyleLbl="conFgAcc1" presStyleIdx="1" presStyleCnt="4">
        <dgm:presLayoutVars>
          <dgm:bulletEnabled val="1"/>
        </dgm:presLayoutVars>
      </dgm:prSet>
      <dgm:spPr/>
      <dgm:t>
        <a:bodyPr/>
        <a:lstStyle/>
        <a:p>
          <a:endParaRPr lang="en-US"/>
        </a:p>
      </dgm:t>
    </dgm:pt>
    <dgm:pt modelId="{2F9FEE3B-6B90-4200-9361-CFF3620AB436}" type="pres">
      <dgm:prSet presAssocID="{D735FCAD-9664-49E9-94B1-577FD69E5332}" presName="spaceBetweenRectangles" presStyleCnt="0"/>
      <dgm:spPr/>
    </dgm:pt>
    <dgm:pt modelId="{FCF5F922-65D2-40AE-BE6A-8FF01EA58B3B}" type="pres">
      <dgm:prSet presAssocID="{A5172356-56F0-4263-B3A7-08F8D2E5DBC4}" presName="parentLin" presStyleCnt="0"/>
      <dgm:spPr/>
    </dgm:pt>
    <dgm:pt modelId="{13E044E7-7A4D-4796-9615-2214503E13A6}" type="pres">
      <dgm:prSet presAssocID="{A5172356-56F0-4263-B3A7-08F8D2E5DBC4}" presName="parentLeftMargin" presStyleLbl="node1" presStyleIdx="1" presStyleCnt="4"/>
      <dgm:spPr/>
      <dgm:t>
        <a:bodyPr/>
        <a:lstStyle/>
        <a:p>
          <a:endParaRPr lang="en-US"/>
        </a:p>
      </dgm:t>
    </dgm:pt>
    <dgm:pt modelId="{A840093C-7916-46CF-BB35-A305A6DBEF8B}" type="pres">
      <dgm:prSet presAssocID="{A5172356-56F0-4263-B3A7-08F8D2E5DBC4}" presName="parentText" presStyleLbl="node1" presStyleIdx="2" presStyleCnt="4">
        <dgm:presLayoutVars>
          <dgm:chMax val="0"/>
          <dgm:bulletEnabled val="1"/>
        </dgm:presLayoutVars>
      </dgm:prSet>
      <dgm:spPr/>
      <dgm:t>
        <a:bodyPr/>
        <a:lstStyle/>
        <a:p>
          <a:endParaRPr lang="en-US"/>
        </a:p>
      </dgm:t>
    </dgm:pt>
    <dgm:pt modelId="{05960AF8-63B0-45D7-A38A-43E1B00DDECF}" type="pres">
      <dgm:prSet presAssocID="{A5172356-56F0-4263-B3A7-08F8D2E5DBC4}" presName="negativeSpace" presStyleCnt="0"/>
      <dgm:spPr/>
    </dgm:pt>
    <dgm:pt modelId="{1A5563CE-4F3E-4F63-BBD4-35F1C512B2C7}" type="pres">
      <dgm:prSet presAssocID="{A5172356-56F0-4263-B3A7-08F8D2E5DBC4}" presName="childText" presStyleLbl="conFgAcc1" presStyleIdx="2" presStyleCnt="4">
        <dgm:presLayoutVars>
          <dgm:bulletEnabled val="1"/>
        </dgm:presLayoutVars>
      </dgm:prSet>
      <dgm:spPr/>
      <dgm:t>
        <a:bodyPr/>
        <a:lstStyle/>
        <a:p>
          <a:endParaRPr lang="en-US"/>
        </a:p>
      </dgm:t>
    </dgm:pt>
    <dgm:pt modelId="{41BA5168-2FC8-4417-80E0-58A128CA228F}" type="pres">
      <dgm:prSet presAssocID="{82540F70-7CA1-4A14-A27C-35E850D28450}" presName="spaceBetweenRectangles" presStyleCnt="0"/>
      <dgm:spPr/>
    </dgm:pt>
    <dgm:pt modelId="{4D5C0A69-CE03-4CDB-B195-ADA01AB3EB99}" type="pres">
      <dgm:prSet presAssocID="{781BE36B-AADC-4B24-834B-0FB2CF8DCBEF}" presName="parentLin" presStyleCnt="0"/>
      <dgm:spPr/>
    </dgm:pt>
    <dgm:pt modelId="{DEDBFBE8-790A-45C7-94F7-2D02D4C74066}" type="pres">
      <dgm:prSet presAssocID="{781BE36B-AADC-4B24-834B-0FB2CF8DCBEF}" presName="parentLeftMargin" presStyleLbl="node1" presStyleIdx="2" presStyleCnt="4"/>
      <dgm:spPr/>
      <dgm:t>
        <a:bodyPr/>
        <a:lstStyle/>
        <a:p>
          <a:endParaRPr lang="en-US"/>
        </a:p>
      </dgm:t>
    </dgm:pt>
    <dgm:pt modelId="{6EDA3725-04A2-4FC9-8283-13D3C50CCEFE}" type="pres">
      <dgm:prSet presAssocID="{781BE36B-AADC-4B24-834B-0FB2CF8DCBEF}" presName="parentText" presStyleLbl="node1" presStyleIdx="3" presStyleCnt="4">
        <dgm:presLayoutVars>
          <dgm:chMax val="0"/>
          <dgm:bulletEnabled val="1"/>
        </dgm:presLayoutVars>
      </dgm:prSet>
      <dgm:spPr/>
      <dgm:t>
        <a:bodyPr/>
        <a:lstStyle/>
        <a:p>
          <a:endParaRPr lang="en-US"/>
        </a:p>
      </dgm:t>
    </dgm:pt>
    <dgm:pt modelId="{19C4A281-543A-43C3-8919-B4E4033D3B89}" type="pres">
      <dgm:prSet presAssocID="{781BE36B-AADC-4B24-834B-0FB2CF8DCBEF}" presName="negativeSpace" presStyleCnt="0"/>
      <dgm:spPr/>
    </dgm:pt>
    <dgm:pt modelId="{2CE58D8E-C49B-4FDE-8004-E0949DB9DFE4}" type="pres">
      <dgm:prSet presAssocID="{781BE36B-AADC-4B24-834B-0FB2CF8DCBEF}" presName="childText" presStyleLbl="conFgAcc1" presStyleIdx="3" presStyleCnt="4">
        <dgm:presLayoutVars>
          <dgm:bulletEnabled val="1"/>
        </dgm:presLayoutVars>
      </dgm:prSet>
      <dgm:spPr/>
      <dgm:t>
        <a:bodyPr/>
        <a:lstStyle/>
        <a:p>
          <a:endParaRPr lang="en-US"/>
        </a:p>
      </dgm:t>
    </dgm:pt>
  </dgm:ptLst>
  <dgm:cxnLst>
    <dgm:cxn modelId="{E3BBE9FD-A976-1B49-8396-76EB4D044575}" type="presOf" srcId="{BEB6EBA1-F114-4901-A13B-E8FCA025F852}" destId="{2CE58D8E-C49B-4FDE-8004-E0949DB9DFE4}" srcOrd="0" destOrd="0" presId="urn:microsoft.com/office/officeart/2005/8/layout/list1"/>
    <dgm:cxn modelId="{6E7CB017-9119-4B03-AAC7-C9E8EDA62A09}" srcId="{35876F7C-E241-41EF-9B9B-57321D7CECDB}" destId="{0937EA3F-F180-4E4A-A61C-82485C2DF7E1}" srcOrd="0" destOrd="0" parTransId="{72E00A95-27F6-41C1-8C5D-6C65204BB3C5}" sibTransId="{FAB9B14C-FAC9-46E2-A8D4-890897F29FAF}"/>
    <dgm:cxn modelId="{F9FB45A2-A309-8844-8E34-A8DA55D0EC2A}" type="presOf" srcId="{0937EA3F-F180-4E4A-A61C-82485C2DF7E1}" destId="{94FB6206-372C-425F-9829-D5D30F9CA07E}" srcOrd="1" destOrd="0" presId="urn:microsoft.com/office/officeart/2005/8/layout/list1"/>
    <dgm:cxn modelId="{8E57B91B-D0D8-4F25-A585-EB3FCB2D907B}" srcId="{35876F7C-E241-41EF-9B9B-57321D7CECDB}" destId="{781BE36B-AADC-4B24-834B-0FB2CF8DCBEF}" srcOrd="3" destOrd="0" parTransId="{6C531D8D-99D4-4AD5-8BD3-F48481A1D264}" sibTransId="{0C04F30F-763A-4A77-B947-CD91FF2A0CE5}"/>
    <dgm:cxn modelId="{46B8B8C4-8537-0041-9EED-17A2FEDD6F15}" type="presOf" srcId="{A5172356-56F0-4263-B3A7-08F8D2E5DBC4}" destId="{A840093C-7916-46CF-BB35-A305A6DBEF8B}" srcOrd="1" destOrd="0" presId="urn:microsoft.com/office/officeart/2005/8/layout/list1"/>
    <dgm:cxn modelId="{FBFEE7B0-3C39-484A-8DA4-C853250D1B72}" type="presOf" srcId="{3E4EAAEA-2E0C-46DE-B4FA-3BEF73B617D9}" destId="{1A5563CE-4F3E-4F63-BBD4-35F1C512B2C7}" srcOrd="0" destOrd="0" presId="urn:microsoft.com/office/officeart/2005/8/layout/list1"/>
    <dgm:cxn modelId="{6992EB86-8167-A340-851D-9A905CE44583}" type="presOf" srcId="{A5172356-56F0-4263-B3A7-08F8D2E5DBC4}" destId="{13E044E7-7A4D-4796-9615-2214503E13A6}" srcOrd="0" destOrd="0" presId="urn:microsoft.com/office/officeart/2005/8/layout/list1"/>
    <dgm:cxn modelId="{0FE039D1-6070-0545-AFC1-4B909E9C2E62}" type="presOf" srcId="{35876F7C-E241-41EF-9B9B-57321D7CECDB}" destId="{ED51FC07-6CC9-4290-A56B-6422F1B8682A}" srcOrd="0" destOrd="0" presId="urn:microsoft.com/office/officeart/2005/8/layout/list1"/>
    <dgm:cxn modelId="{D20E1A15-D063-4155-8E93-9195E58CBAC9}" srcId="{35876F7C-E241-41EF-9B9B-57321D7CECDB}" destId="{A5172356-56F0-4263-B3A7-08F8D2E5DBC4}" srcOrd="2" destOrd="0" parTransId="{2DE9E5FD-C3D4-45A4-90E7-26E4F916A864}" sibTransId="{82540F70-7CA1-4A14-A27C-35E850D28450}"/>
    <dgm:cxn modelId="{3208F8C8-1E57-C74B-80AC-1DE21B09484E}" type="presOf" srcId="{781BE36B-AADC-4B24-834B-0FB2CF8DCBEF}" destId="{6EDA3725-04A2-4FC9-8283-13D3C50CCEFE}" srcOrd="1" destOrd="0" presId="urn:microsoft.com/office/officeart/2005/8/layout/list1"/>
    <dgm:cxn modelId="{856A73F5-BA30-4AB3-9E3F-6891C43F4EA1}" srcId="{35876F7C-E241-41EF-9B9B-57321D7CECDB}" destId="{CF1E9FBC-E61E-4864-A78E-83EE28250D6A}" srcOrd="1" destOrd="0" parTransId="{8B1B7235-990B-4F53-94F0-72B3BB6F8B4A}" sibTransId="{D735FCAD-9664-49E9-94B1-577FD69E5332}"/>
    <dgm:cxn modelId="{F5C87CFC-4E66-441E-85A0-E13DA0EFE2A3}" srcId="{781BE36B-AADC-4B24-834B-0FB2CF8DCBEF}" destId="{164AAB2F-D41A-4F06-9218-FF2D004DD39F}" srcOrd="1" destOrd="0" parTransId="{2D79F28F-7EAD-403F-B751-FF8E3A4E5F80}" sibTransId="{F9474BB1-30D9-4FEB-B450-11D4CD383765}"/>
    <dgm:cxn modelId="{23D8A87E-44B6-6443-B21A-DFC4BD211A20}" type="presOf" srcId="{CF1E9FBC-E61E-4864-A78E-83EE28250D6A}" destId="{68EF5B30-57B1-4A5F-9D1B-2F632ADB504A}" srcOrd="1" destOrd="0" presId="urn:microsoft.com/office/officeart/2005/8/layout/list1"/>
    <dgm:cxn modelId="{3A34C370-07A3-4183-B37A-3184FB49CB1F}" srcId="{A5172356-56F0-4263-B3A7-08F8D2E5DBC4}" destId="{A596B207-0522-4ADA-A9E3-7EF89B4825A0}" srcOrd="1" destOrd="0" parTransId="{99934F61-AAE9-405D-B0F6-76DA81F27FCC}" sibTransId="{BD114494-21FD-4F03-B9B9-E909F1E5C071}"/>
    <dgm:cxn modelId="{851F00EA-F60C-4FEB-BDEB-350CE720FAA9}" srcId="{CF1E9FBC-E61E-4864-A78E-83EE28250D6A}" destId="{1A87584A-77BB-4D3C-BAB7-A2DD64CDD0DC}" srcOrd="1" destOrd="0" parTransId="{47398738-6D15-4A9A-89A2-A229EC47C997}" sibTransId="{E4ED12E3-4A5C-4820-B7A4-E2B16A78C24B}"/>
    <dgm:cxn modelId="{88B198BF-0540-F346-8E43-6AEC31D23B81}" type="presOf" srcId="{076FAF60-C9A8-409E-B575-30262A011165}" destId="{04799F29-2223-4CE7-9075-60D9BACB9C11}" srcOrd="0" destOrd="0" presId="urn:microsoft.com/office/officeart/2005/8/layout/list1"/>
    <dgm:cxn modelId="{5CA70EBC-E0A3-A947-95C5-521705E242F6}" type="presOf" srcId="{781BE36B-AADC-4B24-834B-0FB2CF8DCBEF}" destId="{DEDBFBE8-790A-45C7-94F7-2D02D4C74066}" srcOrd="0" destOrd="0" presId="urn:microsoft.com/office/officeart/2005/8/layout/list1"/>
    <dgm:cxn modelId="{89FF61D1-A7E9-45A3-BAD5-9E8AC46C5003}" srcId="{CF1E9FBC-E61E-4864-A78E-83EE28250D6A}" destId="{076FAF60-C9A8-409E-B575-30262A011165}" srcOrd="0" destOrd="0" parTransId="{EF8F5DC3-2707-4B08-B792-11FEA7979169}" sibTransId="{DB9574D7-B47E-44FD-9360-FBAECCE33553}"/>
    <dgm:cxn modelId="{BAE46533-0D9B-4ED7-A132-97B901ED0AD4}" srcId="{781BE36B-AADC-4B24-834B-0FB2CF8DCBEF}" destId="{BEB6EBA1-F114-4901-A13B-E8FCA025F852}" srcOrd="0" destOrd="0" parTransId="{276ADC36-6201-48F4-B99F-7913A0512864}" sibTransId="{5CF0CBD5-20FA-451D-8C82-7B8FCBCFD729}"/>
    <dgm:cxn modelId="{F95C8076-B31C-A144-ADED-BF6C633C7D80}" type="presOf" srcId="{A596B207-0522-4ADA-A9E3-7EF89B4825A0}" destId="{1A5563CE-4F3E-4F63-BBD4-35F1C512B2C7}" srcOrd="0" destOrd="1" presId="urn:microsoft.com/office/officeart/2005/8/layout/list1"/>
    <dgm:cxn modelId="{EFFED0BA-1876-B742-8F34-787FF9AFDA91}" type="presOf" srcId="{CF1E9FBC-E61E-4864-A78E-83EE28250D6A}" destId="{C6C9BE28-145F-4B04-93D8-98E5CE4E3D86}" srcOrd="0" destOrd="0" presId="urn:microsoft.com/office/officeart/2005/8/layout/list1"/>
    <dgm:cxn modelId="{CC3B68AD-C697-3549-8EB7-0F3C9C319288}" type="presOf" srcId="{5C3B5A1D-62FD-44EE-959E-C4286B76AB69}" destId="{A659F99F-B4F5-4C58-A467-AD73CAE6EC61}" srcOrd="0" destOrd="0" presId="urn:microsoft.com/office/officeart/2005/8/layout/list1"/>
    <dgm:cxn modelId="{70C1A6F1-1C37-4859-BCCC-97434C26E1BA}" srcId="{0937EA3F-F180-4E4A-A61C-82485C2DF7E1}" destId="{5C3B5A1D-62FD-44EE-959E-C4286B76AB69}" srcOrd="0" destOrd="0" parTransId="{BC43ADA6-FB32-4FEF-AA85-7C294B8CB060}" sibTransId="{7F244656-2FE7-4007-81B3-4C3338C4CEA3}"/>
    <dgm:cxn modelId="{45A0ECB7-7414-8B45-B78B-A277F8DE051F}" type="presOf" srcId="{0937EA3F-F180-4E4A-A61C-82485C2DF7E1}" destId="{54D29B3C-133A-4CBB-820E-3EE75E0EF89A}" srcOrd="0" destOrd="0" presId="urn:microsoft.com/office/officeart/2005/8/layout/list1"/>
    <dgm:cxn modelId="{D815515C-341A-4E9A-9611-0370D6336FF5}" srcId="{A5172356-56F0-4263-B3A7-08F8D2E5DBC4}" destId="{3E4EAAEA-2E0C-46DE-B4FA-3BEF73B617D9}" srcOrd="0" destOrd="0" parTransId="{9EB4B81D-D038-4345-B636-720F97410527}" sibTransId="{EF2082B3-305D-4135-AB3D-632355FB77D0}"/>
    <dgm:cxn modelId="{C40B9F3B-8900-0240-8B11-8AB976E27E9C}" type="presOf" srcId="{1A87584A-77BB-4D3C-BAB7-A2DD64CDD0DC}" destId="{04799F29-2223-4CE7-9075-60D9BACB9C11}" srcOrd="0" destOrd="1" presId="urn:microsoft.com/office/officeart/2005/8/layout/list1"/>
    <dgm:cxn modelId="{049A6589-919D-7C4C-ADFE-C3F45B9E3817}" type="presOf" srcId="{164AAB2F-D41A-4F06-9218-FF2D004DD39F}" destId="{2CE58D8E-C49B-4FDE-8004-E0949DB9DFE4}" srcOrd="0" destOrd="1" presId="urn:microsoft.com/office/officeart/2005/8/layout/list1"/>
    <dgm:cxn modelId="{E504719D-5035-F340-B778-859F018D04C9}" type="presParOf" srcId="{ED51FC07-6CC9-4290-A56B-6422F1B8682A}" destId="{29F70B5B-ADB8-47ED-A541-EA75EBA4279B}" srcOrd="0" destOrd="0" presId="urn:microsoft.com/office/officeart/2005/8/layout/list1"/>
    <dgm:cxn modelId="{31AFBCF2-9F97-0E4C-84D1-0E5D0B082E7E}" type="presParOf" srcId="{29F70B5B-ADB8-47ED-A541-EA75EBA4279B}" destId="{54D29B3C-133A-4CBB-820E-3EE75E0EF89A}" srcOrd="0" destOrd="0" presId="urn:microsoft.com/office/officeart/2005/8/layout/list1"/>
    <dgm:cxn modelId="{B3D17459-CF05-0C40-8633-42C672CE55A6}" type="presParOf" srcId="{29F70B5B-ADB8-47ED-A541-EA75EBA4279B}" destId="{94FB6206-372C-425F-9829-D5D30F9CA07E}" srcOrd="1" destOrd="0" presId="urn:microsoft.com/office/officeart/2005/8/layout/list1"/>
    <dgm:cxn modelId="{17234781-1937-E442-92E9-E816D2A5CF22}" type="presParOf" srcId="{ED51FC07-6CC9-4290-A56B-6422F1B8682A}" destId="{3FC6DDA2-CAC5-4781-9255-24EDA28F1246}" srcOrd="1" destOrd="0" presId="urn:microsoft.com/office/officeart/2005/8/layout/list1"/>
    <dgm:cxn modelId="{B7E703B1-144E-0A4A-8AB6-23B63817BAB4}" type="presParOf" srcId="{ED51FC07-6CC9-4290-A56B-6422F1B8682A}" destId="{A659F99F-B4F5-4C58-A467-AD73CAE6EC61}" srcOrd="2" destOrd="0" presId="urn:microsoft.com/office/officeart/2005/8/layout/list1"/>
    <dgm:cxn modelId="{F9B07F21-BC9B-AB49-8A15-20583ACF8E8F}" type="presParOf" srcId="{ED51FC07-6CC9-4290-A56B-6422F1B8682A}" destId="{3F0B98B2-4ABA-41B2-A9C3-1CFC48CF4FB8}" srcOrd="3" destOrd="0" presId="urn:microsoft.com/office/officeart/2005/8/layout/list1"/>
    <dgm:cxn modelId="{B3B4631B-94D7-1D4B-9D56-3E87ED92DF18}" type="presParOf" srcId="{ED51FC07-6CC9-4290-A56B-6422F1B8682A}" destId="{79CA41A5-D452-46A5-BA3C-EB41A65943B2}" srcOrd="4" destOrd="0" presId="urn:microsoft.com/office/officeart/2005/8/layout/list1"/>
    <dgm:cxn modelId="{128C6B64-CF87-D445-955E-C2AA5E5A6AE8}" type="presParOf" srcId="{79CA41A5-D452-46A5-BA3C-EB41A65943B2}" destId="{C6C9BE28-145F-4B04-93D8-98E5CE4E3D86}" srcOrd="0" destOrd="0" presId="urn:microsoft.com/office/officeart/2005/8/layout/list1"/>
    <dgm:cxn modelId="{4BC6BC46-9DAD-1B44-BCF3-2967967D237E}" type="presParOf" srcId="{79CA41A5-D452-46A5-BA3C-EB41A65943B2}" destId="{68EF5B30-57B1-4A5F-9D1B-2F632ADB504A}" srcOrd="1" destOrd="0" presId="urn:microsoft.com/office/officeart/2005/8/layout/list1"/>
    <dgm:cxn modelId="{A5EA6549-02BB-6545-82AD-BB42FFB20E2B}" type="presParOf" srcId="{ED51FC07-6CC9-4290-A56B-6422F1B8682A}" destId="{213418C4-7345-46E0-8D8E-E72F2581E75A}" srcOrd="5" destOrd="0" presId="urn:microsoft.com/office/officeart/2005/8/layout/list1"/>
    <dgm:cxn modelId="{A2BA9B4C-BD65-4A4D-9CC8-4F2F3A7A98A8}" type="presParOf" srcId="{ED51FC07-6CC9-4290-A56B-6422F1B8682A}" destId="{04799F29-2223-4CE7-9075-60D9BACB9C11}" srcOrd="6" destOrd="0" presId="urn:microsoft.com/office/officeart/2005/8/layout/list1"/>
    <dgm:cxn modelId="{D705CC59-79C0-9748-8EE1-D0AD08D932D6}" type="presParOf" srcId="{ED51FC07-6CC9-4290-A56B-6422F1B8682A}" destId="{2F9FEE3B-6B90-4200-9361-CFF3620AB436}" srcOrd="7" destOrd="0" presId="urn:microsoft.com/office/officeart/2005/8/layout/list1"/>
    <dgm:cxn modelId="{C42D8769-C5E7-7947-BEE2-0A84A5EC3873}" type="presParOf" srcId="{ED51FC07-6CC9-4290-A56B-6422F1B8682A}" destId="{FCF5F922-65D2-40AE-BE6A-8FF01EA58B3B}" srcOrd="8" destOrd="0" presId="urn:microsoft.com/office/officeart/2005/8/layout/list1"/>
    <dgm:cxn modelId="{00F4F8D9-F3F4-6642-BF97-68124E7B9F72}" type="presParOf" srcId="{FCF5F922-65D2-40AE-BE6A-8FF01EA58B3B}" destId="{13E044E7-7A4D-4796-9615-2214503E13A6}" srcOrd="0" destOrd="0" presId="urn:microsoft.com/office/officeart/2005/8/layout/list1"/>
    <dgm:cxn modelId="{0FC6355B-8A45-7342-9986-CC33E70F0DF6}" type="presParOf" srcId="{FCF5F922-65D2-40AE-BE6A-8FF01EA58B3B}" destId="{A840093C-7916-46CF-BB35-A305A6DBEF8B}" srcOrd="1" destOrd="0" presId="urn:microsoft.com/office/officeart/2005/8/layout/list1"/>
    <dgm:cxn modelId="{057AC46B-AF49-FA4D-8A72-7AF3DA8F8DD9}" type="presParOf" srcId="{ED51FC07-6CC9-4290-A56B-6422F1B8682A}" destId="{05960AF8-63B0-45D7-A38A-43E1B00DDECF}" srcOrd="9" destOrd="0" presId="urn:microsoft.com/office/officeart/2005/8/layout/list1"/>
    <dgm:cxn modelId="{614AB651-7AE0-8C48-87A4-2EC6F71995FD}" type="presParOf" srcId="{ED51FC07-6CC9-4290-A56B-6422F1B8682A}" destId="{1A5563CE-4F3E-4F63-BBD4-35F1C512B2C7}" srcOrd="10" destOrd="0" presId="urn:microsoft.com/office/officeart/2005/8/layout/list1"/>
    <dgm:cxn modelId="{653BB0A5-0631-264D-B7AA-3AFFECBD4092}" type="presParOf" srcId="{ED51FC07-6CC9-4290-A56B-6422F1B8682A}" destId="{41BA5168-2FC8-4417-80E0-58A128CA228F}" srcOrd="11" destOrd="0" presId="urn:microsoft.com/office/officeart/2005/8/layout/list1"/>
    <dgm:cxn modelId="{0CA3599A-4866-F74C-82A8-C2B782685DDF}" type="presParOf" srcId="{ED51FC07-6CC9-4290-A56B-6422F1B8682A}" destId="{4D5C0A69-CE03-4CDB-B195-ADA01AB3EB99}" srcOrd="12" destOrd="0" presId="urn:microsoft.com/office/officeart/2005/8/layout/list1"/>
    <dgm:cxn modelId="{3CADC4CC-9051-BC40-A299-DDF6FEE04C05}" type="presParOf" srcId="{4D5C0A69-CE03-4CDB-B195-ADA01AB3EB99}" destId="{DEDBFBE8-790A-45C7-94F7-2D02D4C74066}" srcOrd="0" destOrd="0" presId="urn:microsoft.com/office/officeart/2005/8/layout/list1"/>
    <dgm:cxn modelId="{1565F905-238B-9248-9AB1-2DCCB84F44BB}" type="presParOf" srcId="{4D5C0A69-CE03-4CDB-B195-ADA01AB3EB99}" destId="{6EDA3725-04A2-4FC9-8283-13D3C50CCEFE}" srcOrd="1" destOrd="0" presId="urn:microsoft.com/office/officeart/2005/8/layout/list1"/>
    <dgm:cxn modelId="{BC89D360-91EB-4045-A814-0715B9C4451C}" type="presParOf" srcId="{ED51FC07-6CC9-4290-A56B-6422F1B8682A}" destId="{19C4A281-543A-43C3-8919-B4E4033D3B89}" srcOrd="13" destOrd="0" presId="urn:microsoft.com/office/officeart/2005/8/layout/list1"/>
    <dgm:cxn modelId="{3DD11ACF-2B9D-DD4C-8513-1A87C61D5C81}" type="presParOf" srcId="{ED51FC07-6CC9-4290-A56B-6422F1B8682A}" destId="{2CE58D8E-C49B-4FDE-8004-E0949DB9DFE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B02772-C1F9-44A8-B489-9FD1459DFC1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6C3245A-F7FC-4B67-9169-B1F558B84EAA}">
      <dgm:prSet phldrT="[Text]"/>
      <dgm:spPr>
        <a:solidFill>
          <a:schemeClr val="accent2"/>
        </a:solidFill>
      </dgm:spPr>
      <dgm:t>
        <a:bodyPr/>
        <a:lstStyle/>
        <a:p>
          <a:r>
            <a:rPr lang="en-US" dirty="0" smtClean="0"/>
            <a:t>HTTP is a “stateless” protocol</a:t>
          </a:r>
          <a:endParaRPr lang="en-US" dirty="0"/>
        </a:p>
      </dgm:t>
    </dgm:pt>
    <dgm:pt modelId="{BD4D8590-9BE4-48C0-986F-B4680D03DE57}" type="parTrans" cxnId="{BEA1A8FD-DCD7-4F92-AD6B-3474245A1831}">
      <dgm:prSet/>
      <dgm:spPr/>
      <dgm:t>
        <a:bodyPr/>
        <a:lstStyle/>
        <a:p>
          <a:endParaRPr lang="en-US"/>
        </a:p>
      </dgm:t>
    </dgm:pt>
    <dgm:pt modelId="{3B5E5F56-615A-4BE2-9604-A0A8E018FC73}" type="sibTrans" cxnId="{BEA1A8FD-DCD7-4F92-AD6B-3474245A1831}">
      <dgm:prSet/>
      <dgm:spPr/>
      <dgm:t>
        <a:bodyPr/>
        <a:lstStyle/>
        <a:p>
          <a:endParaRPr lang="en-US"/>
        </a:p>
      </dgm:t>
    </dgm:pt>
    <dgm:pt modelId="{31E58432-AF4D-4379-9488-DF87DFE6E298}">
      <dgm:prSet/>
      <dgm:spPr/>
      <dgm:t>
        <a:bodyPr/>
        <a:lstStyle/>
        <a:p>
          <a:r>
            <a:rPr lang="en-US" dirty="0" smtClean="0"/>
            <a:t>Means credentials have to go with every request</a:t>
          </a:r>
        </a:p>
      </dgm:t>
    </dgm:pt>
    <dgm:pt modelId="{6AC3BD83-0619-4726-8AB4-13FD1CAA0A0B}" type="parTrans" cxnId="{8B2DCE92-DEC2-4109-A741-C00B3E73F8D4}">
      <dgm:prSet/>
      <dgm:spPr/>
      <dgm:t>
        <a:bodyPr/>
        <a:lstStyle/>
        <a:p>
          <a:endParaRPr lang="en-US"/>
        </a:p>
      </dgm:t>
    </dgm:pt>
    <dgm:pt modelId="{31EFB07F-8AB0-4491-A503-6D598D6A726C}" type="sibTrans" cxnId="{8B2DCE92-DEC2-4109-A741-C00B3E73F8D4}">
      <dgm:prSet/>
      <dgm:spPr/>
      <dgm:t>
        <a:bodyPr/>
        <a:lstStyle/>
        <a:p>
          <a:endParaRPr lang="en-US"/>
        </a:p>
      </dgm:t>
    </dgm:pt>
    <dgm:pt modelId="{E5D103ED-8098-4449-ACE9-B58956D89202}">
      <dgm:prSet/>
      <dgm:spPr/>
      <dgm:t>
        <a:bodyPr/>
        <a:lstStyle/>
        <a:p>
          <a:r>
            <a:rPr lang="en-US" dirty="0" smtClean="0"/>
            <a:t>Should use SSL for everything requiring authentication</a:t>
          </a:r>
        </a:p>
      </dgm:t>
    </dgm:pt>
    <dgm:pt modelId="{907440AD-3643-4959-A4FC-8FF25C1EE033}" type="parTrans" cxnId="{DB89ED16-E506-4192-9853-168F18B92760}">
      <dgm:prSet/>
      <dgm:spPr/>
      <dgm:t>
        <a:bodyPr/>
        <a:lstStyle/>
        <a:p>
          <a:endParaRPr lang="en-US"/>
        </a:p>
      </dgm:t>
    </dgm:pt>
    <dgm:pt modelId="{9E366A32-918A-4B78-B2B2-D7197D7AA90E}" type="sibTrans" cxnId="{DB89ED16-E506-4192-9853-168F18B92760}">
      <dgm:prSet/>
      <dgm:spPr/>
      <dgm:t>
        <a:bodyPr/>
        <a:lstStyle/>
        <a:p>
          <a:endParaRPr lang="en-US"/>
        </a:p>
      </dgm:t>
    </dgm:pt>
    <dgm:pt modelId="{C0A12C04-1EDF-4589-8501-B1F7C02004CA}">
      <dgm:prSet/>
      <dgm:spPr>
        <a:solidFill>
          <a:schemeClr val="accent2"/>
        </a:solidFill>
      </dgm:spPr>
      <dgm:t>
        <a:bodyPr/>
        <a:lstStyle/>
        <a:p>
          <a:r>
            <a:rPr lang="en-US" dirty="0" smtClean="0"/>
            <a:t>Session management flaws</a:t>
          </a:r>
        </a:p>
      </dgm:t>
    </dgm:pt>
    <dgm:pt modelId="{73F8DB4D-C0F4-4CED-8D45-49E6FD1C11D9}" type="parTrans" cxnId="{3EB78B10-175B-4E30-B794-0DEC3ABC4592}">
      <dgm:prSet/>
      <dgm:spPr/>
      <dgm:t>
        <a:bodyPr/>
        <a:lstStyle/>
        <a:p>
          <a:endParaRPr lang="en-US"/>
        </a:p>
      </dgm:t>
    </dgm:pt>
    <dgm:pt modelId="{8DD5420F-616F-4357-BAD3-516300933622}" type="sibTrans" cxnId="{3EB78B10-175B-4E30-B794-0DEC3ABC4592}">
      <dgm:prSet/>
      <dgm:spPr/>
      <dgm:t>
        <a:bodyPr/>
        <a:lstStyle/>
        <a:p>
          <a:endParaRPr lang="en-US"/>
        </a:p>
      </dgm:t>
    </dgm:pt>
    <dgm:pt modelId="{10AA106A-7FE5-4915-9959-8FAFF64FF3E2}">
      <dgm:prSet/>
      <dgm:spPr/>
      <dgm:t>
        <a:bodyPr/>
        <a:lstStyle/>
        <a:p>
          <a:r>
            <a:rPr lang="en-US" dirty="0" smtClean="0"/>
            <a:t>SESSION ID used to track state since HTTP doesn’t</a:t>
          </a:r>
        </a:p>
      </dgm:t>
    </dgm:pt>
    <dgm:pt modelId="{5147A317-7190-4219-A6DD-39457C11F080}" type="parTrans" cxnId="{5D736985-3C9E-49CF-9BF9-26FC80CB24B8}">
      <dgm:prSet/>
      <dgm:spPr/>
      <dgm:t>
        <a:bodyPr/>
        <a:lstStyle/>
        <a:p>
          <a:endParaRPr lang="en-US"/>
        </a:p>
      </dgm:t>
    </dgm:pt>
    <dgm:pt modelId="{BC80ED85-3971-4D12-85D2-01F6EF8C0230}" type="sibTrans" cxnId="{5D736985-3C9E-49CF-9BF9-26FC80CB24B8}">
      <dgm:prSet/>
      <dgm:spPr/>
      <dgm:t>
        <a:bodyPr/>
        <a:lstStyle/>
        <a:p>
          <a:endParaRPr lang="en-US"/>
        </a:p>
      </dgm:t>
    </dgm:pt>
    <dgm:pt modelId="{2FA114C9-A0A7-4D02-9F90-AD905C9C068C}">
      <dgm:prSet/>
      <dgm:spPr/>
      <dgm:t>
        <a:bodyPr/>
        <a:lstStyle/>
        <a:p>
          <a:r>
            <a:rPr lang="en-US" dirty="0" smtClean="0"/>
            <a:t>and it is just as good as credentials to an attacker</a:t>
          </a:r>
        </a:p>
      </dgm:t>
    </dgm:pt>
    <dgm:pt modelId="{3AAC84C2-1B16-40C3-9B85-A5C8DB654FDB}" type="parTrans" cxnId="{BEE54A4A-06A3-47D3-B167-A4F6847297F5}">
      <dgm:prSet/>
      <dgm:spPr/>
      <dgm:t>
        <a:bodyPr/>
        <a:lstStyle/>
        <a:p>
          <a:endParaRPr lang="en-US"/>
        </a:p>
      </dgm:t>
    </dgm:pt>
    <dgm:pt modelId="{FB9510F9-E2A5-463F-91B9-C48DF04921C3}" type="sibTrans" cxnId="{BEE54A4A-06A3-47D3-B167-A4F6847297F5}">
      <dgm:prSet/>
      <dgm:spPr/>
      <dgm:t>
        <a:bodyPr/>
        <a:lstStyle/>
        <a:p>
          <a:endParaRPr lang="en-US"/>
        </a:p>
      </dgm:t>
    </dgm:pt>
    <dgm:pt modelId="{601855A8-2317-4205-AA03-7B1AD2E6002D}">
      <dgm:prSet/>
      <dgm:spPr/>
      <dgm:t>
        <a:bodyPr/>
        <a:lstStyle/>
        <a:p>
          <a:r>
            <a:rPr lang="en-US" dirty="0" smtClean="0"/>
            <a:t>SESSION ID is typically exposed on the network, in browser, in logs, …</a:t>
          </a:r>
        </a:p>
      </dgm:t>
    </dgm:pt>
    <dgm:pt modelId="{F483579F-326E-4BFC-BE5B-D5CA7F7E6188}" type="parTrans" cxnId="{FB6AA3D9-F619-46CA-92FB-231B0D880CDE}">
      <dgm:prSet/>
      <dgm:spPr/>
      <dgm:t>
        <a:bodyPr/>
        <a:lstStyle/>
        <a:p>
          <a:endParaRPr lang="en-US"/>
        </a:p>
      </dgm:t>
    </dgm:pt>
    <dgm:pt modelId="{A85D688D-AF64-4146-8B1B-247D18FCB2EB}" type="sibTrans" cxnId="{FB6AA3D9-F619-46CA-92FB-231B0D880CDE}">
      <dgm:prSet/>
      <dgm:spPr/>
      <dgm:t>
        <a:bodyPr/>
        <a:lstStyle/>
        <a:p>
          <a:endParaRPr lang="en-US"/>
        </a:p>
      </dgm:t>
    </dgm:pt>
    <dgm:pt modelId="{79705BC9-8141-4398-89EA-D2F118E20FA4}">
      <dgm:prSet/>
      <dgm:spPr>
        <a:solidFill>
          <a:schemeClr val="accent2"/>
        </a:solidFill>
      </dgm:spPr>
      <dgm:t>
        <a:bodyPr/>
        <a:lstStyle/>
        <a:p>
          <a:r>
            <a:rPr lang="en-US" dirty="0" smtClean="0"/>
            <a:t>Beware the side-doors</a:t>
          </a:r>
        </a:p>
      </dgm:t>
    </dgm:pt>
    <dgm:pt modelId="{DC66E526-29F0-4C36-9940-F57DC8AB6138}" type="parTrans" cxnId="{6F0D3182-FF60-4DF2-AA24-DB73C877289C}">
      <dgm:prSet/>
      <dgm:spPr/>
      <dgm:t>
        <a:bodyPr/>
        <a:lstStyle/>
        <a:p>
          <a:endParaRPr lang="en-US"/>
        </a:p>
      </dgm:t>
    </dgm:pt>
    <dgm:pt modelId="{09A57284-F280-48E7-8641-097582AF8170}" type="sibTrans" cxnId="{6F0D3182-FF60-4DF2-AA24-DB73C877289C}">
      <dgm:prSet/>
      <dgm:spPr/>
      <dgm:t>
        <a:bodyPr/>
        <a:lstStyle/>
        <a:p>
          <a:endParaRPr lang="en-US"/>
        </a:p>
      </dgm:t>
    </dgm:pt>
    <dgm:pt modelId="{CA5259F6-C069-4A8A-904B-9F0388B2046E}">
      <dgm:prSet/>
      <dgm:spPr/>
      <dgm:t>
        <a:bodyPr/>
        <a:lstStyle/>
        <a:p>
          <a:r>
            <a:rPr lang="en-US" dirty="0" smtClean="0"/>
            <a:t>Change my password, remember my password, forgot my password, secret question, logout, email address, etc…</a:t>
          </a:r>
        </a:p>
      </dgm:t>
    </dgm:pt>
    <dgm:pt modelId="{A535B507-70DB-4A32-883A-4DA42CF7723F}" type="parTrans" cxnId="{4D994555-3CB1-4DBE-89A0-8BDAF12794A0}">
      <dgm:prSet/>
      <dgm:spPr/>
      <dgm:t>
        <a:bodyPr/>
        <a:lstStyle/>
        <a:p>
          <a:endParaRPr lang="en-US"/>
        </a:p>
      </dgm:t>
    </dgm:pt>
    <dgm:pt modelId="{0B53BF5F-4935-4C23-A44B-8BBE3094DA27}" type="sibTrans" cxnId="{4D994555-3CB1-4DBE-89A0-8BDAF12794A0}">
      <dgm:prSet/>
      <dgm:spPr/>
      <dgm:t>
        <a:bodyPr/>
        <a:lstStyle/>
        <a:p>
          <a:endParaRPr lang="en-US"/>
        </a:p>
      </dgm:t>
    </dgm:pt>
    <dgm:pt modelId="{D4846FEF-9F4E-4614-9B1C-23F32B459DAF}">
      <dgm:prSet/>
      <dgm:spPr>
        <a:solidFill>
          <a:schemeClr val="accent2"/>
        </a:solidFill>
      </dgm:spPr>
      <dgm:t>
        <a:bodyPr/>
        <a:lstStyle/>
        <a:p>
          <a:r>
            <a:rPr lang="en-US" dirty="0" smtClean="0"/>
            <a:t>Typical Impact</a:t>
          </a:r>
        </a:p>
      </dgm:t>
    </dgm:pt>
    <dgm:pt modelId="{08EBB0A7-4114-418F-B76D-7C9B2B74C812}" type="parTrans" cxnId="{6E090D14-B252-4315-A8C2-6D8549BA2AD8}">
      <dgm:prSet/>
      <dgm:spPr/>
      <dgm:t>
        <a:bodyPr/>
        <a:lstStyle/>
        <a:p>
          <a:endParaRPr lang="en-US"/>
        </a:p>
      </dgm:t>
    </dgm:pt>
    <dgm:pt modelId="{8B61F45B-1D4F-4B60-9FAF-5C244D578CB1}" type="sibTrans" cxnId="{6E090D14-B252-4315-A8C2-6D8549BA2AD8}">
      <dgm:prSet/>
      <dgm:spPr/>
      <dgm:t>
        <a:bodyPr/>
        <a:lstStyle/>
        <a:p>
          <a:endParaRPr lang="en-US"/>
        </a:p>
      </dgm:t>
    </dgm:pt>
    <dgm:pt modelId="{6D06630E-F1D8-4CA9-9B62-196164569B77}">
      <dgm:prSet/>
      <dgm:spPr/>
      <dgm:t>
        <a:bodyPr/>
        <a:lstStyle/>
        <a:p>
          <a:r>
            <a:rPr lang="en-US" dirty="0" smtClean="0"/>
            <a:t>User accounts compromised or user sessions hijacked</a:t>
          </a:r>
        </a:p>
      </dgm:t>
    </dgm:pt>
    <dgm:pt modelId="{C98D4CD8-3D4F-493D-9F8A-D2F5934633F4}" type="parTrans" cxnId="{07D1455B-F6F7-440F-AC2C-254F4C7C0EFB}">
      <dgm:prSet/>
      <dgm:spPr/>
      <dgm:t>
        <a:bodyPr/>
        <a:lstStyle/>
        <a:p>
          <a:endParaRPr lang="en-US"/>
        </a:p>
      </dgm:t>
    </dgm:pt>
    <dgm:pt modelId="{97C88BB9-9969-4675-8A48-60F1A58D77DB}" type="sibTrans" cxnId="{07D1455B-F6F7-440F-AC2C-254F4C7C0EFB}">
      <dgm:prSet/>
      <dgm:spPr/>
      <dgm:t>
        <a:bodyPr/>
        <a:lstStyle/>
        <a:p>
          <a:endParaRPr lang="en-US"/>
        </a:p>
      </dgm:t>
    </dgm:pt>
    <dgm:pt modelId="{714788CD-6576-4C9B-82FB-EFD6C574436E}" type="pres">
      <dgm:prSet presAssocID="{21B02772-C1F9-44A8-B489-9FD1459DFC1E}" presName="linear" presStyleCnt="0">
        <dgm:presLayoutVars>
          <dgm:dir/>
          <dgm:animLvl val="lvl"/>
          <dgm:resizeHandles val="exact"/>
        </dgm:presLayoutVars>
      </dgm:prSet>
      <dgm:spPr/>
      <dgm:t>
        <a:bodyPr/>
        <a:lstStyle/>
        <a:p>
          <a:endParaRPr lang="en-US"/>
        </a:p>
      </dgm:t>
    </dgm:pt>
    <dgm:pt modelId="{47B6FDC5-8854-4AF1-8906-428F480A15EC}" type="pres">
      <dgm:prSet presAssocID="{56C3245A-F7FC-4B67-9169-B1F558B84EAA}" presName="parentLin" presStyleCnt="0"/>
      <dgm:spPr/>
    </dgm:pt>
    <dgm:pt modelId="{08D47650-5F53-4D4E-A842-CD34971A5CC9}" type="pres">
      <dgm:prSet presAssocID="{56C3245A-F7FC-4B67-9169-B1F558B84EAA}" presName="parentLeftMargin" presStyleLbl="node1" presStyleIdx="0" presStyleCnt="4"/>
      <dgm:spPr/>
      <dgm:t>
        <a:bodyPr/>
        <a:lstStyle/>
        <a:p>
          <a:endParaRPr lang="en-US"/>
        </a:p>
      </dgm:t>
    </dgm:pt>
    <dgm:pt modelId="{C1CCF742-3354-40B0-8547-149D5B45EAE5}" type="pres">
      <dgm:prSet presAssocID="{56C3245A-F7FC-4B67-9169-B1F558B84EAA}" presName="parentText" presStyleLbl="node1" presStyleIdx="0" presStyleCnt="4">
        <dgm:presLayoutVars>
          <dgm:chMax val="0"/>
          <dgm:bulletEnabled val="1"/>
        </dgm:presLayoutVars>
      </dgm:prSet>
      <dgm:spPr/>
      <dgm:t>
        <a:bodyPr/>
        <a:lstStyle/>
        <a:p>
          <a:endParaRPr lang="en-US"/>
        </a:p>
      </dgm:t>
    </dgm:pt>
    <dgm:pt modelId="{7451A0AB-2341-42E3-BAFE-33C82C0038F4}" type="pres">
      <dgm:prSet presAssocID="{56C3245A-F7FC-4B67-9169-B1F558B84EAA}" presName="negativeSpace" presStyleCnt="0"/>
      <dgm:spPr/>
    </dgm:pt>
    <dgm:pt modelId="{42D47EBE-A15D-4C22-B937-41021BC092E3}" type="pres">
      <dgm:prSet presAssocID="{56C3245A-F7FC-4B67-9169-B1F558B84EAA}" presName="childText" presStyleLbl="conFgAcc1" presStyleIdx="0" presStyleCnt="4">
        <dgm:presLayoutVars>
          <dgm:bulletEnabled val="1"/>
        </dgm:presLayoutVars>
      </dgm:prSet>
      <dgm:spPr/>
      <dgm:t>
        <a:bodyPr/>
        <a:lstStyle/>
        <a:p>
          <a:endParaRPr lang="en-US"/>
        </a:p>
      </dgm:t>
    </dgm:pt>
    <dgm:pt modelId="{033FF730-A0FD-44CD-AD97-9ABE441AD40E}" type="pres">
      <dgm:prSet presAssocID="{3B5E5F56-615A-4BE2-9604-A0A8E018FC73}" presName="spaceBetweenRectangles" presStyleCnt="0"/>
      <dgm:spPr/>
    </dgm:pt>
    <dgm:pt modelId="{3001FFD4-D902-41E1-A89F-C12284A0F5F8}" type="pres">
      <dgm:prSet presAssocID="{C0A12C04-1EDF-4589-8501-B1F7C02004CA}" presName="parentLin" presStyleCnt="0"/>
      <dgm:spPr/>
    </dgm:pt>
    <dgm:pt modelId="{F664245C-0642-410B-A9D3-6954590DD59A}" type="pres">
      <dgm:prSet presAssocID="{C0A12C04-1EDF-4589-8501-B1F7C02004CA}" presName="parentLeftMargin" presStyleLbl="node1" presStyleIdx="0" presStyleCnt="4"/>
      <dgm:spPr/>
      <dgm:t>
        <a:bodyPr/>
        <a:lstStyle/>
        <a:p>
          <a:endParaRPr lang="en-US"/>
        </a:p>
      </dgm:t>
    </dgm:pt>
    <dgm:pt modelId="{F18F51E8-D932-4C66-B789-743280E530A8}" type="pres">
      <dgm:prSet presAssocID="{C0A12C04-1EDF-4589-8501-B1F7C02004CA}" presName="parentText" presStyleLbl="node1" presStyleIdx="1" presStyleCnt="4">
        <dgm:presLayoutVars>
          <dgm:chMax val="0"/>
          <dgm:bulletEnabled val="1"/>
        </dgm:presLayoutVars>
      </dgm:prSet>
      <dgm:spPr/>
      <dgm:t>
        <a:bodyPr/>
        <a:lstStyle/>
        <a:p>
          <a:endParaRPr lang="en-US"/>
        </a:p>
      </dgm:t>
    </dgm:pt>
    <dgm:pt modelId="{AC7021E7-1EF5-4E4B-BC37-FE7049CF96A8}" type="pres">
      <dgm:prSet presAssocID="{C0A12C04-1EDF-4589-8501-B1F7C02004CA}" presName="negativeSpace" presStyleCnt="0"/>
      <dgm:spPr/>
    </dgm:pt>
    <dgm:pt modelId="{1BE3829A-B36B-4166-B2D8-8596D466B3AD}" type="pres">
      <dgm:prSet presAssocID="{C0A12C04-1EDF-4589-8501-B1F7C02004CA}" presName="childText" presStyleLbl="conFgAcc1" presStyleIdx="1" presStyleCnt="4">
        <dgm:presLayoutVars>
          <dgm:bulletEnabled val="1"/>
        </dgm:presLayoutVars>
      </dgm:prSet>
      <dgm:spPr/>
      <dgm:t>
        <a:bodyPr/>
        <a:lstStyle/>
        <a:p>
          <a:endParaRPr lang="en-US"/>
        </a:p>
      </dgm:t>
    </dgm:pt>
    <dgm:pt modelId="{E07A7AE7-9D00-475D-BC81-4961551EF868}" type="pres">
      <dgm:prSet presAssocID="{8DD5420F-616F-4357-BAD3-516300933622}" presName="spaceBetweenRectangles" presStyleCnt="0"/>
      <dgm:spPr/>
    </dgm:pt>
    <dgm:pt modelId="{B12B1E11-0DA4-4A36-A001-AC01890C39F3}" type="pres">
      <dgm:prSet presAssocID="{79705BC9-8141-4398-89EA-D2F118E20FA4}" presName="parentLin" presStyleCnt="0"/>
      <dgm:spPr/>
    </dgm:pt>
    <dgm:pt modelId="{910BE924-9142-408A-9F1B-746FC5427907}" type="pres">
      <dgm:prSet presAssocID="{79705BC9-8141-4398-89EA-D2F118E20FA4}" presName="parentLeftMargin" presStyleLbl="node1" presStyleIdx="1" presStyleCnt="4"/>
      <dgm:spPr/>
      <dgm:t>
        <a:bodyPr/>
        <a:lstStyle/>
        <a:p>
          <a:endParaRPr lang="en-US"/>
        </a:p>
      </dgm:t>
    </dgm:pt>
    <dgm:pt modelId="{F9359673-9E66-491D-9A3F-80FEBC5DD5B5}" type="pres">
      <dgm:prSet presAssocID="{79705BC9-8141-4398-89EA-D2F118E20FA4}" presName="parentText" presStyleLbl="node1" presStyleIdx="2" presStyleCnt="4">
        <dgm:presLayoutVars>
          <dgm:chMax val="0"/>
          <dgm:bulletEnabled val="1"/>
        </dgm:presLayoutVars>
      </dgm:prSet>
      <dgm:spPr/>
      <dgm:t>
        <a:bodyPr/>
        <a:lstStyle/>
        <a:p>
          <a:endParaRPr lang="en-US"/>
        </a:p>
      </dgm:t>
    </dgm:pt>
    <dgm:pt modelId="{A766A456-1649-4B87-8525-73875813102E}" type="pres">
      <dgm:prSet presAssocID="{79705BC9-8141-4398-89EA-D2F118E20FA4}" presName="negativeSpace" presStyleCnt="0"/>
      <dgm:spPr/>
    </dgm:pt>
    <dgm:pt modelId="{A16841A0-9150-49EB-A1DB-7E1C3B9A3F71}" type="pres">
      <dgm:prSet presAssocID="{79705BC9-8141-4398-89EA-D2F118E20FA4}" presName="childText" presStyleLbl="conFgAcc1" presStyleIdx="2" presStyleCnt="4">
        <dgm:presLayoutVars>
          <dgm:bulletEnabled val="1"/>
        </dgm:presLayoutVars>
      </dgm:prSet>
      <dgm:spPr/>
      <dgm:t>
        <a:bodyPr/>
        <a:lstStyle/>
        <a:p>
          <a:endParaRPr lang="en-US"/>
        </a:p>
      </dgm:t>
    </dgm:pt>
    <dgm:pt modelId="{28BC3BE2-B567-46F9-B36E-B6CD15F4563F}" type="pres">
      <dgm:prSet presAssocID="{09A57284-F280-48E7-8641-097582AF8170}" presName="spaceBetweenRectangles" presStyleCnt="0"/>
      <dgm:spPr/>
    </dgm:pt>
    <dgm:pt modelId="{3AE64A03-0EFE-449C-8CD9-D7FBDAE44753}" type="pres">
      <dgm:prSet presAssocID="{D4846FEF-9F4E-4614-9B1C-23F32B459DAF}" presName="parentLin" presStyleCnt="0"/>
      <dgm:spPr/>
    </dgm:pt>
    <dgm:pt modelId="{3B56F920-DBE0-4319-B5BA-4A7BCD0E1462}" type="pres">
      <dgm:prSet presAssocID="{D4846FEF-9F4E-4614-9B1C-23F32B459DAF}" presName="parentLeftMargin" presStyleLbl="node1" presStyleIdx="2" presStyleCnt="4"/>
      <dgm:spPr/>
      <dgm:t>
        <a:bodyPr/>
        <a:lstStyle/>
        <a:p>
          <a:endParaRPr lang="en-US"/>
        </a:p>
      </dgm:t>
    </dgm:pt>
    <dgm:pt modelId="{909709D9-B61A-4632-8587-2587842CC1EE}" type="pres">
      <dgm:prSet presAssocID="{D4846FEF-9F4E-4614-9B1C-23F32B459DAF}" presName="parentText" presStyleLbl="node1" presStyleIdx="3" presStyleCnt="4">
        <dgm:presLayoutVars>
          <dgm:chMax val="0"/>
          <dgm:bulletEnabled val="1"/>
        </dgm:presLayoutVars>
      </dgm:prSet>
      <dgm:spPr/>
      <dgm:t>
        <a:bodyPr/>
        <a:lstStyle/>
        <a:p>
          <a:endParaRPr lang="en-US"/>
        </a:p>
      </dgm:t>
    </dgm:pt>
    <dgm:pt modelId="{872C96F6-5442-4A6A-B348-69D3A0815A92}" type="pres">
      <dgm:prSet presAssocID="{D4846FEF-9F4E-4614-9B1C-23F32B459DAF}" presName="negativeSpace" presStyleCnt="0"/>
      <dgm:spPr/>
    </dgm:pt>
    <dgm:pt modelId="{5EFBF7D3-C76B-451F-8F43-50FE2D1F4264}" type="pres">
      <dgm:prSet presAssocID="{D4846FEF-9F4E-4614-9B1C-23F32B459DAF}" presName="childText" presStyleLbl="conFgAcc1" presStyleIdx="3" presStyleCnt="4">
        <dgm:presLayoutVars>
          <dgm:bulletEnabled val="1"/>
        </dgm:presLayoutVars>
      </dgm:prSet>
      <dgm:spPr/>
      <dgm:t>
        <a:bodyPr/>
        <a:lstStyle/>
        <a:p>
          <a:endParaRPr lang="en-US"/>
        </a:p>
      </dgm:t>
    </dgm:pt>
  </dgm:ptLst>
  <dgm:cxnLst>
    <dgm:cxn modelId="{A19B39AF-F7C1-E648-9061-41E60ED6245D}" type="presOf" srcId="{21B02772-C1F9-44A8-B489-9FD1459DFC1E}" destId="{714788CD-6576-4C9B-82FB-EFD6C574436E}" srcOrd="0" destOrd="0" presId="urn:microsoft.com/office/officeart/2005/8/layout/list1"/>
    <dgm:cxn modelId="{6ADB13C5-873A-144D-BF35-F5593BE422C5}" type="presOf" srcId="{56C3245A-F7FC-4B67-9169-B1F558B84EAA}" destId="{C1CCF742-3354-40B0-8547-149D5B45EAE5}" srcOrd="1" destOrd="0" presId="urn:microsoft.com/office/officeart/2005/8/layout/list1"/>
    <dgm:cxn modelId="{6DF7F17D-CE2A-7344-AFDB-0B2C1774BCF2}" type="presOf" srcId="{10AA106A-7FE5-4915-9959-8FAFF64FF3E2}" destId="{1BE3829A-B36B-4166-B2D8-8596D466B3AD}" srcOrd="0" destOrd="0" presId="urn:microsoft.com/office/officeart/2005/8/layout/list1"/>
    <dgm:cxn modelId="{9B4646E7-20C7-2E4E-BB10-F5BBE0F297E3}" type="presOf" srcId="{56C3245A-F7FC-4B67-9169-B1F558B84EAA}" destId="{08D47650-5F53-4D4E-A842-CD34971A5CC9}" srcOrd="0" destOrd="0" presId="urn:microsoft.com/office/officeart/2005/8/layout/list1"/>
    <dgm:cxn modelId="{8B2DCE92-DEC2-4109-A741-C00B3E73F8D4}" srcId="{56C3245A-F7FC-4B67-9169-B1F558B84EAA}" destId="{31E58432-AF4D-4379-9488-DF87DFE6E298}" srcOrd="0" destOrd="0" parTransId="{6AC3BD83-0619-4726-8AB4-13FD1CAA0A0B}" sibTransId="{31EFB07F-8AB0-4491-A503-6D598D6A726C}"/>
    <dgm:cxn modelId="{5D736985-3C9E-49CF-9BF9-26FC80CB24B8}" srcId="{C0A12C04-1EDF-4589-8501-B1F7C02004CA}" destId="{10AA106A-7FE5-4915-9959-8FAFF64FF3E2}" srcOrd="0" destOrd="0" parTransId="{5147A317-7190-4219-A6DD-39457C11F080}" sibTransId="{BC80ED85-3971-4D12-85D2-01F6EF8C0230}"/>
    <dgm:cxn modelId="{FB6AA3D9-F619-46CA-92FB-231B0D880CDE}" srcId="{C0A12C04-1EDF-4589-8501-B1F7C02004CA}" destId="{601855A8-2317-4205-AA03-7B1AD2E6002D}" srcOrd="1" destOrd="0" parTransId="{F483579F-326E-4BFC-BE5B-D5CA7F7E6188}" sibTransId="{A85D688D-AF64-4146-8B1B-247D18FCB2EB}"/>
    <dgm:cxn modelId="{BEA1A8FD-DCD7-4F92-AD6B-3474245A1831}" srcId="{21B02772-C1F9-44A8-B489-9FD1459DFC1E}" destId="{56C3245A-F7FC-4B67-9169-B1F558B84EAA}" srcOrd="0" destOrd="0" parTransId="{BD4D8590-9BE4-48C0-986F-B4680D03DE57}" sibTransId="{3B5E5F56-615A-4BE2-9604-A0A8E018FC73}"/>
    <dgm:cxn modelId="{4D994555-3CB1-4DBE-89A0-8BDAF12794A0}" srcId="{79705BC9-8141-4398-89EA-D2F118E20FA4}" destId="{CA5259F6-C069-4A8A-904B-9F0388B2046E}" srcOrd="0" destOrd="0" parTransId="{A535B507-70DB-4A32-883A-4DA42CF7723F}" sibTransId="{0B53BF5F-4935-4C23-A44B-8BBE3094DA27}"/>
    <dgm:cxn modelId="{6E090D14-B252-4315-A8C2-6D8549BA2AD8}" srcId="{21B02772-C1F9-44A8-B489-9FD1459DFC1E}" destId="{D4846FEF-9F4E-4614-9B1C-23F32B459DAF}" srcOrd="3" destOrd="0" parTransId="{08EBB0A7-4114-418F-B76D-7C9B2B74C812}" sibTransId="{8B61F45B-1D4F-4B60-9FAF-5C244D578CB1}"/>
    <dgm:cxn modelId="{E0924E90-2220-A544-A992-2D2AB575CE22}" type="presOf" srcId="{79705BC9-8141-4398-89EA-D2F118E20FA4}" destId="{F9359673-9E66-491D-9A3F-80FEBC5DD5B5}" srcOrd="1" destOrd="0" presId="urn:microsoft.com/office/officeart/2005/8/layout/list1"/>
    <dgm:cxn modelId="{8AA6DA75-1C34-2E42-A753-C36E7282FCF0}" type="presOf" srcId="{CA5259F6-C069-4A8A-904B-9F0388B2046E}" destId="{A16841A0-9150-49EB-A1DB-7E1C3B9A3F71}" srcOrd="0" destOrd="0" presId="urn:microsoft.com/office/officeart/2005/8/layout/list1"/>
    <dgm:cxn modelId="{AA09FC70-BF9C-BB46-B26C-B0D1BE3F1A3F}" type="presOf" srcId="{E5D103ED-8098-4449-ACE9-B58956D89202}" destId="{42D47EBE-A15D-4C22-B937-41021BC092E3}" srcOrd="0" destOrd="1" presId="urn:microsoft.com/office/officeart/2005/8/layout/list1"/>
    <dgm:cxn modelId="{B5B10E2E-9AC5-3441-9CF7-08A84E733B00}" type="presOf" srcId="{2FA114C9-A0A7-4D02-9F90-AD905C9C068C}" destId="{1BE3829A-B36B-4166-B2D8-8596D466B3AD}" srcOrd="0" destOrd="1" presId="urn:microsoft.com/office/officeart/2005/8/layout/list1"/>
    <dgm:cxn modelId="{23BF3E5A-3DDD-8A42-A3AD-70F35AEA97D1}" type="presOf" srcId="{31E58432-AF4D-4379-9488-DF87DFE6E298}" destId="{42D47EBE-A15D-4C22-B937-41021BC092E3}" srcOrd="0" destOrd="0" presId="urn:microsoft.com/office/officeart/2005/8/layout/list1"/>
    <dgm:cxn modelId="{DB89ED16-E506-4192-9853-168F18B92760}" srcId="{56C3245A-F7FC-4B67-9169-B1F558B84EAA}" destId="{E5D103ED-8098-4449-ACE9-B58956D89202}" srcOrd="1" destOrd="0" parTransId="{907440AD-3643-4959-A4FC-8FF25C1EE033}" sibTransId="{9E366A32-918A-4B78-B2B2-D7197D7AA90E}"/>
    <dgm:cxn modelId="{F8208ADA-9D40-1A4F-A271-03FC2F975ABC}" type="presOf" srcId="{601855A8-2317-4205-AA03-7B1AD2E6002D}" destId="{1BE3829A-B36B-4166-B2D8-8596D466B3AD}" srcOrd="0" destOrd="2" presId="urn:microsoft.com/office/officeart/2005/8/layout/list1"/>
    <dgm:cxn modelId="{07D1455B-F6F7-440F-AC2C-254F4C7C0EFB}" srcId="{D4846FEF-9F4E-4614-9B1C-23F32B459DAF}" destId="{6D06630E-F1D8-4CA9-9B62-196164569B77}" srcOrd="0" destOrd="0" parTransId="{C98D4CD8-3D4F-493D-9F8A-D2F5934633F4}" sibTransId="{97C88BB9-9969-4675-8A48-60F1A58D77DB}"/>
    <dgm:cxn modelId="{EC847CE0-4033-AA41-ABDF-6487BD27F3B8}" type="presOf" srcId="{D4846FEF-9F4E-4614-9B1C-23F32B459DAF}" destId="{3B56F920-DBE0-4319-B5BA-4A7BCD0E1462}" srcOrd="0" destOrd="0" presId="urn:microsoft.com/office/officeart/2005/8/layout/list1"/>
    <dgm:cxn modelId="{C074E674-C3AF-1140-9B90-BE4D63819A53}" type="presOf" srcId="{6D06630E-F1D8-4CA9-9B62-196164569B77}" destId="{5EFBF7D3-C76B-451F-8F43-50FE2D1F4264}" srcOrd="0" destOrd="0" presId="urn:microsoft.com/office/officeart/2005/8/layout/list1"/>
    <dgm:cxn modelId="{63B6EAAC-95DD-1F41-A5EF-53F6210E941E}" type="presOf" srcId="{C0A12C04-1EDF-4589-8501-B1F7C02004CA}" destId="{F18F51E8-D932-4C66-B789-743280E530A8}" srcOrd="1" destOrd="0" presId="urn:microsoft.com/office/officeart/2005/8/layout/list1"/>
    <dgm:cxn modelId="{577805B5-D9BF-7F4D-96D1-66731D5D3620}" type="presOf" srcId="{C0A12C04-1EDF-4589-8501-B1F7C02004CA}" destId="{F664245C-0642-410B-A9D3-6954590DD59A}" srcOrd="0" destOrd="0" presId="urn:microsoft.com/office/officeart/2005/8/layout/list1"/>
    <dgm:cxn modelId="{6F0D3182-FF60-4DF2-AA24-DB73C877289C}" srcId="{21B02772-C1F9-44A8-B489-9FD1459DFC1E}" destId="{79705BC9-8141-4398-89EA-D2F118E20FA4}" srcOrd="2" destOrd="0" parTransId="{DC66E526-29F0-4C36-9940-F57DC8AB6138}" sibTransId="{09A57284-F280-48E7-8641-097582AF8170}"/>
    <dgm:cxn modelId="{BEE54A4A-06A3-47D3-B167-A4F6847297F5}" srcId="{10AA106A-7FE5-4915-9959-8FAFF64FF3E2}" destId="{2FA114C9-A0A7-4D02-9F90-AD905C9C068C}" srcOrd="0" destOrd="0" parTransId="{3AAC84C2-1B16-40C3-9B85-A5C8DB654FDB}" sibTransId="{FB9510F9-E2A5-463F-91B9-C48DF04921C3}"/>
    <dgm:cxn modelId="{3EB78B10-175B-4E30-B794-0DEC3ABC4592}" srcId="{21B02772-C1F9-44A8-B489-9FD1459DFC1E}" destId="{C0A12C04-1EDF-4589-8501-B1F7C02004CA}" srcOrd="1" destOrd="0" parTransId="{73F8DB4D-C0F4-4CED-8D45-49E6FD1C11D9}" sibTransId="{8DD5420F-616F-4357-BAD3-516300933622}"/>
    <dgm:cxn modelId="{C3618CC1-8DEB-6E47-9F3A-A990586325E0}" type="presOf" srcId="{79705BC9-8141-4398-89EA-D2F118E20FA4}" destId="{910BE924-9142-408A-9F1B-746FC5427907}" srcOrd="0" destOrd="0" presId="urn:microsoft.com/office/officeart/2005/8/layout/list1"/>
    <dgm:cxn modelId="{1B67808D-2270-8942-A9A9-413E58381B64}" type="presOf" srcId="{D4846FEF-9F4E-4614-9B1C-23F32B459DAF}" destId="{909709D9-B61A-4632-8587-2587842CC1EE}" srcOrd="1" destOrd="0" presId="urn:microsoft.com/office/officeart/2005/8/layout/list1"/>
    <dgm:cxn modelId="{6DDB187F-0DDB-3C42-925C-08A04744B6A7}" type="presParOf" srcId="{714788CD-6576-4C9B-82FB-EFD6C574436E}" destId="{47B6FDC5-8854-4AF1-8906-428F480A15EC}" srcOrd="0" destOrd="0" presId="urn:microsoft.com/office/officeart/2005/8/layout/list1"/>
    <dgm:cxn modelId="{73DFA788-B3E8-724D-8AC3-2E1721389B52}" type="presParOf" srcId="{47B6FDC5-8854-4AF1-8906-428F480A15EC}" destId="{08D47650-5F53-4D4E-A842-CD34971A5CC9}" srcOrd="0" destOrd="0" presId="urn:microsoft.com/office/officeart/2005/8/layout/list1"/>
    <dgm:cxn modelId="{01E38CC0-340F-0241-B0D3-EF939B446581}" type="presParOf" srcId="{47B6FDC5-8854-4AF1-8906-428F480A15EC}" destId="{C1CCF742-3354-40B0-8547-149D5B45EAE5}" srcOrd="1" destOrd="0" presId="urn:microsoft.com/office/officeart/2005/8/layout/list1"/>
    <dgm:cxn modelId="{69CAB03C-E14A-7449-AC8A-42A3CE39A73D}" type="presParOf" srcId="{714788CD-6576-4C9B-82FB-EFD6C574436E}" destId="{7451A0AB-2341-42E3-BAFE-33C82C0038F4}" srcOrd="1" destOrd="0" presId="urn:microsoft.com/office/officeart/2005/8/layout/list1"/>
    <dgm:cxn modelId="{28F6D008-5977-B749-9C81-35DB9E156BFB}" type="presParOf" srcId="{714788CD-6576-4C9B-82FB-EFD6C574436E}" destId="{42D47EBE-A15D-4C22-B937-41021BC092E3}" srcOrd="2" destOrd="0" presId="urn:microsoft.com/office/officeart/2005/8/layout/list1"/>
    <dgm:cxn modelId="{AFACE429-E66E-044D-BAC9-8151DE333A11}" type="presParOf" srcId="{714788CD-6576-4C9B-82FB-EFD6C574436E}" destId="{033FF730-A0FD-44CD-AD97-9ABE441AD40E}" srcOrd="3" destOrd="0" presId="urn:microsoft.com/office/officeart/2005/8/layout/list1"/>
    <dgm:cxn modelId="{CD31E29F-608B-5C4E-93EA-56BDE68C3BB3}" type="presParOf" srcId="{714788CD-6576-4C9B-82FB-EFD6C574436E}" destId="{3001FFD4-D902-41E1-A89F-C12284A0F5F8}" srcOrd="4" destOrd="0" presId="urn:microsoft.com/office/officeart/2005/8/layout/list1"/>
    <dgm:cxn modelId="{D3AC652A-F036-0E45-A7CC-5E622864BA3C}" type="presParOf" srcId="{3001FFD4-D902-41E1-A89F-C12284A0F5F8}" destId="{F664245C-0642-410B-A9D3-6954590DD59A}" srcOrd="0" destOrd="0" presId="urn:microsoft.com/office/officeart/2005/8/layout/list1"/>
    <dgm:cxn modelId="{1CDB5EEF-9851-F049-8E80-F9AED97565A8}" type="presParOf" srcId="{3001FFD4-D902-41E1-A89F-C12284A0F5F8}" destId="{F18F51E8-D932-4C66-B789-743280E530A8}" srcOrd="1" destOrd="0" presId="urn:microsoft.com/office/officeart/2005/8/layout/list1"/>
    <dgm:cxn modelId="{2498DE86-A7FA-0642-A6D7-B09D0D91F430}" type="presParOf" srcId="{714788CD-6576-4C9B-82FB-EFD6C574436E}" destId="{AC7021E7-1EF5-4E4B-BC37-FE7049CF96A8}" srcOrd="5" destOrd="0" presId="urn:microsoft.com/office/officeart/2005/8/layout/list1"/>
    <dgm:cxn modelId="{ACE9CB8B-92EE-134E-87A7-97BDAD9B23C8}" type="presParOf" srcId="{714788CD-6576-4C9B-82FB-EFD6C574436E}" destId="{1BE3829A-B36B-4166-B2D8-8596D466B3AD}" srcOrd="6" destOrd="0" presId="urn:microsoft.com/office/officeart/2005/8/layout/list1"/>
    <dgm:cxn modelId="{B4077079-58B3-5642-B647-A6E321D7143E}" type="presParOf" srcId="{714788CD-6576-4C9B-82FB-EFD6C574436E}" destId="{E07A7AE7-9D00-475D-BC81-4961551EF868}" srcOrd="7" destOrd="0" presId="urn:microsoft.com/office/officeart/2005/8/layout/list1"/>
    <dgm:cxn modelId="{56E0D12E-9676-3A48-92D8-961CCB93C0F4}" type="presParOf" srcId="{714788CD-6576-4C9B-82FB-EFD6C574436E}" destId="{B12B1E11-0DA4-4A36-A001-AC01890C39F3}" srcOrd="8" destOrd="0" presId="urn:microsoft.com/office/officeart/2005/8/layout/list1"/>
    <dgm:cxn modelId="{D42123C8-90BB-284E-969A-3B1C4FDB11B5}" type="presParOf" srcId="{B12B1E11-0DA4-4A36-A001-AC01890C39F3}" destId="{910BE924-9142-408A-9F1B-746FC5427907}" srcOrd="0" destOrd="0" presId="urn:microsoft.com/office/officeart/2005/8/layout/list1"/>
    <dgm:cxn modelId="{F6769DBA-0247-3C4D-875A-C05BA01F2A7B}" type="presParOf" srcId="{B12B1E11-0DA4-4A36-A001-AC01890C39F3}" destId="{F9359673-9E66-491D-9A3F-80FEBC5DD5B5}" srcOrd="1" destOrd="0" presId="urn:microsoft.com/office/officeart/2005/8/layout/list1"/>
    <dgm:cxn modelId="{0DF7D3D6-5B2C-AB44-9F51-B3CFE9062BCB}" type="presParOf" srcId="{714788CD-6576-4C9B-82FB-EFD6C574436E}" destId="{A766A456-1649-4B87-8525-73875813102E}" srcOrd="9" destOrd="0" presId="urn:microsoft.com/office/officeart/2005/8/layout/list1"/>
    <dgm:cxn modelId="{0F5DD714-92F6-0F46-8193-3F90DB4616C7}" type="presParOf" srcId="{714788CD-6576-4C9B-82FB-EFD6C574436E}" destId="{A16841A0-9150-49EB-A1DB-7E1C3B9A3F71}" srcOrd="10" destOrd="0" presId="urn:microsoft.com/office/officeart/2005/8/layout/list1"/>
    <dgm:cxn modelId="{54DC637E-BDBD-B541-9FDA-0C75547A1108}" type="presParOf" srcId="{714788CD-6576-4C9B-82FB-EFD6C574436E}" destId="{28BC3BE2-B567-46F9-B36E-B6CD15F4563F}" srcOrd="11" destOrd="0" presId="urn:microsoft.com/office/officeart/2005/8/layout/list1"/>
    <dgm:cxn modelId="{B5A8A26C-CF9F-E54E-AEDD-05C8F03E16CA}" type="presParOf" srcId="{714788CD-6576-4C9B-82FB-EFD6C574436E}" destId="{3AE64A03-0EFE-449C-8CD9-D7FBDAE44753}" srcOrd="12" destOrd="0" presId="urn:microsoft.com/office/officeart/2005/8/layout/list1"/>
    <dgm:cxn modelId="{12A57B23-EA91-E542-800B-65212D2FA502}" type="presParOf" srcId="{3AE64A03-0EFE-449C-8CD9-D7FBDAE44753}" destId="{3B56F920-DBE0-4319-B5BA-4A7BCD0E1462}" srcOrd="0" destOrd="0" presId="urn:microsoft.com/office/officeart/2005/8/layout/list1"/>
    <dgm:cxn modelId="{C0548F99-954C-304E-B0C6-4591EA27C11A}" type="presParOf" srcId="{3AE64A03-0EFE-449C-8CD9-D7FBDAE44753}" destId="{909709D9-B61A-4632-8587-2587842CC1EE}" srcOrd="1" destOrd="0" presId="urn:microsoft.com/office/officeart/2005/8/layout/list1"/>
    <dgm:cxn modelId="{C3251340-5C82-0043-A14E-A28075FFAB21}" type="presParOf" srcId="{714788CD-6576-4C9B-82FB-EFD6C574436E}" destId="{872C96F6-5442-4A6A-B348-69D3A0815A92}" srcOrd="13" destOrd="0" presId="urn:microsoft.com/office/officeart/2005/8/layout/list1"/>
    <dgm:cxn modelId="{631C9D23-BD4E-CD46-B2F5-C49DE58B9A52}" type="presParOf" srcId="{714788CD-6576-4C9B-82FB-EFD6C574436E}" destId="{5EFBF7D3-C76B-451F-8F43-50FE2D1F426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DEC595-5A08-4667-A441-6C46A88218EF}"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530DE0B-1E1D-4F13-9DCE-584438F55F5C}">
      <dgm:prSet phldrT="[Text]"/>
      <dgm:spPr>
        <a:solidFill>
          <a:schemeClr val="accent2"/>
        </a:solidFill>
      </dgm:spPr>
      <dgm:t>
        <a:bodyPr/>
        <a:lstStyle/>
        <a:p>
          <a:r>
            <a:rPr lang="en-US" dirty="0" smtClean="0"/>
            <a:t>Occurs any time…</a:t>
          </a:r>
          <a:endParaRPr lang="en-US" dirty="0"/>
        </a:p>
      </dgm:t>
    </dgm:pt>
    <dgm:pt modelId="{CAAEB4D2-3BFA-4CB5-B7CE-F3ADC5E8766C}" type="parTrans" cxnId="{CD99EF18-D866-438E-A1B1-C4EBF6100906}">
      <dgm:prSet/>
      <dgm:spPr/>
      <dgm:t>
        <a:bodyPr/>
        <a:lstStyle/>
        <a:p>
          <a:endParaRPr lang="en-US"/>
        </a:p>
      </dgm:t>
    </dgm:pt>
    <dgm:pt modelId="{78B496DD-D5B4-4A55-9214-C0E98350C98C}" type="sibTrans" cxnId="{CD99EF18-D866-438E-A1B1-C4EBF6100906}">
      <dgm:prSet/>
      <dgm:spPr/>
      <dgm:t>
        <a:bodyPr/>
        <a:lstStyle/>
        <a:p>
          <a:endParaRPr lang="en-US"/>
        </a:p>
      </dgm:t>
    </dgm:pt>
    <dgm:pt modelId="{0DB3A42E-9F91-4CD7-BCE5-EE06174E1347}">
      <dgm:prSet/>
      <dgm:spPr/>
      <dgm:t>
        <a:bodyPr/>
        <a:lstStyle/>
        <a:p>
          <a:r>
            <a:rPr lang="en-US" dirty="0" smtClean="0"/>
            <a:t>Raw data from attacker is sent to an innocent user’s browser</a:t>
          </a:r>
        </a:p>
      </dgm:t>
    </dgm:pt>
    <dgm:pt modelId="{13E9DD67-C08E-4D4C-9965-01C344D78491}" type="parTrans" cxnId="{6DF6DD8B-2B78-4F0F-9FEF-ABED1D665994}">
      <dgm:prSet/>
      <dgm:spPr/>
      <dgm:t>
        <a:bodyPr/>
        <a:lstStyle/>
        <a:p>
          <a:endParaRPr lang="en-US"/>
        </a:p>
      </dgm:t>
    </dgm:pt>
    <dgm:pt modelId="{0E80264F-F4BF-4708-89BF-21A8206A5E9F}" type="sibTrans" cxnId="{6DF6DD8B-2B78-4F0F-9FEF-ABED1D665994}">
      <dgm:prSet/>
      <dgm:spPr/>
      <dgm:t>
        <a:bodyPr/>
        <a:lstStyle/>
        <a:p>
          <a:endParaRPr lang="en-US"/>
        </a:p>
      </dgm:t>
    </dgm:pt>
    <dgm:pt modelId="{9210F9A4-2F69-4C42-9BB6-BCB53BC4188E}">
      <dgm:prSet/>
      <dgm:spPr>
        <a:solidFill>
          <a:schemeClr val="accent2"/>
        </a:solidFill>
      </dgm:spPr>
      <dgm:t>
        <a:bodyPr/>
        <a:lstStyle/>
        <a:p>
          <a:r>
            <a:rPr lang="en-US" dirty="0" smtClean="0"/>
            <a:t>Raw data…</a:t>
          </a:r>
        </a:p>
      </dgm:t>
    </dgm:pt>
    <dgm:pt modelId="{D338AACD-8990-4E6C-8802-D8C8DFDC1408}" type="parTrans" cxnId="{B733E9C1-543E-4151-AF5C-8755050EB410}">
      <dgm:prSet/>
      <dgm:spPr/>
      <dgm:t>
        <a:bodyPr/>
        <a:lstStyle/>
        <a:p>
          <a:endParaRPr lang="en-US"/>
        </a:p>
      </dgm:t>
    </dgm:pt>
    <dgm:pt modelId="{9E21CD4C-DC93-4147-B0C7-16DD0270ACA8}" type="sibTrans" cxnId="{B733E9C1-543E-4151-AF5C-8755050EB410}">
      <dgm:prSet/>
      <dgm:spPr/>
      <dgm:t>
        <a:bodyPr/>
        <a:lstStyle/>
        <a:p>
          <a:endParaRPr lang="en-US"/>
        </a:p>
      </dgm:t>
    </dgm:pt>
    <dgm:pt modelId="{C19D4F8E-C4AF-41DE-87A7-319225760FEC}">
      <dgm:prSet/>
      <dgm:spPr/>
      <dgm:t>
        <a:bodyPr/>
        <a:lstStyle/>
        <a:p>
          <a:r>
            <a:rPr lang="en-US" dirty="0" smtClean="0"/>
            <a:t>Stored in database</a:t>
          </a:r>
        </a:p>
      </dgm:t>
    </dgm:pt>
    <dgm:pt modelId="{40CDEE1A-3B30-47D7-A27E-B192A7441DD2}" type="parTrans" cxnId="{96DE389D-2573-4619-B3E1-DA392E4B9DEE}">
      <dgm:prSet/>
      <dgm:spPr/>
      <dgm:t>
        <a:bodyPr/>
        <a:lstStyle/>
        <a:p>
          <a:endParaRPr lang="en-US"/>
        </a:p>
      </dgm:t>
    </dgm:pt>
    <dgm:pt modelId="{33E87015-91BA-475F-8D29-917FC4DFEFC5}" type="sibTrans" cxnId="{96DE389D-2573-4619-B3E1-DA392E4B9DEE}">
      <dgm:prSet/>
      <dgm:spPr/>
      <dgm:t>
        <a:bodyPr/>
        <a:lstStyle/>
        <a:p>
          <a:endParaRPr lang="en-US"/>
        </a:p>
      </dgm:t>
    </dgm:pt>
    <dgm:pt modelId="{0892159C-E4FD-4EB4-95D9-01D65131B6CF}">
      <dgm:prSet/>
      <dgm:spPr/>
      <dgm:t>
        <a:bodyPr/>
        <a:lstStyle/>
        <a:p>
          <a:r>
            <a:rPr lang="en-US" dirty="0" smtClean="0"/>
            <a:t>Reflected from web input (form field, hidden field, URL, etc…)</a:t>
          </a:r>
        </a:p>
      </dgm:t>
    </dgm:pt>
    <dgm:pt modelId="{CE66581E-7EBF-417D-AC5D-B91967EF377C}" type="parTrans" cxnId="{F769DF70-6613-4465-816B-7F6A4D92B73C}">
      <dgm:prSet/>
      <dgm:spPr/>
      <dgm:t>
        <a:bodyPr/>
        <a:lstStyle/>
        <a:p>
          <a:endParaRPr lang="en-US"/>
        </a:p>
      </dgm:t>
    </dgm:pt>
    <dgm:pt modelId="{D38FD5C9-0CBD-4DE5-9AFB-FCDC1692D898}" type="sibTrans" cxnId="{F769DF70-6613-4465-816B-7F6A4D92B73C}">
      <dgm:prSet/>
      <dgm:spPr/>
      <dgm:t>
        <a:bodyPr/>
        <a:lstStyle/>
        <a:p>
          <a:endParaRPr lang="en-US"/>
        </a:p>
      </dgm:t>
    </dgm:pt>
    <dgm:pt modelId="{A7C3C21C-F083-42E6-997B-5A2A763A3F7E}">
      <dgm:prSet/>
      <dgm:spPr/>
      <dgm:t>
        <a:bodyPr/>
        <a:lstStyle/>
        <a:p>
          <a:r>
            <a:rPr lang="en-US" dirty="0" smtClean="0"/>
            <a:t>Sent directly into rich JavaScript client</a:t>
          </a:r>
        </a:p>
      </dgm:t>
    </dgm:pt>
    <dgm:pt modelId="{B10FDD16-4F6D-49D5-9BB8-AB42DEB1D029}" type="parTrans" cxnId="{F9465B6A-5B71-46EB-8185-A865707F44A2}">
      <dgm:prSet/>
      <dgm:spPr/>
      <dgm:t>
        <a:bodyPr/>
        <a:lstStyle/>
        <a:p>
          <a:endParaRPr lang="en-US"/>
        </a:p>
      </dgm:t>
    </dgm:pt>
    <dgm:pt modelId="{FE5FE4A6-B04E-4256-B254-8EC664322BCD}" type="sibTrans" cxnId="{F9465B6A-5B71-46EB-8185-A865707F44A2}">
      <dgm:prSet/>
      <dgm:spPr/>
      <dgm:t>
        <a:bodyPr/>
        <a:lstStyle/>
        <a:p>
          <a:endParaRPr lang="en-US"/>
        </a:p>
      </dgm:t>
    </dgm:pt>
    <dgm:pt modelId="{E0B6B1FF-9BE7-498A-A36B-BCC24AEF1F35}">
      <dgm:prSet/>
      <dgm:spPr>
        <a:solidFill>
          <a:schemeClr val="accent2"/>
        </a:solidFill>
      </dgm:spPr>
      <dgm:t>
        <a:bodyPr/>
        <a:lstStyle/>
        <a:p>
          <a:r>
            <a:rPr lang="en-US" dirty="0" smtClean="0"/>
            <a:t>Virtually </a:t>
          </a:r>
          <a:r>
            <a:rPr lang="en-US" u="sng" dirty="0" smtClean="0"/>
            <a:t>every</a:t>
          </a:r>
          <a:r>
            <a:rPr lang="en-US" dirty="0" smtClean="0"/>
            <a:t> web application has this problem</a:t>
          </a:r>
        </a:p>
      </dgm:t>
    </dgm:pt>
    <dgm:pt modelId="{6776BA55-C7CC-4D56-B7BE-0BA5EDB6790A}" type="parTrans" cxnId="{FC24ABA5-945F-4887-98AD-EDF0DA82183B}">
      <dgm:prSet/>
      <dgm:spPr/>
      <dgm:t>
        <a:bodyPr/>
        <a:lstStyle/>
        <a:p>
          <a:endParaRPr lang="en-US"/>
        </a:p>
      </dgm:t>
    </dgm:pt>
    <dgm:pt modelId="{FBEA679A-2997-44C5-B3D1-292B7EAC8DE9}" type="sibTrans" cxnId="{FC24ABA5-945F-4887-98AD-EDF0DA82183B}">
      <dgm:prSet/>
      <dgm:spPr/>
      <dgm:t>
        <a:bodyPr/>
        <a:lstStyle/>
        <a:p>
          <a:endParaRPr lang="en-US"/>
        </a:p>
      </dgm:t>
    </dgm:pt>
    <dgm:pt modelId="{791DA1BA-009E-4263-8709-C3AD92883E7A}">
      <dgm:prSet/>
      <dgm:spPr/>
      <dgm:t>
        <a:bodyPr/>
        <a:lstStyle/>
        <a:p>
          <a:r>
            <a:rPr lang="en-US" dirty="0" smtClean="0"/>
            <a:t>Try this in your browser – </a:t>
          </a:r>
          <a:r>
            <a:rPr lang="en-US" dirty="0" err="1" smtClean="0"/>
            <a:t>javascript:alert</a:t>
          </a:r>
          <a:r>
            <a:rPr lang="en-US" dirty="0" smtClean="0"/>
            <a:t>(</a:t>
          </a:r>
          <a:r>
            <a:rPr lang="en-US" dirty="0" err="1" smtClean="0"/>
            <a:t>document.cookie</a:t>
          </a:r>
          <a:r>
            <a:rPr lang="en-US" dirty="0" smtClean="0"/>
            <a:t>)</a:t>
          </a:r>
        </a:p>
      </dgm:t>
    </dgm:pt>
    <dgm:pt modelId="{A0A91BD7-4B75-49BC-BAA0-75687B53B8E6}" type="parTrans" cxnId="{B93003FA-31DC-4702-9613-DA2EC119FE99}">
      <dgm:prSet/>
      <dgm:spPr/>
      <dgm:t>
        <a:bodyPr/>
        <a:lstStyle/>
        <a:p>
          <a:endParaRPr lang="en-US"/>
        </a:p>
      </dgm:t>
    </dgm:pt>
    <dgm:pt modelId="{CD35256F-609B-4316-B01C-EF7BD5AEFF5D}" type="sibTrans" cxnId="{B93003FA-31DC-4702-9613-DA2EC119FE99}">
      <dgm:prSet/>
      <dgm:spPr/>
      <dgm:t>
        <a:bodyPr/>
        <a:lstStyle/>
        <a:p>
          <a:endParaRPr lang="en-US"/>
        </a:p>
      </dgm:t>
    </dgm:pt>
    <dgm:pt modelId="{333C60BB-C1EF-42B5-A3EC-FFB96372904C}">
      <dgm:prSet/>
      <dgm:spPr>
        <a:solidFill>
          <a:schemeClr val="accent2"/>
        </a:solidFill>
      </dgm:spPr>
      <dgm:t>
        <a:bodyPr/>
        <a:lstStyle/>
        <a:p>
          <a:r>
            <a:rPr lang="en-US" dirty="0" smtClean="0"/>
            <a:t>Typical Impact</a:t>
          </a:r>
        </a:p>
      </dgm:t>
    </dgm:pt>
    <dgm:pt modelId="{989B5419-63EC-4A7C-A297-2E08F34EE7E6}" type="parTrans" cxnId="{82244EDF-C207-486F-89D9-056501D66CD9}">
      <dgm:prSet/>
      <dgm:spPr/>
      <dgm:t>
        <a:bodyPr/>
        <a:lstStyle/>
        <a:p>
          <a:endParaRPr lang="en-US"/>
        </a:p>
      </dgm:t>
    </dgm:pt>
    <dgm:pt modelId="{F05587AE-D217-45F6-8A10-C2CB70FA3676}" type="sibTrans" cxnId="{82244EDF-C207-486F-89D9-056501D66CD9}">
      <dgm:prSet/>
      <dgm:spPr/>
      <dgm:t>
        <a:bodyPr/>
        <a:lstStyle/>
        <a:p>
          <a:endParaRPr lang="en-US"/>
        </a:p>
      </dgm:t>
    </dgm:pt>
    <dgm:pt modelId="{B1EFC242-6999-4086-BF96-7FA6E28D730C}">
      <dgm:prSet/>
      <dgm:spPr/>
      <dgm:t>
        <a:bodyPr/>
        <a:lstStyle/>
        <a:p>
          <a:r>
            <a:rPr lang="en-US" dirty="0" smtClean="0"/>
            <a:t>Steal user’s session, steal sensitive data, rewrite web page, redirect user to phishing or malware site</a:t>
          </a:r>
        </a:p>
      </dgm:t>
    </dgm:pt>
    <dgm:pt modelId="{516DEC56-6C1C-44F4-90F7-334EAD861864}" type="parTrans" cxnId="{E29E249D-DAC0-4FA6-805D-EBFB2F46AC8D}">
      <dgm:prSet/>
      <dgm:spPr/>
      <dgm:t>
        <a:bodyPr/>
        <a:lstStyle/>
        <a:p>
          <a:endParaRPr lang="en-US"/>
        </a:p>
      </dgm:t>
    </dgm:pt>
    <dgm:pt modelId="{8CBE7674-713C-4C47-88D5-578C7F2D4473}" type="sibTrans" cxnId="{E29E249D-DAC0-4FA6-805D-EBFB2F46AC8D}">
      <dgm:prSet/>
      <dgm:spPr/>
      <dgm:t>
        <a:bodyPr/>
        <a:lstStyle/>
        <a:p>
          <a:endParaRPr lang="en-US"/>
        </a:p>
      </dgm:t>
    </dgm:pt>
    <dgm:pt modelId="{15B9BF52-804C-4196-BFF9-EB01C5AC3AA5}">
      <dgm:prSet/>
      <dgm:spPr/>
      <dgm:t>
        <a:bodyPr/>
        <a:lstStyle/>
        <a:p>
          <a:r>
            <a:rPr lang="en-US" dirty="0" smtClean="0"/>
            <a:t>Most Severe: Install XSS proxy which allows attacker to observe and direct all user’s behavior on vulnerable site and force user to other sites</a:t>
          </a:r>
        </a:p>
      </dgm:t>
    </dgm:pt>
    <dgm:pt modelId="{3870F3EF-3C02-4E35-9496-0514120D7EAC}" type="parTrans" cxnId="{3186FA7F-ED87-4905-AB01-07EC18F22729}">
      <dgm:prSet/>
      <dgm:spPr/>
      <dgm:t>
        <a:bodyPr/>
        <a:lstStyle/>
        <a:p>
          <a:endParaRPr lang="en-US"/>
        </a:p>
      </dgm:t>
    </dgm:pt>
    <dgm:pt modelId="{668BB801-BFBE-4247-B93C-18131EE9E76C}" type="sibTrans" cxnId="{3186FA7F-ED87-4905-AB01-07EC18F22729}">
      <dgm:prSet/>
      <dgm:spPr/>
      <dgm:t>
        <a:bodyPr/>
        <a:lstStyle/>
        <a:p>
          <a:endParaRPr lang="en-US"/>
        </a:p>
      </dgm:t>
    </dgm:pt>
    <dgm:pt modelId="{69F46679-6C84-4D48-9B33-17290744EAD8}" type="pres">
      <dgm:prSet presAssocID="{F0DEC595-5A08-4667-A441-6C46A88218EF}" presName="linear" presStyleCnt="0">
        <dgm:presLayoutVars>
          <dgm:dir/>
          <dgm:animLvl val="lvl"/>
          <dgm:resizeHandles val="exact"/>
        </dgm:presLayoutVars>
      </dgm:prSet>
      <dgm:spPr/>
      <dgm:t>
        <a:bodyPr/>
        <a:lstStyle/>
        <a:p>
          <a:endParaRPr lang="en-US"/>
        </a:p>
      </dgm:t>
    </dgm:pt>
    <dgm:pt modelId="{915BD3BB-16CD-43CE-A666-845F408562AF}" type="pres">
      <dgm:prSet presAssocID="{7530DE0B-1E1D-4F13-9DCE-584438F55F5C}" presName="parentLin" presStyleCnt="0"/>
      <dgm:spPr/>
    </dgm:pt>
    <dgm:pt modelId="{D6929A61-1753-4BA2-A56E-3FABCE16A103}" type="pres">
      <dgm:prSet presAssocID="{7530DE0B-1E1D-4F13-9DCE-584438F55F5C}" presName="parentLeftMargin" presStyleLbl="node1" presStyleIdx="0" presStyleCnt="4"/>
      <dgm:spPr/>
      <dgm:t>
        <a:bodyPr/>
        <a:lstStyle/>
        <a:p>
          <a:endParaRPr lang="en-US"/>
        </a:p>
      </dgm:t>
    </dgm:pt>
    <dgm:pt modelId="{07EB8D66-1692-4056-BA66-572ED000C388}" type="pres">
      <dgm:prSet presAssocID="{7530DE0B-1E1D-4F13-9DCE-584438F55F5C}" presName="parentText" presStyleLbl="node1" presStyleIdx="0" presStyleCnt="4">
        <dgm:presLayoutVars>
          <dgm:chMax val="0"/>
          <dgm:bulletEnabled val="1"/>
        </dgm:presLayoutVars>
      </dgm:prSet>
      <dgm:spPr/>
      <dgm:t>
        <a:bodyPr/>
        <a:lstStyle/>
        <a:p>
          <a:endParaRPr lang="en-US"/>
        </a:p>
      </dgm:t>
    </dgm:pt>
    <dgm:pt modelId="{0FDB35E6-22F2-419F-B7FD-6156CDE62786}" type="pres">
      <dgm:prSet presAssocID="{7530DE0B-1E1D-4F13-9DCE-584438F55F5C}" presName="negativeSpace" presStyleCnt="0"/>
      <dgm:spPr/>
    </dgm:pt>
    <dgm:pt modelId="{63C7317F-DCB9-42CB-A6A4-CF1577293B7D}" type="pres">
      <dgm:prSet presAssocID="{7530DE0B-1E1D-4F13-9DCE-584438F55F5C}" presName="childText" presStyleLbl="conFgAcc1" presStyleIdx="0" presStyleCnt="4">
        <dgm:presLayoutVars>
          <dgm:bulletEnabled val="1"/>
        </dgm:presLayoutVars>
      </dgm:prSet>
      <dgm:spPr/>
      <dgm:t>
        <a:bodyPr/>
        <a:lstStyle/>
        <a:p>
          <a:endParaRPr lang="en-US"/>
        </a:p>
      </dgm:t>
    </dgm:pt>
    <dgm:pt modelId="{CC545B24-80D0-4B10-86D8-1697F74FA5F5}" type="pres">
      <dgm:prSet presAssocID="{78B496DD-D5B4-4A55-9214-C0E98350C98C}" presName="spaceBetweenRectangles" presStyleCnt="0"/>
      <dgm:spPr/>
    </dgm:pt>
    <dgm:pt modelId="{0808E30C-F8CA-4392-9E61-D442733CF516}" type="pres">
      <dgm:prSet presAssocID="{9210F9A4-2F69-4C42-9BB6-BCB53BC4188E}" presName="parentLin" presStyleCnt="0"/>
      <dgm:spPr/>
    </dgm:pt>
    <dgm:pt modelId="{AC996839-2C17-4F9E-8D8E-AD27D7EA9B46}" type="pres">
      <dgm:prSet presAssocID="{9210F9A4-2F69-4C42-9BB6-BCB53BC4188E}" presName="parentLeftMargin" presStyleLbl="node1" presStyleIdx="0" presStyleCnt="4"/>
      <dgm:spPr/>
      <dgm:t>
        <a:bodyPr/>
        <a:lstStyle/>
        <a:p>
          <a:endParaRPr lang="en-US"/>
        </a:p>
      </dgm:t>
    </dgm:pt>
    <dgm:pt modelId="{8377DEE6-6E60-44BB-A9C4-E5044C2260C3}" type="pres">
      <dgm:prSet presAssocID="{9210F9A4-2F69-4C42-9BB6-BCB53BC4188E}" presName="parentText" presStyleLbl="node1" presStyleIdx="1" presStyleCnt="4">
        <dgm:presLayoutVars>
          <dgm:chMax val="0"/>
          <dgm:bulletEnabled val="1"/>
        </dgm:presLayoutVars>
      </dgm:prSet>
      <dgm:spPr/>
      <dgm:t>
        <a:bodyPr/>
        <a:lstStyle/>
        <a:p>
          <a:endParaRPr lang="en-US"/>
        </a:p>
      </dgm:t>
    </dgm:pt>
    <dgm:pt modelId="{4845ECE5-9EB6-43E9-86A6-85578E075DF2}" type="pres">
      <dgm:prSet presAssocID="{9210F9A4-2F69-4C42-9BB6-BCB53BC4188E}" presName="negativeSpace" presStyleCnt="0"/>
      <dgm:spPr/>
    </dgm:pt>
    <dgm:pt modelId="{80EDB88F-6B15-4FE3-9A6A-9D42E2D5A947}" type="pres">
      <dgm:prSet presAssocID="{9210F9A4-2F69-4C42-9BB6-BCB53BC4188E}" presName="childText" presStyleLbl="conFgAcc1" presStyleIdx="1" presStyleCnt="4">
        <dgm:presLayoutVars>
          <dgm:bulletEnabled val="1"/>
        </dgm:presLayoutVars>
      </dgm:prSet>
      <dgm:spPr/>
      <dgm:t>
        <a:bodyPr/>
        <a:lstStyle/>
        <a:p>
          <a:endParaRPr lang="en-US"/>
        </a:p>
      </dgm:t>
    </dgm:pt>
    <dgm:pt modelId="{CC72C676-823D-4DC8-BF23-2CEEA91035D0}" type="pres">
      <dgm:prSet presAssocID="{9E21CD4C-DC93-4147-B0C7-16DD0270ACA8}" presName="spaceBetweenRectangles" presStyleCnt="0"/>
      <dgm:spPr/>
    </dgm:pt>
    <dgm:pt modelId="{3AAF4A4E-C95C-4CA7-BB24-B60C50F9E436}" type="pres">
      <dgm:prSet presAssocID="{E0B6B1FF-9BE7-498A-A36B-BCC24AEF1F35}" presName="parentLin" presStyleCnt="0"/>
      <dgm:spPr/>
    </dgm:pt>
    <dgm:pt modelId="{350B55DC-F7AB-4DF3-BC4D-2BF9BA4E7A04}" type="pres">
      <dgm:prSet presAssocID="{E0B6B1FF-9BE7-498A-A36B-BCC24AEF1F35}" presName="parentLeftMargin" presStyleLbl="node1" presStyleIdx="1" presStyleCnt="4"/>
      <dgm:spPr/>
      <dgm:t>
        <a:bodyPr/>
        <a:lstStyle/>
        <a:p>
          <a:endParaRPr lang="en-US"/>
        </a:p>
      </dgm:t>
    </dgm:pt>
    <dgm:pt modelId="{54D4E89C-BB4D-4314-BC64-CFD701B44AB5}" type="pres">
      <dgm:prSet presAssocID="{E0B6B1FF-9BE7-498A-A36B-BCC24AEF1F35}" presName="parentText" presStyleLbl="node1" presStyleIdx="2" presStyleCnt="4">
        <dgm:presLayoutVars>
          <dgm:chMax val="0"/>
          <dgm:bulletEnabled val="1"/>
        </dgm:presLayoutVars>
      </dgm:prSet>
      <dgm:spPr/>
      <dgm:t>
        <a:bodyPr/>
        <a:lstStyle/>
        <a:p>
          <a:endParaRPr lang="en-US"/>
        </a:p>
      </dgm:t>
    </dgm:pt>
    <dgm:pt modelId="{E6FC4FBB-199D-491E-A7F1-9F75F90C3918}" type="pres">
      <dgm:prSet presAssocID="{E0B6B1FF-9BE7-498A-A36B-BCC24AEF1F35}" presName="negativeSpace" presStyleCnt="0"/>
      <dgm:spPr/>
    </dgm:pt>
    <dgm:pt modelId="{FFF2705E-0C48-43DE-BA94-75136A114045}" type="pres">
      <dgm:prSet presAssocID="{E0B6B1FF-9BE7-498A-A36B-BCC24AEF1F35}" presName="childText" presStyleLbl="conFgAcc1" presStyleIdx="2" presStyleCnt="4">
        <dgm:presLayoutVars>
          <dgm:bulletEnabled val="1"/>
        </dgm:presLayoutVars>
      </dgm:prSet>
      <dgm:spPr/>
      <dgm:t>
        <a:bodyPr/>
        <a:lstStyle/>
        <a:p>
          <a:endParaRPr lang="en-US"/>
        </a:p>
      </dgm:t>
    </dgm:pt>
    <dgm:pt modelId="{DEABBDB5-5548-4650-8F84-C3B020D80785}" type="pres">
      <dgm:prSet presAssocID="{FBEA679A-2997-44C5-B3D1-292B7EAC8DE9}" presName="spaceBetweenRectangles" presStyleCnt="0"/>
      <dgm:spPr/>
    </dgm:pt>
    <dgm:pt modelId="{3D763242-1DDF-4CC3-A039-10F813779273}" type="pres">
      <dgm:prSet presAssocID="{333C60BB-C1EF-42B5-A3EC-FFB96372904C}" presName="parentLin" presStyleCnt="0"/>
      <dgm:spPr/>
    </dgm:pt>
    <dgm:pt modelId="{FD0C5FED-8B3D-40FC-8AC4-FD3EF0F1943B}" type="pres">
      <dgm:prSet presAssocID="{333C60BB-C1EF-42B5-A3EC-FFB96372904C}" presName="parentLeftMargin" presStyleLbl="node1" presStyleIdx="2" presStyleCnt="4"/>
      <dgm:spPr/>
      <dgm:t>
        <a:bodyPr/>
        <a:lstStyle/>
        <a:p>
          <a:endParaRPr lang="en-US"/>
        </a:p>
      </dgm:t>
    </dgm:pt>
    <dgm:pt modelId="{731CDA66-7EBB-448B-B3C8-D644D301D6B2}" type="pres">
      <dgm:prSet presAssocID="{333C60BB-C1EF-42B5-A3EC-FFB96372904C}" presName="parentText" presStyleLbl="node1" presStyleIdx="3" presStyleCnt="4">
        <dgm:presLayoutVars>
          <dgm:chMax val="0"/>
          <dgm:bulletEnabled val="1"/>
        </dgm:presLayoutVars>
      </dgm:prSet>
      <dgm:spPr/>
      <dgm:t>
        <a:bodyPr/>
        <a:lstStyle/>
        <a:p>
          <a:endParaRPr lang="en-US"/>
        </a:p>
      </dgm:t>
    </dgm:pt>
    <dgm:pt modelId="{FF6707DE-6DBE-4462-BF39-A486F0117143}" type="pres">
      <dgm:prSet presAssocID="{333C60BB-C1EF-42B5-A3EC-FFB96372904C}" presName="negativeSpace" presStyleCnt="0"/>
      <dgm:spPr/>
    </dgm:pt>
    <dgm:pt modelId="{89AB7900-5CB6-4B49-A821-2C77E9A70BA4}" type="pres">
      <dgm:prSet presAssocID="{333C60BB-C1EF-42B5-A3EC-FFB96372904C}" presName="childText" presStyleLbl="conFgAcc1" presStyleIdx="3" presStyleCnt="4">
        <dgm:presLayoutVars>
          <dgm:bulletEnabled val="1"/>
        </dgm:presLayoutVars>
      </dgm:prSet>
      <dgm:spPr/>
      <dgm:t>
        <a:bodyPr/>
        <a:lstStyle/>
        <a:p>
          <a:endParaRPr lang="en-US"/>
        </a:p>
      </dgm:t>
    </dgm:pt>
  </dgm:ptLst>
  <dgm:cxnLst>
    <dgm:cxn modelId="{8706AE83-18E4-124F-AF1D-5303E66A4F76}" type="presOf" srcId="{7530DE0B-1E1D-4F13-9DCE-584438F55F5C}" destId="{D6929A61-1753-4BA2-A56E-3FABCE16A103}" srcOrd="0" destOrd="0" presId="urn:microsoft.com/office/officeart/2005/8/layout/list1"/>
    <dgm:cxn modelId="{D2FB2B4B-87CF-CE42-B6AE-0ABE57B19AB2}" type="presOf" srcId="{E0B6B1FF-9BE7-498A-A36B-BCC24AEF1F35}" destId="{350B55DC-F7AB-4DF3-BC4D-2BF9BA4E7A04}" srcOrd="0" destOrd="0" presId="urn:microsoft.com/office/officeart/2005/8/layout/list1"/>
    <dgm:cxn modelId="{82244EDF-C207-486F-89D9-056501D66CD9}" srcId="{F0DEC595-5A08-4667-A441-6C46A88218EF}" destId="{333C60BB-C1EF-42B5-A3EC-FFB96372904C}" srcOrd="3" destOrd="0" parTransId="{989B5419-63EC-4A7C-A297-2E08F34EE7E6}" sibTransId="{F05587AE-D217-45F6-8A10-C2CB70FA3676}"/>
    <dgm:cxn modelId="{FC24ABA5-945F-4887-98AD-EDF0DA82183B}" srcId="{F0DEC595-5A08-4667-A441-6C46A88218EF}" destId="{E0B6B1FF-9BE7-498A-A36B-BCC24AEF1F35}" srcOrd="2" destOrd="0" parTransId="{6776BA55-C7CC-4D56-B7BE-0BA5EDB6790A}" sibTransId="{FBEA679A-2997-44C5-B3D1-292B7EAC8DE9}"/>
    <dgm:cxn modelId="{06A6720D-8545-B54C-875E-E840B249E6AD}" type="presOf" srcId="{9210F9A4-2F69-4C42-9BB6-BCB53BC4188E}" destId="{AC996839-2C17-4F9E-8D8E-AD27D7EA9B46}" srcOrd="0" destOrd="0" presId="urn:microsoft.com/office/officeart/2005/8/layout/list1"/>
    <dgm:cxn modelId="{F769DF70-6613-4465-816B-7F6A4D92B73C}" srcId="{9210F9A4-2F69-4C42-9BB6-BCB53BC4188E}" destId="{0892159C-E4FD-4EB4-95D9-01D65131B6CF}" srcOrd="1" destOrd="0" parTransId="{CE66581E-7EBF-417D-AC5D-B91967EF377C}" sibTransId="{D38FD5C9-0CBD-4DE5-9AFB-FCDC1692D898}"/>
    <dgm:cxn modelId="{B733E9C1-543E-4151-AF5C-8755050EB410}" srcId="{F0DEC595-5A08-4667-A441-6C46A88218EF}" destId="{9210F9A4-2F69-4C42-9BB6-BCB53BC4188E}" srcOrd="1" destOrd="0" parTransId="{D338AACD-8990-4E6C-8802-D8C8DFDC1408}" sibTransId="{9E21CD4C-DC93-4147-B0C7-16DD0270ACA8}"/>
    <dgm:cxn modelId="{D4582F66-D9EE-E04F-A746-B82D04B4CE8D}" type="presOf" srcId="{A7C3C21C-F083-42E6-997B-5A2A763A3F7E}" destId="{80EDB88F-6B15-4FE3-9A6A-9D42E2D5A947}" srcOrd="0" destOrd="2" presId="urn:microsoft.com/office/officeart/2005/8/layout/list1"/>
    <dgm:cxn modelId="{243B47E3-FB03-F448-B3A6-72DACC6E5CC4}" type="presOf" srcId="{B1EFC242-6999-4086-BF96-7FA6E28D730C}" destId="{89AB7900-5CB6-4B49-A821-2C77E9A70BA4}" srcOrd="0" destOrd="0" presId="urn:microsoft.com/office/officeart/2005/8/layout/list1"/>
    <dgm:cxn modelId="{3BD3B99F-6FE7-254D-9BBC-D0A0B4B37471}" type="presOf" srcId="{333C60BB-C1EF-42B5-A3EC-FFB96372904C}" destId="{731CDA66-7EBB-448B-B3C8-D644D301D6B2}" srcOrd="1" destOrd="0" presId="urn:microsoft.com/office/officeart/2005/8/layout/list1"/>
    <dgm:cxn modelId="{3DA7C303-52BB-034A-A874-790961426226}" type="presOf" srcId="{E0B6B1FF-9BE7-498A-A36B-BCC24AEF1F35}" destId="{54D4E89C-BB4D-4314-BC64-CFD701B44AB5}" srcOrd="1" destOrd="0" presId="urn:microsoft.com/office/officeart/2005/8/layout/list1"/>
    <dgm:cxn modelId="{0A4696F4-F440-F04C-A483-66B2F355CEBE}" type="presOf" srcId="{0892159C-E4FD-4EB4-95D9-01D65131B6CF}" destId="{80EDB88F-6B15-4FE3-9A6A-9D42E2D5A947}" srcOrd="0" destOrd="1" presId="urn:microsoft.com/office/officeart/2005/8/layout/list1"/>
    <dgm:cxn modelId="{96DE389D-2573-4619-B3E1-DA392E4B9DEE}" srcId="{9210F9A4-2F69-4C42-9BB6-BCB53BC4188E}" destId="{C19D4F8E-C4AF-41DE-87A7-319225760FEC}" srcOrd="0" destOrd="0" parTransId="{40CDEE1A-3B30-47D7-A27E-B192A7441DD2}" sibTransId="{33E87015-91BA-475F-8D29-917FC4DFEFC5}"/>
    <dgm:cxn modelId="{3186FA7F-ED87-4905-AB01-07EC18F22729}" srcId="{333C60BB-C1EF-42B5-A3EC-FFB96372904C}" destId="{15B9BF52-804C-4196-BFF9-EB01C5AC3AA5}" srcOrd="1" destOrd="0" parTransId="{3870F3EF-3C02-4E35-9496-0514120D7EAC}" sibTransId="{668BB801-BFBE-4247-B93C-18131EE9E76C}"/>
    <dgm:cxn modelId="{E5F0D7CD-01DB-C44A-A154-E65945A15DAD}" type="presOf" srcId="{791DA1BA-009E-4263-8709-C3AD92883E7A}" destId="{FFF2705E-0C48-43DE-BA94-75136A114045}" srcOrd="0" destOrd="0" presId="urn:microsoft.com/office/officeart/2005/8/layout/list1"/>
    <dgm:cxn modelId="{B93003FA-31DC-4702-9613-DA2EC119FE99}" srcId="{E0B6B1FF-9BE7-498A-A36B-BCC24AEF1F35}" destId="{791DA1BA-009E-4263-8709-C3AD92883E7A}" srcOrd="0" destOrd="0" parTransId="{A0A91BD7-4B75-49BC-BAA0-75687B53B8E6}" sibTransId="{CD35256F-609B-4316-B01C-EF7BD5AEFF5D}"/>
    <dgm:cxn modelId="{725708AE-21B7-8344-9202-463E9BE2E2F0}" type="presOf" srcId="{7530DE0B-1E1D-4F13-9DCE-584438F55F5C}" destId="{07EB8D66-1692-4056-BA66-572ED000C388}" srcOrd="1" destOrd="0" presId="urn:microsoft.com/office/officeart/2005/8/layout/list1"/>
    <dgm:cxn modelId="{DE92C517-199D-5F47-A4FB-E93D03FC886A}" type="presOf" srcId="{9210F9A4-2F69-4C42-9BB6-BCB53BC4188E}" destId="{8377DEE6-6E60-44BB-A9C4-E5044C2260C3}" srcOrd="1" destOrd="0" presId="urn:microsoft.com/office/officeart/2005/8/layout/list1"/>
    <dgm:cxn modelId="{72D828F1-7BF9-CA49-B787-F29A9D0C6C18}" type="presOf" srcId="{C19D4F8E-C4AF-41DE-87A7-319225760FEC}" destId="{80EDB88F-6B15-4FE3-9A6A-9D42E2D5A947}" srcOrd="0" destOrd="0" presId="urn:microsoft.com/office/officeart/2005/8/layout/list1"/>
    <dgm:cxn modelId="{EBBDEFA6-8657-564E-AD3F-DB5ED1426C00}" type="presOf" srcId="{15B9BF52-804C-4196-BFF9-EB01C5AC3AA5}" destId="{89AB7900-5CB6-4B49-A821-2C77E9A70BA4}" srcOrd="0" destOrd="1" presId="urn:microsoft.com/office/officeart/2005/8/layout/list1"/>
    <dgm:cxn modelId="{E29E249D-DAC0-4FA6-805D-EBFB2F46AC8D}" srcId="{333C60BB-C1EF-42B5-A3EC-FFB96372904C}" destId="{B1EFC242-6999-4086-BF96-7FA6E28D730C}" srcOrd="0" destOrd="0" parTransId="{516DEC56-6C1C-44F4-90F7-334EAD861864}" sibTransId="{8CBE7674-713C-4C47-88D5-578C7F2D4473}"/>
    <dgm:cxn modelId="{FF780B8D-A3C3-C948-B424-B0FA1D07D8FC}" type="presOf" srcId="{0DB3A42E-9F91-4CD7-BCE5-EE06174E1347}" destId="{63C7317F-DCB9-42CB-A6A4-CF1577293B7D}" srcOrd="0" destOrd="0" presId="urn:microsoft.com/office/officeart/2005/8/layout/list1"/>
    <dgm:cxn modelId="{CD99EF18-D866-438E-A1B1-C4EBF6100906}" srcId="{F0DEC595-5A08-4667-A441-6C46A88218EF}" destId="{7530DE0B-1E1D-4F13-9DCE-584438F55F5C}" srcOrd="0" destOrd="0" parTransId="{CAAEB4D2-3BFA-4CB5-B7CE-F3ADC5E8766C}" sibTransId="{78B496DD-D5B4-4A55-9214-C0E98350C98C}"/>
    <dgm:cxn modelId="{6DF6DD8B-2B78-4F0F-9FEF-ABED1D665994}" srcId="{7530DE0B-1E1D-4F13-9DCE-584438F55F5C}" destId="{0DB3A42E-9F91-4CD7-BCE5-EE06174E1347}" srcOrd="0" destOrd="0" parTransId="{13E9DD67-C08E-4D4C-9965-01C344D78491}" sibTransId="{0E80264F-F4BF-4708-89BF-21A8206A5E9F}"/>
    <dgm:cxn modelId="{E193A55F-F470-584D-906F-E965F75E7552}" type="presOf" srcId="{333C60BB-C1EF-42B5-A3EC-FFB96372904C}" destId="{FD0C5FED-8B3D-40FC-8AC4-FD3EF0F1943B}" srcOrd="0" destOrd="0" presId="urn:microsoft.com/office/officeart/2005/8/layout/list1"/>
    <dgm:cxn modelId="{F058B0A0-8615-FA46-894E-7FA554DEEE76}" type="presOf" srcId="{F0DEC595-5A08-4667-A441-6C46A88218EF}" destId="{69F46679-6C84-4D48-9B33-17290744EAD8}" srcOrd="0" destOrd="0" presId="urn:microsoft.com/office/officeart/2005/8/layout/list1"/>
    <dgm:cxn modelId="{F9465B6A-5B71-46EB-8185-A865707F44A2}" srcId="{9210F9A4-2F69-4C42-9BB6-BCB53BC4188E}" destId="{A7C3C21C-F083-42E6-997B-5A2A763A3F7E}" srcOrd="2" destOrd="0" parTransId="{B10FDD16-4F6D-49D5-9BB8-AB42DEB1D029}" sibTransId="{FE5FE4A6-B04E-4256-B254-8EC664322BCD}"/>
    <dgm:cxn modelId="{AAE381C7-CD91-1D4C-B046-79210D25028A}" type="presParOf" srcId="{69F46679-6C84-4D48-9B33-17290744EAD8}" destId="{915BD3BB-16CD-43CE-A666-845F408562AF}" srcOrd="0" destOrd="0" presId="urn:microsoft.com/office/officeart/2005/8/layout/list1"/>
    <dgm:cxn modelId="{A7A9B3E0-8250-0E4D-92C4-E0919D73B566}" type="presParOf" srcId="{915BD3BB-16CD-43CE-A666-845F408562AF}" destId="{D6929A61-1753-4BA2-A56E-3FABCE16A103}" srcOrd="0" destOrd="0" presId="urn:microsoft.com/office/officeart/2005/8/layout/list1"/>
    <dgm:cxn modelId="{BC322F98-0B17-794C-9E3C-B5D6CE0E8765}" type="presParOf" srcId="{915BD3BB-16CD-43CE-A666-845F408562AF}" destId="{07EB8D66-1692-4056-BA66-572ED000C388}" srcOrd="1" destOrd="0" presId="urn:microsoft.com/office/officeart/2005/8/layout/list1"/>
    <dgm:cxn modelId="{06ACDFF1-2DFD-EA4D-B299-347CA7FC96E6}" type="presParOf" srcId="{69F46679-6C84-4D48-9B33-17290744EAD8}" destId="{0FDB35E6-22F2-419F-B7FD-6156CDE62786}" srcOrd="1" destOrd="0" presId="urn:microsoft.com/office/officeart/2005/8/layout/list1"/>
    <dgm:cxn modelId="{09E201CA-6086-774B-BC68-2B18E56DB877}" type="presParOf" srcId="{69F46679-6C84-4D48-9B33-17290744EAD8}" destId="{63C7317F-DCB9-42CB-A6A4-CF1577293B7D}" srcOrd="2" destOrd="0" presId="urn:microsoft.com/office/officeart/2005/8/layout/list1"/>
    <dgm:cxn modelId="{B26BDD31-568D-844E-A529-7B2B8B4AADFB}" type="presParOf" srcId="{69F46679-6C84-4D48-9B33-17290744EAD8}" destId="{CC545B24-80D0-4B10-86D8-1697F74FA5F5}" srcOrd="3" destOrd="0" presId="urn:microsoft.com/office/officeart/2005/8/layout/list1"/>
    <dgm:cxn modelId="{28D2FB09-85D4-F04C-8F01-DAEF5561A9C6}" type="presParOf" srcId="{69F46679-6C84-4D48-9B33-17290744EAD8}" destId="{0808E30C-F8CA-4392-9E61-D442733CF516}" srcOrd="4" destOrd="0" presId="urn:microsoft.com/office/officeart/2005/8/layout/list1"/>
    <dgm:cxn modelId="{263B988C-9615-EF4A-8BBD-E95002879EA3}" type="presParOf" srcId="{0808E30C-F8CA-4392-9E61-D442733CF516}" destId="{AC996839-2C17-4F9E-8D8E-AD27D7EA9B46}" srcOrd="0" destOrd="0" presId="urn:microsoft.com/office/officeart/2005/8/layout/list1"/>
    <dgm:cxn modelId="{62CCE8F8-0D46-A94B-BB0F-224FEB9FD68E}" type="presParOf" srcId="{0808E30C-F8CA-4392-9E61-D442733CF516}" destId="{8377DEE6-6E60-44BB-A9C4-E5044C2260C3}" srcOrd="1" destOrd="0" presId="urn:microsoft.com/office/officeart/2005/8/layout/list1"/>
    <dgm:cxn modelId="{9FA6018E-905F-8D49-B77F-C17D22951723}" type="presParOf" srcId="{69F46679-6C84-4D48-9B33-17290744EAD8}" destId="{4845ECE5-9EB6-43E9-86A6-85578E075DF2}" srcOrd="5" destOrd="0" presId="urn:microsoft.com/office/officeart/2005/8/layout/list1"/>
    <dgm:cxn modelId="{570F8ADC-D104-224F-A256-0674FD2723F0}" type="presParOf" srcId="{69F46679-6C84-4D48-9B33-17290744EAD8}" destId="{80EDB88F-6B15-4FE3-9A6A-9D42E2D5A947}" srcOrd="6" destOrd="0" presId="urn:microsoft.com/office/officeart/2005/8/layout/list1"/>
    <dgm:cxn modelId="{2DC4FB10-EF00-CE4E-99A0-BFCC6FB046A3}" type="presParOf" srcId="{69F46679-6C84-4D48-9B33-17290744EAD8}" destId="{CC72C676-823D-4DC8-BF23-2CEEA91035D0}" srcOrd="7" destOrd="0" presId="urn:microsoft.com/office/officeart/2005/8/layout/list1"/>
    <dgm:cxn modelId="{041F3BE8-1316-3146-A1AC-A7A06274A240}" type="presParOf" srcId="{69F46679-6C84-4D48-9B33-17290744EAD8}" destId="{3AAF4A4E-C95C-4CA7-BB24-B60C50F9E436}" srcOrd="8" destOrd="0" presId="urn:microsoft.com/office/officeart/2005/8/layout/list1"/>
    <dgm:cxn modelId="{B9F67558-9037-D548-8728-27A2FA41483F}" type="presParOf" srcId="{3AAF4A4E-C95C-4CA7-BB24-B60C50F9E436}" destId="{350B55DC-F7AB-4DF3-BC4D-2BF9BA4E7A04}" srcOrd="0" destOrd="0" presId="urn:microsoft.com/office/officeart/2005/8/layout/list1"/>
    <dgm:cxn modelId="{3435E1E2-91BA-944B-80DF-D22F9AF19D55}" type="presParOf" srcId="{3AAF4A4E-C95C-4CA7-BB24-B60C50F9E436}" destId="{54D4E89C-BB4D-4314-BC64-CFD701B44AB5}" srcOrd="1" destOrd="0" presId="urn:microsoft.com/office/officeart/2005/8/layout/list1"/>
    <dgm:cxn modelId="{B4022138-CC2D-F64D-B96C-F658D9AA7510}" type="presParOf" srcId="{69F46679-6C84-4D48-9B33-17290744EAD8}" destId="{E6FC4FBB-199D-491E-A7F1-9F75F90C3918}" srcOrd="9" destOrd="0" presId="urn:microsoft.com/office/officeart/2005/8/layout/list1"/>
    <dgm:cxn modelId="{3B5DEDAE-42E3-3E45-9803-205F5BBBD6E8}" type="presParOf" srcId="{69F46679-6C84-4D48-9B33-17290744EAD8}" destId="{FFF2705E-0C48-43DE-BA94-75136A114045}" srcOrd="10" destOrd="0" presId="urn:microsoft.com/office/officeart/2005/8/layout/list1"/>
    <dgm:cxn modelId="{C9DA2C57-45F2-084A-9077-D9EEA7D657BD}" type="presParOf" srcId="{69F46679-6C84-4D48-9B33-17290744EAD8}" destId="{DEABBDB5-5548-4650-8F84-C3B020D80785}" srcOrd="11" destOrd="0" presId="urn:microsoft.com/office/officeart/2005/8/layout/list1"/>
    <dgm:cxn modelId="{6CA011D5-90BE-B048-9FB9-AA8DEE1E2FC1}" type="presParOf" srcId="{69F46679-6C84-4D48-9B33-17290744EAD8}" destId="{3D763242-1DDF-4CC3-A039-10F813779273}" srcOrd="12" destOrd="0" presId="urn:microsoft.com/office/officeart/2005/8/layout/list1"/>
    <dgm:cxn modelId="{2EFE7810-318A-B94D-99BC-87D9F3CE2BBA}" type="presParOf" srcId="{3D763242-1DDF-4CC3-A039-10F813779273}" destId="{FD0C5FED-8B3D-40FC-8AC4-FD3EF0F1943B}" srcOrd="0" destOrd="0" presId="urn:microsoft.com/office/officeart/2005/8/layout/list1"/>
    <dgm:cxn modelId="{C2664522-02DC-E241-98CF-09F2975D2726}" type="presParOf" srcId="{3D763242-1DDF-4CC3-A039-10F813779273}" destId="{731CDA66-7EBB-448B-B3C8-D644D301D6B2}" srcOrd="1" destOrd="0" presId="urn:microsoft.com/office/officeart/2005/8/layout/list1"/>
    <dgm:cxn modelId="{4FB0C4FA-F232-4E47-B2F1-11ED841D9F2A}" type="presParOf" srcId="{69F46679-6C84-4D48-9B33-17290744EAD8}" destId="{FF6707DE-6DBE-4462-BF39-A486F0117143}" srcOrd="13" destOrd="0" presId="urn:microsoft.com/office/officeart/2005/8/layout/list1"/>
    <dgm:cxn modelId="{D1E58525-410D-0F4A-A85E-15FE81E86285}" type="presParOf" srcId="{69F46679-6C84-4D48-9B33-17290744EAD8}" destId="{89AB7900-5CB6-4B49-A821-2C77E9A70BA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EBCBA5-191B-497D-B560-347707D65416}"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35F3326E-BF7C-4EE9-93EF-B958E94C0F4A}">
      <dgm:prSet phldrT="[Text]"/>
      <dgm:spPr>
        <a:solidFill>
          <a:schemeClr val="accent2"/>
        </a:solidFill>
      </dgm:spPr>
      <dgm:t>
        <a:bodyPr/>
        <a:lstStyle/>
        <a:p>
          <a:r>
            <a:rPr lang="en-US" dirty="0" smtClean="0"/>
            <a:t>How do you protect access to your data?</a:t>
          </a:r>
          <a:endParaRPr lang="en-US" dirty="0"/>
        </a:p>
      </dgm:t>
    </dgm:pt>
    <dgm:pt modelId="{D1FA3B32-CF2D-4C1C-A1C7-1636AC1A32BD}" type="parTrans" cxnId="{8BB87595-A51A-42B7-A01A-5A11A648057A}">
      <dgm:prSet/>
      <dgm:spPr/>
      <dgm:t>
        <a:bodyPr/>
        <a:lstStyle/>
        <a:p>
          <a:endParaRPr lang="en-US"/>
        </a:p>
      </dgm:t>
    </dgm:pt>
    <dgm:pt modelId="{C1B1748E-18BB-4668-B339-F5FCA51C4F84}" type="sibTrans" cxnId="{8BB87595-A51A-42B7-A01A-5A11A648057A}">
      <dgm:prSet/>
      <dgm:spPr/>
      <dgm:t>
        <a:bodyPr/>
        <a:lstStyle/>
        <a:p>
          <a:endParaRPr lang="en-US"/>
        </a:p>
      </dgm:t>
    </dgm:pt>
    <dgm:pt modelId="{755E9495-E1BB-486F-AACE-6D6D87CD2063}">
      <dgm:prSet/>
      <dgm:spPr/>
      <dgm:t>
        <a:bodyPr/>
        <a:lstStyle/>
        <a:p>
          <a:r>
            <a:rPr lang="en-US" dirty="0" smtClean="0"/>
            <a:t>This is part of enforcing proper “Authorization”, along with </a:t>
          </a:r>
          <a:br>
            <a:rPr lang="en-US" dirty="0" smtClean="0"/>
          </a:br>
          <a:r>
            <a:rPr lang="en-US" dirty="0" smtClean="0"/>
            <a:t>A7 – Failure to Restrict URL Access</a:t>
          </a:r>
        </a:p>
      </dgm:t>
    </dgm:pt>
    <dgm:pt modelId="{084E6EF2-EA9B-4887-8AF6-F94B2E49559B}" type="parTrans" cxnId="{668E96ED-4792-4368-BA91-E52B2CE53DE2}">
      <dgm:prSet/>
      <dgm:spPr/>
      <dgm:t>
        <a:bodyPr/>
        <a:lstStyle/>
        <a:p>
          <a:endParaRPr lang="en-US"/>
        </a:p>
      </dgm:t>
    </dgm:pt>
    <dgm:pt modelId="{18D79B01-2910-4D22-B668-40C02313DD9C}" type="sibTrans" cxnId="{668E96ED-4792-4368-BA91-E52B2CE53DE2}">
      <dgm:prSet/>
      <dgm:spPr/>
      <dgm:t>
        <a:bodyPr/>
        <a:lstStyle/>
        <a:p>
          <a:endParaRPr lang="en-US"/>
        </a:p>
      </dgm:t>
    </dgm:pt>
    <dgm:pt modelId="{98B7DDBA-9D73-4251-919A-1DF758844ACC}">
      <dgm:prSet/>
      <dgm:spPr>
        <a:solidFill>
          <a:schemeClr val="accent2"/>
        </a:solidFill>
      </dgm:spPr>
      <dgm:t>
        <a:bodyPr/>
        <a:lstStyle/>
        <a:p>
          <a:r>
            <a:rPr lang="en-US" dirty="0" smtClean="0"/>
            <a:t>A common mistake …</a:t>
          </a:r>
        </a:p>
      </dgm:t>
    </dgm:pt>
    <dgm:pt modelId="{1EFCEB90-9B2E-40D6-92A4-1004B34726EE}" type="parTrans" cxnId="{58BD3BDF-421D-4B6A-B9CD-282C51EEE099}">
      <dgm:prSet/>
      <dgm:spPr/>
      <dgm:t>
        <a:bodyPr/>
        <a:lstStyle/>
        <a:p>
          <a:endParaRPr lang="en-US"/>
        </a:p>
      </dgm:t>
    </dgm:pt>
    <dgm:pt modelId="{3960E5FB-C164-48BC-8464-24B9F57FF16E}" type="sibTrans" cxnId="{58BD3BDF-421D-4B6A-B9CD-282C51EEE099}">
      <dgm:prSet/>
      <dgm:spPr/>
      <dgm:t>
        <a:bodyPr/>
        <a:lstStyle/>
        <a:p>
          <a:endParaRPr lang="en-US"/>
        </a:p>
      </dgm:t>
    </dgm:pt>
    <dgm:pt modelId="{E7B056DA-4A9A-4A60-B409-AFFED1005BFC}">
      <dgm:prSet/>
      <dgm:spPr/>
      <dgm:t>
        <a:bodyPr/>
        <a:lstStyle/>
        <a:p>
          <a:r>
            <a:rPr lang="en-US" dirty="0" smtClean="0"/>
            <a:t>Only listing the ‘authorized’ objects for the current user, or</a:t>
          </a:r>
        </a:p>
      </dgm:t>
    </dgm:pt>
    <dgm:pt modelId="{072058A5-C317-44AE-A33A-DA091C2A2F0C}" type="parTrans" cxnId="{5F77A40B-E192-4696-9E69-C039C18EA0B4}">
      <dgm:prSet/>
      <dgm:spPr/>
      <dgm:t>
        <a:bodyPr/>
        <a:lstStyle/>
        <a:p>
          <a:endParaRPr lang="en-US"/>
        </a:p>
      </dgm:t>
    </dgm:pt>
    <dgm:pt modelId="{B3F9E6C3-5676-48A2-BB27-9FBEF4734DD6}" type="sibTrans" cxnId="{5F77A40B-E192-4696-9E69-C039C18EA0B4}">
      <dgm:prSet/>
      <dgm:spPr/>
      <dgm:t>
        <a:bodyPr/>
        <a:lstStyle/>
        <a:p>
          <a:endParaRPr lang="en-US"/>
        </a:p>
      </dgm:t>
    </dgm:pt>
    <dgm:pt modelId="{6E9A8F74-4F34-4D90-BD5E-405EB86E8EC6}">
      <dgm:prSet/>
      <dgm:spPr/>
      <dgm:t>
        <a:bodyPr/>
        <a:lstStyle/>
        <a:p>
          <a:r>
            <a:rPr lang="en-US" dirty="0" smtClean="0"/>
            <a:t>Hiding the object references in hidden fields</a:t>
          </a:r>
        </a:p>
      </dgm:t>
    </dgm:pt>
    <dgm:pt modelId="{4CC32452-9481-47EF-A497-C5100F66AE25}" type="parTrans" cxnId="{9300DEC5-01E9-4E1D-BEF9-82C9879A322A}">
      <dgm:prSet/>
      <dgm:spPr/>
      <dgm:t>
        <a:bodyPr/>
        <a:lstStyle/>
        <a:p>
          <a:endParaRPr lang="en-US"/>
        </a:p>
      </dgm:t>
    </dgm:pt>
    <dgm:pt modelId="{D911D84B-7D41-4FAD-A555-B360D1D79F29}" type="sibTrans" cxnId="{9300DEC5-01E9-4E1D-BEF9-82C9879A322A}">
      <dgm:prSet/>
      <dgm:spPr/>
      <dgm:t>
        <a:bodyPr/>
        <a:lstStyle/>
        <a:p>
          <a:endParaRPr lang="en-US"/>
        </a:p>
      </dgm:t>
    </dgm:pt>
    <dgm:pt modelId="{479FA84B-B2A4-4597-9FE0-42E189C36C77}">
      <dgm:prSet/>
      <dgm:spPr/>
      <dgm:t>
        <a:bodyPr/>
        <a:lstStyle/>
        <a:p>
          <a:r>
            <a:rPr lang="en-US" dirty="0" smtClean="0"/>
            <a:t>This is called presentation layer access control, and doesn’t work</a:t>
          </a:r>
        </a:p>
      </dgm:t>
    </dgm:pt>
    <dgm:pt modelId="{55948202-F75B-4AA9-BADC-A796A67296C8}" type="parTrans" cxnId="{761EA835-AF57-4E3B-8CDF-A396CD262970}">
      <dgm:prSet/>
      <dgm:spPr/>
      <dgm:t>
        <a:bodyPr/>
        <a:lstStyle/>
        <a:p>
          <a:endParaRPr lang="en-US"/>
        </a:p>
      </dgm:t>
    </dgm:pt>
    <dgm:pt modelId="{0DFCAE3A-740E-4703-B23E-7D5C86C983E7}" type="sibTrans" cxnId="{761EA835-AF57-4E3B-8CDF-A396CD262970}">
      <dgm:prSet/>
      <dgm:spPr/>
      <dgm:t>
        <a:bodyPr/>
        <a:lstStyle/>
        <a:p>
          <a:endParaRPr lang="en-US"/>
        </a:p>
      </dgm:t>
    </dgm:pt>
    <dgm:pt modelId="{2DC868CF-34E2-4292-BD5A-3FB90287C1E1}">
      <dgm:prSet/>
      <dgm:spPr/>
      <dgm:t>
        <a:bodyPr/>
        <a:lstStyle/>
        <a:p>
          <a:r>
            <a:rPr lang="en-US" dirty="0" smtClean="0"/>
            <a:t>Attacker simply tampers with parameter value</a:t>
          </a:r>
        </a:p>
      </dgm:t>
    </dgm:pt>
    <dgm:pt modelId="{A80BF7F9-D311-4199-80DA-3EC488A6B238}" type="parTrans" cxnId="{33E4A1F8-625C-4229-AB05-A0804E2F4E8B}">
      <dgm:prSet/>
      <dgm:spPr/>
      <dgm:t>
        <a:bodyPr/>
        <a:lstStyle/>
        <a:p>
          <a:endParaRPr lang="en-US"/>
        </a:p>
      </dgm:t>
    </dgm:pt>
    <dgm:pt modelId="{61A721EC-D983-4447-84B3-97B2360D57FD}" type="sibTrans" cxnId="{33E4A1F8-625C-4229-AB05-A0804E2F4E8B}">
      <dgm:prSet/>
      <dgm:spPr/>
      <dgm:t>
        <a:bodyPr/>
        <a:lstStyle/>
        <a:p>
          <a:endParaRPr lang="en-US"/>
        </a:p>
      </dgm:t>
    </dgm:pt>
    <dgm:pt modelId="{23F7AEE3-B738-4E44-BE95-FDC606BA1079}">
      <dgm:prSet/>
      <dgm:spPr>
        <a:solidFill>
          <a:schemeClr val="accent2"/>
        </a:solidFill>
      </dgm:spPr>
      <dgm:t>
        <a:bodyPr/>
        <a:lstStyle/>
        <a:p>
          <a:r>
            <a:rPr lang="en-US" dirty="0" smtClean="0"/>
            <a:t>Typical Impact</a:t>
          </a:r>
        </a:p>
      </dgm:t>
    </dgm:pt>
    <dgm:pt modelId="{9731BBD0-F5F4-4529-AA44-2BC0AE558095}" type="parTrans" cxnId="{1F02B41A-A3CA-4CA7-B583-A6AC1B3780B3}">
      <dgm:prSet/>
      <dgm:spPr/>
      <dgm:t>
        <a:bodyPr/>
        <a:lstStyle/>
        <a:p>
          <a:endParaRPr lang="en-US"/>
        </a:p>
      </dgm:t>
    </dgm:pt>
    <dgm:pt modelId="{E55025B6-66DD-4BB1-8092-3047B7B70BF2}" type="sibTrans" cxnId="{1F02B41A-A3CA-4CA7-B583-A6AC1B3780B3}">
      <dgm:prSet/>
      <dgm:spPr/>
      <dgm:t>
        <a:bodyPr/>
        <a:lstStyle/>
        <a:p>
          <a:endParaRPr lang="en-US"/>
        </a:p>
      </dgm:t>
    </dgm:pt>
    <dgm:pt modelId="{A1CC1A63-C17D-40EB-8A8D-245ED9E206FD}">
      <dgm:prSet/>
      <dgm:spPr/>
      <dgm:t>
        <a:bodyPr/>
        <a:lstStyle/>
        <a:p>
          <a:r>
            <a:rPr lang="en-US" dirty="0" smtClean="0"/>
            <a:t>Users are able to access unauthorized files or data</a:t>
          </a:r>
        </a:p>
      </dgm:t>
    </dgm:pt>
    <dgm:pt modelId="{8B2C6E32-3F61-47F7-BD8B-C8044292FDAE}" type="parTrans" cxnId="{0C3B93A0-EA62-4F01-AB6C-038327D97189}">
      <dgm:prSet/>
      <dgm:spPr/>
      <dgm:t>
        <a:bodyPr/>
        <a:lstStyle/>
        <a:p>
          <a:endParaRPr lang="en-US"/>
        </a:p>
      </dgm:t>
    </dgm:pt>
    <dgm:pt modelId="{E1B5F616-02A4-4A0E-B18B-60A994895A83}" type="sibTrans" cxnId="{0C3B93A0-EA62-4F01-AB6C-038327D97189}">
      <dgm:prSet/>
      <dgm:spPr/>
      <dgm:t>
        <a:bodyPr/>
        <a:lstStyle/>
        <a:p>
          <a:endParaRPr lang="en-US"/>
        </a:p>
      </dgm:t>
    </dgm:pt>
    <dgm:pt modelId="{1916C74C-5D43-4E90-9DBE-91271CF827FB}">
      <dgm:prSet/>
      <dgm:spPr/>
      <dgm:t>
        <a:bodyPr/>
        <a:lstStyle/>
        <a:p>
          <a:r>
            <a:rPr lang="en-US" dirty="0" smtClean="0"/>
            <a:t>… and then not enforcing these restrictions on the server side</a:t>
          </a:r>
        </a:p>
      </dgm:t>
    </dgm:pt>
    <dgm:pt modelId="{078D7FDE-6544-4005-8BE9-3AE417D2EA82}" type="parTrans" cxnId="{874BAF73-C4A5-4A90-BD9E-CBFDEF501944}">
      <dgm:prSet/>
      <dgm:spPr/>
      <dgm:t>
        <a:bodyPr/>
        <a:lstStyle/>
        <a:p>
          <a:endParaRPr lang="en-US"/>
        </a:p>
      </dgm:t>
    </dgm:pt>
    <dgm:pt modelId="{8B2BBFAF-0B48-4BE8-9378-72A792363CBF}" type="sibTrans" cxnId="{874BAF73-C4A5-4A90-BD9E-CBFDEF501944}">
      <dgm:prSet/>
      <dgm:spPr/>
      <dgm:t>
        <a:bodyPr/>
        <a:lstStyle/>
        <a:p>
          <a:endParaRPr lang="en-US"/>
        </a:p>
      </dgm:t>
    </dgm:pt>
    <dgm:pt modelId="{5019B601-23FF-4032-BED2-935546891789}" type="pres">
      <dgm:prSet presAssocID="{4BEBCBA5-191B-497D-B560-347707D65416}" presName="linear" presStyleCnt="0">
        <dgm:presLayoutVars>
          <dgm:dir/>
          <dgm:animLvl val="lvl"/>
          <dgm:resizeHandles val="exact"/>
        </dgm:presLayoutVars>
      </dgm:prSet>
      <dgm:spPr/>
      <dgm:t>
        <a:bodyPr/>
        <a:lstStyle/>
        <a:p>
          <a:endParaRPr lang="en-US"/>
        </a:p>
      </dgm:t>
    </dgm:pt>
    <dgm:pt modelId="{B61CB385-8F8C-4CF2-84EC-962B749DED56}" type="pres">
      <dgm:prSet presAssocID="{35F3326E-BF7C-4EE9-93EF-B958E94C0F4A}" presName="parentLin" presStyleCnt="0"/>
      <dgm:spPr/>
    </dgm:pt>
    <dgm:pt modelId="{6BDED161-D1CB-41B8-A5A2-7FC05A7F1D56}" type="pres">
      <dgm:prSet presAssocID="{35F3326E-BF7C-4EE9-93EF-B958E94C0F4A}" presName="parentLeftMargin" presStyleLbl="node1" presStyleIdx="0" presStyleCnt="3"/>
      <dgm:spPr/>
      <dgm:t>
        <a:bodyPr/>
        <a:lstStyle/>
        <a:p>
          <a:endParaRPr lang="en-US"/>
        </a:p>
      </dgm:t>
    </dgm:pt>
    <dgm:pt modelId="{7C8E3E09-3115-4C19-8C78-7BF489EE61DE}" type="pres">
      <dgm:prSet presAssocID="{35F3326E-BF7C-4EE9-93EF-B958E94C0F4A}" presName="parentText" presStyleLbl="node1" presStyleIdx="0" presStyleCnt="3">
        <dgm:presLayoutVars>
          <dgm:chMax val="0"/>
          <dgm:bulletEnabled val="1"/>
        </dgm:presLayoutVars>
      </dgm:prSet>
      <dgm:spPr/>
      <dgm:t>
        <a:bodyPr/>
        <a:lstStyle/>
        <a:p>
          <a:endParaRPr lang="en-US"/>
        </a:p>
      </dgm:t>
    </dgm:pt>
    <dgm:pt modelId="{F847FBDA-898D-4DA0-9C13-39E6248075D9}" type="pres">
      <dgm:prSet presAssocID="{35F3326E-BF7C-4EE9-93EF-B958E94C0F4A}" presName="negativeSpace" presStyleCnt="0"/>
      <dgm:spPr/>
    </dgm:pt>
    <dgm:pt modelId="{746CDC48-AC32-481B-8EBC-03203AE7F52D}" type="pres">
      <dgm:prSet presAssocID="{35F3326E-BF7C-4EE9-93EF-B958E94C0F4A}" presName="childText" presStyleLbl="conFgAcc1" presStyleIdx="0" presStyleCnt="3">
        <dgm:presLayoutVars>
          <dgm:bulletEnabled val="1"/>
        </dgm:presLayoutVars>
      </dgm:prSet>
      <dgm:spPr/>
      <dgm:t>
        <a:bodyPr/>
        <a:lstStyle/>
        <a:p>
          <a:endParaRPr lang="en-US"/>
        </a:p>
      </dgm:t>
    </dgm:pt>
    <dgm:pt modelId="{437689CB-A2E3-416E-97CF-5220E108F136}" type="pres">
      <dgm:prSet presAssocID="{C1B1748E-18BB-4668-B339-F5FCA51C4F84}" presName="spaceBetweenRectangles" presStyleCnt="0"/>
      <dgm:spPr/>
    </dgm:pt>
    <dgm:pt modelId="{7F1F30D5-97FE-4140-B5BE-866B70E28DB1}" type="pres">
      <dgm:prSet presAssocID="{98B7DDBA-9D73-4251-919A-1DF758844ACC}" presName="parentLin" presStyleCnt="0"/>
      <dgm:spPr/>
    </dgm:pt>
    <dgm:pt modelId="{EE9CDFEF-D1B6-40CA-A214-E910B409228F}" type="pres">
      <dgm:prSet presAssocID="{98B7DDBA-9D73-4251-919A-1DF758844ACC}" presName="parentLeftMargin" presStyleLbl="node1" presStyleIdx="0" presStyleCnt="3"/>
      <dgm:spPr/>
      <dgm:t>
        <a:bodyPr/>
        <a:lstStyle/>
        <a:p>
          <a:endParaRPr lang="en-US"/>
        </a:p>
      </dgm:t>
    </dgm:pt>
    <dgm:pt modelId="{D34ED82C-7F41-4E0C-ACF2-5A81CEC4272D}" type="pres">
      <dgm:prSet presAssocID="{98B7DDBA-9D73-4251-919A-1DF758844ACC}" presName="parentText" presStyleLbl="node1" presStyleIdx="1" presStyleCnt="3">
        <dgm:presLayoutVars>
          <dgm:chMax val="0"/>
          <dgm:bulletEnabled val="1"/>
        </dgm:presLayoutVars>
      </dgm:prSet>
      <dgm:spPr/>
      <dgm:t>
        <a:bodyPr/>
        <a:lstStyle/>
        <a:p>
          <a:endParaRPr lang="en-US"/>
        </a:p>
      </dgm:t>
    </dgm:pt>
    <dgm:pt modelId="{DBDD0A40-8660-4699-BD52-6F283E915793}" type="pres">
      <dgm:prSet presAssocID="{98B7DDBA-9D73-4251-919A-1DF758844ACC}" presName="negativeSpace" presStyleCnt="0"/>
      <dgm:spPr/>
    </dgm:pt>
    <dgm:pt modelId="{EC027BB6-C687-4195-8BBD-A3A78C91330A}" type="pres">
      <dgm:prSet presAssocID="{98B7DDBA-9D73-4251-919A-1DF758844ACC}" presName="childText" presStyleLbl="conFgAcc1" presStyleIdx="1" presStyleCnt="3">
        <dgm:presLayoutVars>
          <dgm:bulletEnabled val="1"/>
        </dgm:presLayoutVars>
      </dgm:prSet>
      <dgm:spPr/>
      <dgm:t>
        <a:bodyPr/>
        <a:lstStyle/>
        <a:p>
          <a:endParaRPr lang="en-US"/>
        </a:p>
      </dgm:t>
    </dgm:pt>
    <dgm:pt modelId="{4D4AF15E-70FD-4746-BF5B-D66A9EAEDF2A}" type="pres">
      <dgm:prSet presAssocID="{3960E5FB-C164-48BC-8464-24B9F57FF16E}" presName="spaceBetweenRectangles" presStyleCnt="0"/>
      <dgm:spPr/>
    </dgm:pt>
    <dgm:pt modelId="{9B0F5429-E6CF-4FDB-8C7A-54B5BF44637D}" type="pres">
      <dgm:prSet presAssocID="{23F7AEE3-B738-4E44-BE95-FDC606BA1079}" presName="parentLin" presStyleCnt="0"/>
      <dgm:spPr/>
    </dgm:pt>
    <dgm:pt modelId="{5F3683E6-BAE0-4D78-A8F8-557C6E9E2014}" type="pres">
      <dgm:prSet presAssocID="{23F7AEE3-B738-4E44-BE95-FDC606BA1079}" presName="parentLeftMargin" presStyleLbl="node1" presStyleIdx="1" presStyleCnt="3"/>
      <dgm:spPr/>
      <dgm:t>
        <a:bodyPr/>
        <a:lstStyle/>
        <a:p>
          <a:endParaRPr lang="en-US"/>
        </a:p>
      </dgm:t>
    </dgm:pt>
    <dgm:pt modelId="{11E876ED-5D09-4625-ABE7-9FD1415B8207}" type="pres">
      <dgm:prSet presAssocID="{23F7AEE3-B738-4E44-BE95-FDC606BA1079}" presName="parentText" presStyleLbl="node1" presStyleIdx="2" presStyleCnt="3">
        <dgm:presLayoutVars>
          <dgm:chMax val="0"/>
          <dgm:bulletEnabled val="1"/>
        </dgm:presLayoutVars>
      </dgm:prSet>
      <dgm:spPr/>
      <dgm:t>
        <a:bodyPr/>
        <a:lstStyle/>
        <a:p>
          <a:endParaRPr lang="en-US"/>
        </a:p>
      </dgm:t>
    </dgm:pt>
    <dgm:pt modelId="{EA51671A-657C-414F-8344-34400E7C9307}" type="pres">
      <dgm:prSet presAssocID="{23F7AEE3-B738-4E44-BE95-FDC606BA1079}" presName="negativeSpace" presStyleCnt="0"/>
      <dgm:spPr/>
    </dgm:pt>
    <dgm:pt modelId="{A15793BE-D705-4848-9F6B-CBBD60B7AF45}" type="pres">
      <dgm:prSet presAssocID="{23F7AEE3-B738-4E44-BE95-FDC606BA1079}" presName="childText" presStyleLbl="conFgAcc1" presStyleIdx="2" presStyleCnt="3">
        <dgm:presLayoutVars>
          <dgm:bulletEnabled val="1"/>
        </dgm:presLayoutVars>
      </dgm:prSet>
      <dgm:spPr/>
      <dgm:t>
        <a:bodyPr/>
        <a:lstStyle/>
        <a:p>
          <a:endParaRPr lang="en-US"/>
        </a:p>
      </dgm:t>
    </dgm:pt>
  </dgm:ptLst>
  <dgm:cxnLst>
    <dgm:cxn modelId="{33E4A1F8-625C-4229-AB05-A0804E2F4E8B}" srcId="{98B7DDBA-9D73-4251-919A-1DF758844ACC}" destId="{2DC868CF-34E2-4292-BD5A-3FB90287C1E1}" srcOrd="4" destOrd="0" parTransId="{A80BF7F9-D311-4199-80DA-3EC488A6B238}" sibTransId="{61A721EC-D983-4447-84B3-97B2360D57FD}"/>
    <dgm:cxn modelId="{5F77A40B-E192-4696-9E69-C039C18EA0B4}" srcId="{98B7DDBA-9D73-4251-919A-1DF758844ACC}" destId="{E7B056DA-4A9A-4A60-B409-AFFED1005BFC}" srcOrd="0" destOrd="0" parTransId="{072058A5-C317-44AE-A33A-DA091C2A2F0C}" sibTransId="{B3F9E6C3-5676-48A2-BB27-9FBEF4734DD6}"/>
    <dgm:cxn modelId="{94E59662-0319-FC41-B605-F9154C9E35AC}" type="presOf" srcId="{98B7DDBA-9D73-4251-919A-1DF758844ACC}" destId="{EE9CDFEF-D1B6-40CA-A214-E910B409228F}" srcOrd="0" destOrd="0" presId="urn:microsoft.com/office/officeart/2005/8/layout/list1"/>
    <dgm:cxn modelId="{0C3B93A0-EA62-4F01-AB6C-038327D97189}" srcId="{23F7AEE3-B738-4E44-BE95-FDC606BA1079}" destId="{A1CC1A63-C17D-40EB-8A8D-245ED9E206FD}" srcOrd="0" destOrd="0" parTransId="{8B2C6E32-3F61-47F7-BD8B-C8044292FDAE}" sibTransId="{E1B5F616-02A4-4A0E-B18B-60A994895A83}"/>
    <dgm:cxn modelId="{BEE523A8-ED41-9946-86E5-7550180DC192}" type="presOf" srcId="{E7B056DA-4A9A-4A60-B409-AFFED1005BFC}" destId="{EC027BB6-C687-4195-8BBD-A3A78C91330A}" srcOrd="0" destOrd="0" presId="urn:microsoft.com/office/officeart/2005/8/layout/list1"/>
    <dgm:cxn modelId="{761EA835-AF57-4E3B-8CDF-A396CD262970}" srcId="{98B7DDBA-9D73-4251-919A-1DF758844ACC}" destId="{479FA84B-B2A4-4597-9FE0-42E189C36C77}" srcOrd="3" destOrd="0" parTransId="{55948202-F75B-4AA9-BADC-A796A67296C8}" sibTransId="{0DFCAE3A-740E-4703-B23E-7D5C86C983E7}"/>
    <dgm:cxn modelId="{8BB87595-A51A-42B7-A01A-5A11A648057A}" srcId="{4BEBCBA5-191B-497D-B560-347707D65416}" destId="{35F3326E-BF7C-4EE9-93EF-B958E94C0F4A}" srcOrd="0" destOrd="0" parTransId="{D1FA3B32-CF2D-4C1C-A1C7-1636AC1A32BD}" sibTransId="{C1B1748E-18BB-4668-B339-F5FCA51C4F84}"/>
    <dgm:cxn modelId="{D485E9E2-FCF0-6C47-98DE-35144687BCFD}" type="presOf" srcId="{479FA84B-B2A4-4597-9FE0-42E189C36C77}" destId="{EC027BB6-C687-4195-8BBD-A3A78C91330A}" srcOrd="0" destOrd="3" presId="urn:microsoft.com/office/officeart/2005/8/layout/list1"/>
    <dgm:cxn modelId="{874BAF73-C4A5-4A90-BD9E-CBFDEF501944}" srcId="{98B7DDBA-9D73-4251-919A-1DF758844ACC}" destId="{1916C74C-5D43-4E90-9DBE-91271CF827FB}" srcOrd="2" destOrd="0" parTransId="{078D7FDE-6544-4005-8BE9-3AE417D2EA82}" sibTransId="{8B2BBFAF-0B48-4BE8-9378-72A792363CBF}"/>
    <dgm:cxn modelId="{FD64B84A-21ED-1C4B-B250-09DA8C9FE153}" type="presOf" srcId="{A1CC1A63-C17D-40EB-8A8D-245ED9E206FD}" destId="{A15793BE-D705-4848-9F6B-CBBD60B7AF45}" srcOrd="0" destOrd="0" presId="urn:microsoft.com/office/officeart/2005/8/layout/list1"/>
    <dgm:cxn modelId="{45672972-200C-DA40-A59A-B7B790A7B8B7}" type="presOf" srcId="{35F3326E-BF7C-4EE9-93EF-B958E94C0F4A}" destId="{7C8E3E09-3115-4C19-8C78-7BF489EE61DE}" srcOrd="1" destOrd="0" presId="urn:microsoft.com/office/officeart/2005/8/layout/list1"/>
    <dgm:cxn modelId="{AB1488A3-76E0-C740-A37D-65A2B7A190AC}" type="presOf" srcId="{23F7AEE3-B738-4E44-BE95-FDC606BA1079}" destId="{5F3683E6-BAE0-4D78-A8F8-557C6E9E2014}" srcOrd="0" destOrd="0" presId="urn:microsoft.com/office/officeart/2005/8/layout/list1"/>
    <dgm:cxn modelId="{C1C2607B-18F7-4B4F-A869-C376EBA684A2}" type="presOf" srcId="{35F3326E-BF7C-4EE9-93EF-B958E94C0F4A}" destId="{6BDED161-D1CB-41B8-A5A2-7FC05A7F1D56}" srcOrd="0" destOrd="0" presId="urn:microsoft.com/office/officeart/2005/8/layout/list1"/>
    <dgm:cxn modelId="{58BD3BDF-421D-4B6A-B9CD-282C51EEE099}" srcId="{4BEBCBA5-191B-497D-B560-347707D65416}" destId="{98B7DDBA-9D73-4251-919A-1DF758844ACC}" srcOrd="1" destOrd="0" parTransId="{1EFCEB90-9B2E-40D6-92A4-1004B34726EE}" sibTransId="{3960E5FB-C164-48BC-8464-24B9F57FF16E}"/>
    <dgm:cxn modelId="{1F02B41A-A3CA-4CA7-B583-A6AC1B3780B3}" srcId="{4BEBCBA5-191B-497D-B560-347707D65416}" destId="{23F7AEE3-B738-4E44-BE95-FDC606BA1079}" srcOrd="2" destOrd="0" parTransId="{9731BBD0-F5F4-4529-AA44-2BC0AE558095}" sibTransId="{E55025B6-66DD-4BB1-8092-3047B7B70BF2}"/>
    <dgm:cxn modelId="{2F2E31BF-35B0-B64A-BE6D-922D99F2620D}" type="presOf" srcId="{755E9495-E1BB-486F-AACE-6D6D87CD2063}" destId="{746CDC48-AC32-481B-8EBC-03203AE7F52D}" srcOrd="0" destOrd="0" presId="urn:microsoft.com/office/officeart/2005/8/layout/list1"/>
    <dgm:cxn modelId="{FB61C33F-AE09-5B44-95AB-3A7DBC4BC9C6}" type="presOf" srcId="{98B7DDBA-9D73-4251-919A-1DF758844ACC}" destId="{D34ED82C-7F41-4E0C-ACF2-5A81CEC4272D}" srcOrd="1" destOrd="0" presId="urn:microsoft.com/office/officeart/2005/8/layout/list1"/>
    <dgm:cxn modelId="{668E96ED-4792-4368-BA91-E52B2CE53DE2}" srcId="{35F3326E-BF7C-4EE9-93EF-B958E94C0F4A}" destId="{755E9495-E1BB-486F-AACE-6D6D87CD2063}" srcOrd="0" destOrd="0" parTransId="{084E6EF2-EA9B-4887-8AF6-F94B2E49559B}" sibTransId="{18D79B01-2910-4D22-B668-40C02313DD9C}"/>
    <dgm:cxn modelId="{67D33148-F1B1-9646-92D4-078CB67E2EDA}" type="presOf" srcId="{2DC868CF-34E2-4292-BD5A-3FB90287C1E1}" destId="{EC027BB6-C687-4195-8BBD-A3A78C91330A}" srcOrd="0" destOrd="4" presId="urn:microsoft.com/office/officeart/2005/8/layout/list1"/>
    <dgm:cxn modelId="{35E5BC5D-5CC3-764A-ABD1-984D6BDE3507}" type="presOf" srcId="{1916C74C-5D43-4E90-9DBE-91271CF827FB}" destId="{EC027BB6-C687-4195-8BBD-A3A78C91330A}" srcOrd="0" destOrd="2" presId="urn:microsoft.com/office/officeart/2005/8/layout/list1"/>
    <dgm:cxn modelId="{9300DEC5-01E9-4E1D-BEF9-82C9879A322A}" srcId="{98B7DDBA-9D73-4251-919A-1DF758844ACC}" destId="{6E9A8F74-4F34-4D90-BD5E-405EB86E8EC6}" srcOrd="1" destOrd="0" parTransId="{4CC32452-9481-47EF-A497-C5100F66AE25}" sibTransId="{D911D84B-7D41-4FAD-A555-B360D1D79F29}"/>
    <dgm:cxn modelId="{906EA07D-D528-9642-90D6-D83938C5111E}" type="presOf" srcId="{4BEBCBA5-191B-497D-B560-347707D65416}" destId="{5019B601-23FF-4032-BED2-935546891789}" srcOrd="0" destOrd="0" presId="urn:microsoft.com/office/officeart/2005/8/layout/list1"/>
    <dgm:cxn modelId="{F6140329-107C-354D-8F47-6D428BE846EB}" type="presOf" srcId="{23F7AEE3-B738-4E44-BE95-FDC606BA1079}" destId="{11E876ED-5D09-4625-ABE7-9FD1415B8207}" srcOrd="1" destOrd="0" presId="urn:microsoft.com/office/officeart/2005/8/layout/list1"/>
    <dgm:cxn modelId="{F03283AD-46ED-5549-BD7D-246589426BAD}" type="presOf" srcId="{6E9A8F74-4F34-4D90-BD5E-405EB86E8EC6}" destId="{EC027BB6-C687-4195-8BBD-A3A78C91330A}" srcOrd="0" destOrd="1" presId="urn:microsoft.com/office/officeart/2005/8/layout/list1"/>
    <dgm:cxn modelId="{510EC5AC-C854-C44A-9233-3F8E5795478B}" type="presParOf" srcId="{5019B601-23FF-4032-BED2-935546891789}" destId="{B61CB385-8F8C-4CF2-84EC-962B749DED56}" srcOrd="0" destOrd="0" presId="urn:microsoft.com/office/officeart/2005/8/layout/list1"/>
    <dgm:cxn modelId="{B585965C-10EE-0A4E-82AA-C93191B1AFFE}" type="presParOf" srcId="{B61CB385-8F8C-4CF2-84EC-962B749DED56}" destId="{6BDED161-D1CB-41B8-A5A2-7FC05A7F1D56}" srcOrd="0" destOrd="0" presId="urn:microsoft.com/office/officeart/2005/8/layout/list1"/>
    <dgm:cxn modelId="{FB3A6DBA-BD08-8848-8319-63453FA44263}" type="presParOf" srcId="{B61CB385-8F8C-4CF2-84EC-962B749DED56}" destId="{7C8E3E09-3115-4C19-8C78-7BF489EE61DE}" srcOrd="1" destOrd="0" presId="urn:microsoft.com/office/officeart/2005/8/layout/list1"/>
    <dgm:cxn modelId="{6AAF98C6-889B-9141-9974-94A9EFDC6AA4}" type="presParOf" srcId="{5019B601-23FF-4032-BED2-935546891789}" destId="{F847FBDA-898D-4DA0-9C13-39E6248075D9}" srcOrd="1" destOrd="0" presId="urn:microsoft.com/office/officeart/2005/8/layout/list1"/>
    <dgm:cxn modelId="{60F872ED-3F3B-0A44-A181-B99F2081A968}" type="presParOf" srcId="{5019B601-23FF-4032-BED2-935546891789}" destId="{746CDC48-AC32-481B-8EBC-03203AE7F52D}" srcOrd="2" destOrd="0" presId="urn:microsoft.com/office/officeart/2005/8/layout/list1"/>
    <dgm:cxn modelId="{164F7F8B-F9ED-424D-B509-AD453D6E750C}" type="presParOf" srcId="{5019B601-23FF-4032-BED2-935546891789}" destId="{437689CB-A2E3-416E-97CF-5220E108F136}" srcOrd="3" destOrd="0" presId="urn:microsoft.com/office/officeart/2005/8/layout/list1"/>
    <dgm:cxn modelId="{1697AD68-8CB5-174F-9B9B-DA767F245CDE}" type="presParOf" srcId="{5019B601-23FF-4032-BED2-935546891789}" destId="{7F1F30D5-97FE-4140-B5BE-866B70E28DB1}" srcOrd="4" destOrd="0" presId="urn:microsoft.com/office/officeart/2005/8/layout/list1"/>
    <dgm:cxn modelId="{7D827E93-3A3E-0448-989F-8AAAE850DD6C}" type="presParOf" srcId="{7F1F30D5-97FE-4140-B5BE-866B70E28DB1}" destId="{EE9CDFEF-D1B6-40CA-A214-E910B409228F}" srcOrd="0" destOrd="0" presId="urn:microsoft.com/office/officeart/2005/8/layout/list1"/>
    <dgm:cxn modelId="{E161C07A-C6D0-164A-BF68-12BE3399D6A2}" type="presParOf" srcId="{7F1F30D5-97FE-4140-B5BE-866B70E28DB1}" destId="{D34ED82C-7F41-4E0C-ACF2-5A81CEC4272D}" srcOrd="1" destOrd="0" presId="urn:microsoft.com/office/officeart/2005/8/layout/list1"/>
    <dgm:cxn modelId="{4E6D73D2-D0ED-4248-AFFD-AD7CF5363228}" type="presParOf" srcId="{5019B601-23FF-4032-BED2-935546891789}" destId="{DBDD0A40-8660-4699-BD52-6F283E915793}" srcOrd="5" destOrd="0" presId="urn:microsoft.com/office/officeart/2005/8/layout/list1"/>
    <dgm:cxn modelId="{7E57AD9A-D29B-5244-B38A-D97175EF4EE5}" type="presParOf" srcId="{5019B601-23FF-4032-BED2-935546891789}" destId="{EC027BB6-C687-4195-8BBD-A3A78C91330A}" srcOrd="6" destOrd="0" presId="urn:microsoft.com/office/officeart/2005/8/layout/list1"/>
    <dgm:cxn modelId="{5E7FB2A4-CA9A-0140-AA70-25F7E322AE44}" type="presParOf" srcId="{5019B601-23FF-4032-BED2-935546891789}" destId="{4D4AF15E-70FD-4746-BF5B-D66A9EAEDF2A}" srcOrd="7" destOrd="0" presId="urn:microsoft.com/office/officeart/2005/8/layout/list1"/>
    <dgm:cxn modelId="{00460A30-F91C-914C-B83B-2A2E22E3ED27}" type="presParOf" srcId="{5019B601-23FF-4032-BED2-935546891789}" destId="{9B0F5429-E6CF-4FDB-8C7A-54B5BF44637D}" srcOrd="8" destOrd="0" presId="urn:microsoft.com/office/officeart/2005/8/layout/list1"/>
    <dgm:cxn modelId="{2538FC41-FD07-B24C-BD63-F177CC063A86}" type="presParOf" srcId="{9B0F5429-E6CF-4FDB-8C7A-54B5BF44637D}" destId="{5F3683E6-BAE0-4D78-A8F8-557C6E9E2014}" srcOrd="0" destOrd="0" presId="urn:microsoft.com/office/officeart/2005/8/layout/list1"/>
    <dgm:cxn modelId="{59A957AB-3F4F-6D49-BB32-833657C917CC}" type="presParOf" srcId="{9B0F5429-E6CF-4FDB-8C7A-54B5BF44637D}" destId="{11E876ED-5D09-4625-ABE7-9FD1415B8207}" srcOrd="1" destOrd="0" presId="urn:microsoft.com/office/officeart/2005/8/layout/list1"/>
    <dgm:cxn modelId="{8538A942-179A-4040-BFC9-4932A94E8DB5}" type="presParOf" srcId="{5019B601-23FF-4032-BED2-935546891789}" destId="{EA51671A-657C-414F-8344-34400E7C9307}" srcOrd="9" destOrd="0" presId="urn:microsoft.com/office/officeart/2005/8/layout/list1"/>
    <dgm:cxn modelId="{ABA470C2-E878-E84E-999A-826138164AA0}" type="presParOf" srcId="{5019B601-23FF-4032-BED2-935546891789}" destId="{A15793BE-D705-4848-9F6B-CBBD60B7AF45}"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1923BF-3A48-44AA-8017-E3DFE1A80C4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F893DC3-7378-4B02-B06A-FA84F096A689}">
      <dgm:prSet phldrT="[Text]"/>
      <dgm:spPr>
        <a:solidFill>
          <a:schemeClr val="accent2"/>
        </a:solidFill>
      </dgm:spPr>
      <dgm:t>
        <a:bodyPr/>
        <a:lstStyle/>
        <a:p>
          <a:r>
            <a:rPr lang="en-US" dirty="0" smtClean="0"/>
            <a:t>Web applications rely on a secure foundation</a:t>
          </a:r>
          <a:endParaRPr lang="en-US" dirty="0"/>
        </a:p>
      </dgm:t>
    </dgm:pt>
    <dgm:pt modelId="{074E6277-DBE6-4871-9E0A-4D2EA807761A}" type="parTrans" cxnId="{3F26D9D6-7D74-43DF-B4EC-2C7179A28952}">
      <dgm:prSet/>
      <dgm:spPr/>
      <dgm:t>
        <a:bodyPr/>
        <a:lstStyle/>
        <a:p>
          <a:endParaRPr lang="en-US"/>
        </a:p>
      </dgm:t>
    </dgm:pt>
    <dgm:pt modelId="{1DBD668F-C627-4F98-A40D-A0E5B91283E7}" type="sibTrans" cxnId="{3F26D9D6-7D74-43DF-B4EC-2C7179A28952}">
      <dgm:prSet/>
      <dgm:spPr/>
      <dgm:t>
        <a:bodyPr/>
        <a:lstStyle/>
        <a:p>
          <a:endParaRPr lang="en-US"/>
        </a:p>
      </dgm:t>
    </dgm:pt>
    <dgm:pt modelId="{F751F044-3B96-465D-B8E8-C51AF80E7B12}">
      <dgm:prSet/>
      <dgm:spPr/>
      <dgm:t>
        <a:bodyPr/>
        <a:lstStyle/>
        <a:p>
          <a:r>
            <a:rPr lang="en-US" dirty="0" smtClean="0"/>
            <a:t>All through the network and platform</a:t>
          </a:r>
        </a:p>
      </dgm:t>
    </dgm:pt>
    <dgm:pt modelId="{5C1CF232-848F-41FA-8F8E-03E903125DC9}" type="parTrans" cxnId="{DE32B7B9-2A81-4F8D-A15A-5AEB24FFF443}">
      <dgm:prSet/>
      <dgm:spPr/>
      <dgm:t>
        <a:bodyPr/>
        <a:lstStyle/>
        <a:p>
          <a:endParaRPr lang="en-US"/>
        </a:p>
      </dgm:t>
    </dgm:pt>
    <dgm:pt modelId="{75669233-842C-479E-B4B9-880EB748442D}" type="sibTrans" cxnId="{DE32B7B9-2A81-4F8D-A15A-5AEB24FFF443}">
      <dgm:prSet/>
      <dgm:spPr/>
      <dgm:t>
        <a:bodyPr/>
        <a:lstStyle/>
        <a:p>
          <a:endParaRPr lang="en-US"/>
        </a:p>
      </dgm:t>
    </dgm:pt>
    <dgm:pt modelId="{7BC69D02-2C3B-4437-9EE2-A35FCB8E0907}">
      <dgm:prSet/>
      <dgm:spPr/>
      <dgm:t>
        <a:bodyPr/>
        <a:lstStyle/>
        <a:p>
          <a:r>
            <a:rPr lang="en-US" dirty="0" smtClean="0"/>
            <a:t>Don’t forget the development environment</a:t>
          </a:r>
        </a:p>
      </dgm:t>
    </dgm:pt>
    <dgm:pt modelId="{E711773A-DE05-432D-AD7A-759824987B0C}" type="parTrans" cxnId="{35D45893-6EE1-4A6D-AD8F-DA33A7BB84C1}">
      <dgm:prSet/>
      <dgm:spPr/>
      <dgm:t>
        <a:bodyPr/>
        <a:lstStyle/>
        <a:p>
          <a:endParaRPr lang="en-US"/>
        </a:p>
      </dgm:t>
    </dgm:pt>
    <dgm:pt modelId="{0E7826B2-D8BB-495F-BECB-F27201EDD4BD}" type="sibTrans" cxnId="{35D45893-6EE1-4A6D-AD8F-DA33A7BB84C1}">
      <dgm:prSet/>
      <dgm:spPr/>
      <dgm:t>
        <a:bodyPr/>
        <a:lstStyle/>
        <a:p>
          <a:endParaRPr lang="en-US"/>
        </a:p>
      </dgm:t>
    </dgm:pt>
    <dgm:pt modelId="{C5131BBA-2C7E-44F6-9723-A4E8C87F297C}">
      <dgm:prSet/>
      <dgm:spPr>
        <a:solidFill>
          <a:schemeClr val="accent2"/>
        </a:solidFill>
      </dgm:spPr>
      <dgm:t>
        <a:bodyPr/>
        <a:lstStyle/>
        <a:p>
          <a:r>
            <a:rPr lang="en-US" dirty="0" smtClean="0"/>
            <a:t>Is your source code a secret?</a:t>
          </a:r>
        </a:p>
      </dgm:t>
    </dgm:pt>
    <dgm:pt modelId="{8A5099A5-069F-4DCC-8398-8C24583A63AF}" type="parTrans" cxnId="{F5AB54F0-1D2D-484D-A80B-B89CE21BAEF1}">
      <dgm:prSet/>
      <dgm:spPr/>
      <dgm:t>
        <a:bodyPr/>
        <a:lstStyle/>
        <a:p>
          <a:endParaRPr lang="en-US"/>
        </a:p>
      </dgm:t>
    </dgm:pt>
    <dgm:pt modelId="{F8AFC458-FC74-4C1B-9BB5-BB3832270918}" type="sibTrans" cxnId="{F5AB54F0-1D2D-484D-A80B-B89CE21BAEF1}">
      <dgm:prSet/>
      <dgm:spPr/>
      <dgm:t>
        <a:bodyPr/>
        <a:lstStyle/>
        <a:p>
          <a:endParaRPr lang="en-US"/>
        </a:p>
      </dgm:t>
    </dgm:pt>
    <dgm:pt modelId="{6A744CE9-6F1A-473D-9DA3-21E86A7A7CF0}">
      <dgm:prSet/>
      <dgm:spPr/>
      <dgm:t>
        <a:bodyPr/>
        <a:lstStyle/>
        <a:p>
          <a:r>
            <a:rPr lang="en-US" dirty="0" smtClean="0"/>
            <a:t>Think of all the places your source code goes</a:t>
          </a:r>
        </a:p>
      </dgm:t>
    </dgm:pt>
    <dgm:pt modelId="{D2F21292-7CB0-4CA1-9BFE-70D1C0FAF7DF}" type="parTrans" cxnId="{63045950-D01D-46F9-BBE3-F2DA3A529F21}">
      <dgm:prSet/>
      <dgm:spPr/>
      <dgm:t>
        <a:bodyPr/>
        <a:lstStyle/>
        <a:p>
          <a:endParaRPr lang="en-US"/>
        </a:p>
      </dgm:t>
    </dgm:pt>
    <dgm:pt modelId="{072D6254-8ED1-4181-BA2E-DF8230734A0E}" type="sibTrans" cxnId="{63045950-D01D-46F9-BBE3-F2DA3A529F21}">
      <dgm:prSet/>
      <dgm:spPr/>
      <dgm:t>
        <a:bodyPr/>
        <a:lstStyle/>
        <a:p>
          <a:endParaRPr lang="en-US"/>
        </a:p>
      </dgm:t>
    </dgm:pt>
    <dgm:pt modelId="{25589B7B-102A-4EBF-ABD8-D7194050A7E1}">
      <dgm:prSet/>
      <dgm:spPr/>
      <dgm:t>
        <a:bodyPr/>
        <a:lstStyle/>
        <a:p>
          <a:r>
            <a:rPr lang="en-US" dirty="0" smtClean="0"/>
            <a:t>Security should not require secret source code</a:t>
          </a:r>
        </a:p>
      </dgm:t>
    </dgm:pt>
    <dgm:pt modelId="{F0F0E7F3-4F31-4B02-913C-C98F826B8AA8}" type="parTrans" cxnId="{395946E0-28A9-44AF-86BE-2FE5B16F9093}">
      <dgm:prSet/>
      <dgm:spPr/>
      <dgm:t>
        <a:bodyPr/>
        <a:lstStyle/>
        <a:p>
          <a:endParaRPr lang="en-US"/>
        </a:p>
      </dgm:t>
    </dgm:pt>
    <dgm:pt modelId="{D4901028-1360-46AB-A199-6A31ACAFAF5B}" type="sibTrans" cxnId="{395946E0-28A9-44AF-86BE-2FE5B16F9093}">
      <dgm:prSet/>
      <dgm:spPr/>
      <dgm:t>
        <a:bodyPr/>
        <a:lstStyle/>
        <a:p>
          <a:endParaRPr lang="en-US"/>
        </a:p>
      </dgm:t>
    </dgm:pt>
    <dgm:pt modelId="{9B5B42B5-5D6E-43B0-AC9C-DE16406820DB}">
      <dgm:prSet/>
      <dgm:spPr>
        <a:solidFill>
          <a:schemeClr val="accent2"/>
        </a:solidFill>
      </dgm:spPr>
      <dgm:t>
        <a:bodyPr/>
        <a:lstStyle/>
        <a:p>
          <a:r>
            <a:rPr lang="en-US" dirty="0" smtClean="0"/>
            <a:t>CM must extend to all parts of the application</a:t>
          </a:r>
        </a:p>
      </dgm:t>
    </dgm:pt>
    <dgm:pt modelId="{42BDA8DC-0CFF-401B-A077-26BFF048AFBF}" type="parTrans" cxnId="{9C4AC8E8-9A1E-4133-8C48-C7352E6E9B57}">
      <dgm:prSet/>
      <dgm:spPr/>
      <dgm:t>
        <a:bodyPr/>
        <a:lstStyle/>
        <a:p>
          <a:endParaRPr lang="en-US"/>
        </a:p>
      </dgm:t>
    </dgm:pt>
    <dgm:pt modelId="{F0AFB5D6-340C-4DAA-BD9A-2CDC9906CFDD}" type="sibTrans" cxnId="{9C4AC8E8-9A1E-4133-8C48-C7352E6E9B57}">
      <dgm:prSet/>
      <dgm:spPr/>
      <dgm:t>
        <a:bodyPr/>
        <a:lstStyle/>
        <a:p>
          <a:endParaRPr lang="en-US"/>
        </a:p>
      </dgm:t>
    </dgm:pt>
    <dgm:pt modelId="{5758BB64-E9BB-4C7E-98E2-2A96868050A3}">
      <dgm:prSet/>
      <dgm:spPr/>
      <dgm:t>
        <a:bodyPr/>
        <a:lstStyle/>
        <a:p>
          <a:r>
            <a:rPr lang="en-US" dirty="0" smtClean="0"/>
            <a:t>All credentials should change in production</a:t>
          </a:r>
        </a:p>
      </dgm:t>
    </dgm:pt>
    <dgm:pt modelId="{87C13700-1253-4DF2-BC7F-6152C5FC0BBA}" type="parTrans" cxnId="{917AAFC1-3ABC-40BA-BD3D-E3494640A338}">
      <dgm:prSet/>
      <dgm:spPr/>
      <dgm:t>
        <a:bodyPr/>
        <a:lstStyle/>
        <a:p>
          <a:endParaRPr lang="en-US"/>
        </a:p>
      </dgm:t>
    </dgm:pt>
    <dgm:pt modelId="{5D63EE30-6984-48FC-97E8-D9F8D3F9B121}" type="sibTrans" cxnId="{917AAFC1-3ABC-40BA-BD3D-E3494640A338}">
      <dgm:prSet/>
      <dgm:spPr/>
      <dgm:t>
        <a:bodyPr/>
        <a:lstStyle/>
        <a:p>
          <a:endParaRPr lang="en-US"/>
        </a:p>
      </dgm:t>
    </dgm:pt>
    <dgm:pt modelId="{B7FF6F93-8DFD-4999-8EC0-65732EC3F5DE}">
      <dgm:prSet/>
      <dgm:spPr>
        <a:solidFill>
          <a:schemeClr val="accent2"/>
        </a:solidFill>
      </dgm:spPr>
      <dgm:t>
        <a:bodyPr/>
        <a:lstStyle/>
        <a:p>
          <a:r>
            <a:rPr lang="en-US" dirty="0" smtClean="0"/>
            <a:t>Typical Impact</a:t>
          </a:r>
        </a:p>
      </dgm:t>
    </dgm:pt>
    <dgm:pt modelId="{C5209C16-045D-4845-BE23-9C26CEF5C8AD}" type="parTrans" cxnId="{FA88C99E-6504-4C06-A4EF-511EDA9E3FE1}">
      <dgm:prSet/>
      <dgm:spPr/>
      <dgm:t>
        <a:bodyPr/>
        <a:lstStyle/>
        <a:p>
          <a:endParaRPr lang="en-US"/>
        </a:p>
      </dgm:t>
    </dgm:pt>
    <dgm:pt modelId="{EE494659-E5D5-4920-8645-EA5373168F84}" type="sibTrans" cxnId="{FA88C99E-6504-4C06-A4EF-511EDA9E3FE1}">
      <dgm:prSet/>
      <dgm:spPr/>
      <dgm:t>
        <a:bodyPr/>
        <a:lstStyle/>
        <a:p>
          <a:endParaRPr lang="en-US"/>
        </a:p>
      </dgm:t>
    </dgm:pt>
    <dgm:pt modelId="{DD38C462-62DD-4408-8726-A09789883A09}">
      <dgm:prSet/>
      <dgm:spPr/>
      <dgm:t>
        <a:bodyPr/>
        <a:lstStyle/>
        <a:p>
          <a:r>
            <a:rPr lang="en-US" dirty="0" smtClean="0"/>
            <a:t>Install backdoor through missing network or server patch</a:t>
          </a:r>
        </a:p>
      </dgm:t>
    </dgm:pt>
    <dgm:pt modelId="{1FE70972-4020-4AAF-AF82-221AA959E150}" type="parTrans" cxnId="{9FC894FB-35F1-4E3C-B34C-477E0983B4DA}">
      <dgm:prSet/>
      <dgm:spPr/>
      <dgm:t>
        <a:bodyPr/>
        <a:lstStyle/>
        <a:p>
          <a:endParaRPr lang="en-US"/>
        </a:p>
      </dgm:t>
    </dgm:pt>
    <dgm:pt modelId="{FD1A6500-B01C-4389-8EB0-10DC4153DBFE}" type="sibTrans" cxnId="{9FC894FB-35F1-4E3C-B34C-477E0983B4DA}">
      <dgm:prSet/>
      <dgm:spPr/>
      <dgm:t>
        <a:bodyPr/>
        <a:lstStyle/>
        <a:p>
          <a:endParaRPr lang="en-US"/>
        </a:p>
      </dgm:t>
    </dgm:pt>
    <dgm:pt modelId="{33153150-C9EC-4D35-90B5-CE1CB6FB7CD4}">
      <dgm:prSet/>
      <dgm:spPr/>
      <dgm:t>
        <a:bodyPr/>
        <a:lstStyle/>
        <a:p>
          <a:r>
            <a:rPr lang="en-US" dirty="0" smtClean="0"/>
            <a:t>XSS flaw exploits due to missing application framework patches</a:t>
          </a:r>
        </a:p>
      </dgm:t>
    </dgm:pt>
    <dgm:pt modelId="{0293EC80-D91E-4563-89D0-737B74135FCD}" type="parTrans" cxnId="{0859D24E-CF87-4322-916E-EFA0DB3E9F45}">
      <dgm:prSet/>
      <dgm:spPr/>
      <dgm:t>
        <a:bodyPr/>
        <a:lstStyle/>
        <a:p>
          <a:endParaRPr lang="en-US"/>
        </a:p>
      </dgm:t>
    </dgm:pt>
    <dgm:pt modelId="{8E333856-FACD-45FE-AE2D-E8E6ACF28C80}" type="sibTrans" cxnId="{0859D24E-CF87-4322-916E-EFA0DB3E9F45}">
      <dgm:prSet/>
      <dgm:spPr/>
      <dgm:t>
        <a:bodyPr/>
        <a:lstStyle/>
        <a:p>
          <a:endParaRPr lang="en-US"/>
        </a:p>
      </dgm:t>
    </dgm:pt>
    <dgm:pt modelId="{A5776DD2-492C-47DD-9F98-D935697390CD}">
      <dgm:prSet/>
      <dgm:spPr/>
      <dgm:t>
        <a:bodyPr/>
        <a:lstStyle/>
        <a:p>
          <a:r>
            <a:rPr lang="en-US" dirty="0" smtClean="0"/>
            <a:t>Unauthorized access to default accounts, application functionality or data, or unused but accessible functionality due to poor server configuration</a:t>
          </a:r>
        </a:p>
      </dgm:t>
    </dgm:pt>
    <dgm:pt modelId="{859DCFA8-ABB2-4455-88D7-5E650253C027}" type="parTrans" cxnId="{82EC03DB-DB04-4634-88FE-C5C2BF227648}">
      <dgm:prSet/>
      <dgm:spPr/>
      <dgm:t>
        <a:bodyPr/>
        <a:lstStyle/>
        <a:p>
          <a:endParaRPr lang="en-US"/>
        </a:p>
      </dgm:t>
    </dgm:pt>
    <dgm:pt modelId="{A4F88D90-021D-46FB-AF79-BA11B23AAC6F}" type="sibTrans" cxnId="{82EC03DB-DB04-4634-88FE-C5C2BF227648}">
      <dgm:prSet/>
      <dgm:spPr/>
      <dgm:t>
        <a:bodyPr/>
        <a:lstStyle/>
        <a:p>
          <a:endParaRPr lang="en-US"/>
        </a:p>
      </dgm:t>
    </dgm:pt>
    <dgm:pt modelId="{BB474A13-1570-4BA0-8F7E-3884DD3448C9}" type="pres">
      <dgm:prSet presAssocID="{5E1923BF-3A48-44AA-8017-E3DFE1A80C42}" presName="linear" presStyleCnt="0">
        <dgm:presLayoutVars>
          <dgm:dir/>
          <dgm:animLvl val="lvl"/>
          <dgm:resizeHandles val="exact"/>
        </dgm:presLayoutVars>
      </dgm:prSet>
      <dgm:spPr/>
      <dgm:t>
        <a:bodyPr/>
        <a:lstStyle/>
        <a:p>
          <a:endParaRPr lang="en-US"/>
        </a:p>
      </dgm:t>
    </dgm:pt>
    <dgm:pt modelId="{AF55B3B8-A5DE-4407-A7BF-5CE226E0A928}" type="pres">
      <dgm:prSet presAssocID="{EF893DC3-7378-4B02-B06A-FA84F096A689}" presName="parentLin" presStyleCnt="0"/>
      <dgm:spPr/>
    </dgm:pt>
    <dgm:pt modelId="{9DA5BC2E-4DA4-48CE-ADB8-DE641D35E8BC}" type="pres">
      <dgm:prSet presAssocID="{EF893DC3-7378-4B02-B06A-FA84F096A689}" presName="parentLeftMargin" presStyleLbl="node1" presStyleIdx="0" presStyleCnt="4"/>
      <dgm:spPr/>
      <dgm:t>
        <a:bodyPr/>
        <a:lstStyle/>
        <a:p>
          <a:endParaRPr lang="en-US"/>
        </a:p>
      </dgm:t>
    </dgm:pt>
    <dgm:pt modelId="{81D35B1F-F0E3-4725-B400-A577F938A213}" type="pres">
      <dgm:prSet presAssocID="{EF893DC3-7378-4B02-B06A-FA84F096A689}" presName="parentText" presStyleLbl="node1" presStyleIdx="0" presStyleCnt="4">
        <dgm:presLayoutVars>
          <dgm:chMax val="0"/>
          <dgm:bulletEnabled val="1"/>
        </dgm:presLayoutVars>
      </dgm:prSet>
      <dgm:spPr/>
      <dgm:t>
        <a:bodyPr/>
        <a:lstStyle/>
        <a:p>
          <a:endParaRPr lang="en-US"/>
        </a:p>
      </dgm:t>
    </dgm:pt>
    <dgm:pt modelId="{ED1FF29F-2B91-4A9A-972B-CA91D39B106F}" type="pres">
      <dgm:prSet presAssocID="{EF893DC3-7378-4B02-B06A-FA84F096A689}" presName="negativeSpace" presStyleCnt="0"/>
      <dgm:spPr/>
    </dgm:pt>
    <dgm:pt modelId="{FA4F7C22-C156-4422-8525-0A545ED4C504}" type="pres">
      <dgm:prSet presAssocID="{EF893DC3-7378-4B02-B06A-FA84F096A689}" presName="childText" presStyleLbl="conFgAcc1" presStyleIdx="0" presStyleCnt="4">
        <dgm:presLayoutVars>
          <dgm:bulletEnabled val="1"/>
        </dgm:presLayoutVars>
      </dgm:prSet>
      <dgm:spPr/>
      <dgm:t>
        <a:bodyPr/>
        <a:lstStyle/>
        <a:p>
          <a:endParaRPr lang="en-US"/>
        </a:p>
      </dgm:t>
    </dgm:pt>
    <dgm:pt modelId="{BAA9CDFC-6019-4E9A-9B98-23BAF7130FCC}" type="pres">
      <dgm:prSet presAssocID="{1DBD668F-C627-4F98-A40D-A0E5B91283E7}" presName="spaceBetweenRectangles" presStyleCnt="0"/>
      <dgm:spPr/>
    </dgm:pt>
    <dgm:pt modelId="{0AA078E0-E96C-4AD9-AE70-3080285D1CD1}" type="pres">
      <dgm:prSet presAssocID="{C5131BBA-2C7E-44F6-9723-A4E8C87F297C}" presName="parentLin" presStyleCnt="0"/>
      <dgm:spPr/>
    </dgm:pt>
    <dgm:pt modelId="{4F650D24-9775-4037-8DAE-8B482948FF46}" type="pres">
      <dgm:prSet presAssocID="{C5131BBA-2C7E-44F6-9723-A4E8C87F297C}" presName="parentLeftMargin" presStyleLbl="node1" presStyleIdx="0" presStyleCnt="4"/>
      <dgm:spPr/>
      <dgm:t>
        <a:bodyPr/>
        <a:lstStyle/>
        <a:p>
          <a:endParaRPr lang="en-US"/>
        </a:p>
      </dgm:t>
    </dgm:pt>
    <dgm:pt modelId="{4AD83E07-8135-4BBF-83EC-C2681495B6CF}" type="pres">
      <dgm:prSet presAssocID="{C5131BBA-2C7E-44F6-9723-A4E8C87F297C}" presName="parentText" presStyleLbl="node1" presStyleIdx="1" presStyleCnt="4">
        <dgm:presLayoutVars>
          <dgm:chMax val="0"/>
          <dgm:bulletEnabled val="1"/>
        </dgm:presLayoutVars>
      </dgm:prSet>
      <dgm:spPr/>
      <dgm:t>
        <a:bodyPr/>
        <a:lstStyle/>
        <a:p>
          <a:endParaRPr lang="en-US"/>
        </a:p>
      </dgm:t>
    </dgm:pt>
    <dgm:pt modelId="{2F1D93BB-F910-4C0F-85E1-BFCBCEE0294D}" type="pres">
      <dgm:prSet presAssocID="{C5131BBA-2C7E-44F6-9723-A4E8C87F297C}" presName="negativeSpace" presStyleCnt="0"/>
      <dgm:spPr/>
    </dgm:pt>
    <dgm:pt modelId="{CCDB3E22-943D-404B-BF55-8047EAE663CD}" type="pres">
      <dgm:prSet presAssocID="{C5131BBA-2C7E-44F6-9723-A4E8C87F297C}" presName="childText" presStyleLbl="conFgAcc1" presStyleIdx="1" presStyleCnt="4">
        <dgm:presLayoutVars>
          <dgm:bulletEnabled val="1"/>
        </dgm:presLayoutVars>
      </dgm:prSet>
      <dgm:spPr/>
      <dgm:t>
        <a:bodyPr/>
        <a:lstStyle/>
        <a:p>
          <a:endParaRPr lang="en-US"/>
        </a:p>
      </dgm:t>
    </dgm:pt>
    <dgm:pt modelId="{F7BC2B90-9C86-4871-9CB2-CB18E83BEB31}" type="pres">
      <dgm:prSet presAssocID="{F8AFC458-FC74-4C1B-9BB5-BB3832270918}" presName="spaceBetweenRectangles" presStyleCnt="0"/>
      <dgm:spPr/>
    </dgm:pt>
    <dgm:pt modelId="{6B15F390-5D96-4E3A-AF15-17DA37754170}" type="pres">
      <dgm:prSet presAssocID="{9B5B42B5-5D6E-43B0-AC9C-DE16406820DB}" presName="parentLin" presStyleCnt="0"/>
      <dgm:spPr/>
    </dgm:pt>
    <dgm:pt modelId="{3010E130-1426-4858-BD5E-A8421D14488E}" type="pres">
      <dgm:prSet presAssocID="{9B5B42B5-5D6E-43B0-AC9C-DE16406820DB}" presName="parentLeftMargin" presStyleLbl="node1" presStyleIdx="1" presStyleCnt="4"/>
      <dgm:spPr/>
      <dgm:t>
        <a:bodyPr/>
        <a:lstStyle/>
        <a:p>
          <a:endParaRPr lang="en-US"/>
        </a:p>
      </dgm:t>
    </dgm:pt>
    <dgm:pt modelId="{CE997AAB-C747-47BE-BF0D-3C349B350A34}" type="pres">
      <dgm:prSet presAssocID="{9B5B42B5-5D6E-43B0-AC9C-DE16406820DB}" presName="parentText" presStyleLbl="node1" presStyleIdx="2" presStyleCnt="4">
        <dgm:presLayoutVars>
          <dgm:chMax val="0"/>
          <dgm:bulletEnabled val="1"/>
        </dgm:presLayoutVars>
      </dgm:prSet>
      <dgm:spPr/>
      <dgm:t>
        <a:bodyPr/>
        <a:lstStyle/>
        <a:p>
          <a:endParaRPr lang="en-US"/>
        </a:p>
      </dgm:t>
    </dgm:pt>
    <dgm:pt modelId="{B8CDFCA4-AF81-4A5D-9943-FAB38056C33B}" type="pres">
      <dgm:prSet presAssocID="{9B5B42B5-5D6E-43B0-AC9C-DE16406820DB}" presName="negativeSpace" presStyleCnt="0"/>
      <dgm:spPr/>
    </dgm:pt>
    <dgm:pt modelId="{DCBCDB98-C757-4689-9F6B-70E0011D9F85}" type="pres">
      <dgm:prSet presAssocID="{9B5B42B5-5D6E-43B0-AC9C-DE16406820DB}" presName="childText" presStyleLbl="conFgAcc1" presStyleIdx="2" presStyleCnt="4">
        <dgm:presLayoutVars>
          <dgm:bulletEnabled val="1"/>
        </dgm:presLayoutVars>
      </dgm:prSet>
      <dgm:spPr/>
      <dgm:t>
        <a:bodyPr/>
        <a:lstStyle/>
        <a:p>
          <a:endParaRPr lang="en-US"/>
        </a:p>
      </dgm:t>
    </dgm:pt>
    <dgm:pt modelId="{7276341B-EF29-4C6A-859E-FF799513BA42}" type="pres">
      <dgm:prSet presAssocID="{F0AFB5D6-340C-4DAA-BD9A-2CDC9906CFDD}" presName="spaceBetweenRectangles" presStyleCnt="0"/>
      <dgm:spPr/>
    </dgm:pt>
    <dgm:pt modelId="{02BAF480-91BA-4FF2-B101-0EF2F9DCAC07}" type="pres">
      <dgm:prSet presAssocID="{B7FF6F93-8DFD-4999-8EC0-65732EC3F5DE}" presName="parentLin" presStyleCnt="0"/>
      <dgm:spPr/>
    </dgm:pt>
    <dgm:pt modelId="{F1F45159-92B2-40EF-BAF6-4D877BE817D4}" type="pres">
      <dgm:prSet presAssocID="{B7FF6F93-8DFD-4999-8EC0-65732EC3F5DE}" presName="parentLeftMargin" presStyleLbl="node1" presStyleIdx="2" presStyleCnt="4"/>
      <dgm:spPr/>
      <dgm:t>
        <a:bodyPr/>
        <a:lstStyle/>
        <a:p>
          <a:endParaRPr lang="en-US"/>
        </a:p>
      </dgm:t>
    </dgm:pt>
    <dgm:pt modelId="{15A3D0E0-2610-4B9F-9AFF-82D0A0087D6E}" type="pres">
      <dgm:prSet presAssocID="{B7FF6F93-8DFD-4999-8EC0-65732EC3F5DE}" presName="parentText" presStyleLbl="node1" presStyleIdx="3" presStyleCnt="4">
        <dgm:presLayoutVars>
          <dgm:chMax val="0"/>
          <dgm:bulletEnabled val="1"/>
        </dgm:presLayoutVars>
      </dgm:prSet>
      <dgm:spPr/>
      <dgm:t>
        <a:bodyPr/>
        <a:lstStyle/>
        <a:p>
          <a:endParaRPr lang="en-US"/>
        </a:p>
      </dgm:t>
    </dgm:pt>
    <dgm:pt modelId="{A42EC743-659A-4A12-A128-46A7B9453951}" type="pres">
      <dgm:prSet presAssocID="{B7FF6F93-8DFD-4999-8EC0-65732EC3F5DE}" presName="negativeSpace" presStyleCnt="0"/>
      <dgm:spPr/>
    </dgm:pt>
    <dgm:pt modelId="{6D0AC900-0593-413C-A71E-482F5973FA10}" type="pres">
      <dgm:prSet presAssocID="{B7FF6F93-8DFD-4999-8EC0-65732EC3F5DE}" presName="childText" presStyleLbl="conFgAcc1" presStyleIdx="3" presStyleCnt="4">
        <dgm:presLayoutVars>
          <dgm:bulletEnabled val="1"/>
        </dgm:presLayoutVars>
      </dgm:prSet>
      <dgm:spPr/>
      <dgm:t>
        <a:bodyPr/>
        <a:lstStyle/>
        <a:p>
          <a:endParaRPr lang="en-US"/>
        </a:p>
      </dgm:t>
    </dgm:pt>
  </dgm:ptLst>
  <dgm:cxnLst>
    <dgm:cxn modelId="{001AB534-CEC4-634C-B855-9EAA96B62870}" type="presOf" srcId="{5758BB64-E9BB-4C7E-98E2-2A96868050A3}" destId="{DCBCDB98-C757-4689-9F6B-70E0011D9F85}" srcOrd="0" destOrd="0" presId="urn:microsoft.com/office/officeart/2005/8/layout/list1"/>
    <dgm:cxn modelId="{EC744D62-78B4-0741-9AB0-FDD4CCF3FF41}" type="presOf" srcId="{DD38C462-62DD-4408-8726-A09789883A09}" destId="{6D0AC900-0593-413C-A71E-482F5973FA10}" srcOrd="0" destOrd="0" presId="urn:microsoft.com/office/officeart/2005/8/layout/list1"/>
    <dgm:cxn modelId="{67838B13-EC78-CE46-A992-CBA793924511}" type="presOf" srcId="{25589B7B-102A-4EBF-ABD8-D7194050A7E1}" destId="{CCDB3E22-943D-404B-BF55-8047EAE663CD}" srcOrd="0" destOrd="1" presId="urn:microsoft.com/office/officeart/2005/8/layout/list1"/>
    <dgm:cxn modelId="{A9C24FC6-2CA8-B145-962D-2D41A5280BE0}" type="presOf" srcId="{6A744CE9-6F1A-473D-9DA3-21E86A7A7CF0}" destId="{CCDB3E22-943D-404B-BF55-8047EAE663CD}" srcOrd="0" destOrd="0" presId="urn:microsoft.com/office/officeart/2005/8/layout/list1"/>
    <dgm:cxn modelId="{63045950-D01D-46F9-BBE3-F2DA3A529F21}" srcId="{C5131BBA-2C7E-44F6-9723-A4E8C87F297C}" destId="{6A744CE9-6F1A-473D-9DA3-21E86A7A7CF0}" srcOrd="0" destOrd="0" parTransId="{D2F21292-7CB0-4CA1-9BFE-70D1C0FAF7DF}" sibTransId="{072D6254-8ED1-4181-BA2E-DF8230734A0E}"/>
    <dgm:cxn modelId="{F5AB54F0-1D2D-484D-A80B-B89CE21BAEF1}" srcId="{5E1923BF-3A48-44AA-8017-E3DFE1A80C42}" destId="{C5131BBA-2C7E-44F6-9723-A4E8C87F297C}" srcOrd="1" destOrd="0" parTransId="{8A5099A5-069F-4DCC-8398-8C24583A63AF}" sibTransId="{F8AFC458-FC74-4C1B-9BB5-BB3832270918}"/>
    <dgm:cxn modelId="{6F42081E-1198-A448-A000-B380A6A3D2EE}" type="presOf" srcId="{B7FF6F93-8DFD-4999-8EC0-65732EC3F5DE}" destId="{F1F45159-92B2-40EF-BAF6-4D877BE817D4}" srcOrd="0" destOrd="0" presId="urn:microsoft.com/office/officeart/2005/8/layout/list1"/>
    <dgm:cxn modelId="{395946E0-28A9-44AF-86BE-2FE5B16F9093}" srcId="{C5131BBA-2C7E-44F6-9723-A4E8C87F297C}" destId="{25589B7B-102A-4EBF-ABD8-D7194050A7E1}" srcOrd="1" destOrd="0" parTransId="{F0F0E7F3-4F31-4B02-913C-C98F826B8AA8}" sibTransId="{D4901028-1360-46AB-A199-6A31ACAFAF5B}"/>
    <dgm:cxn modelId="{917AAFC1-3ABC-40BA-BD3D-E3494640A338}" srcId="{9B5B42B5-5D6E-43B0-AC9C-DE16406820DB}" destId="{5758BB64-E9BB-4C7E-98E2-2A96868050A3}" srcOrd="0" destOrd="0" parTransId="{87C13700-1253-4DF2-BC7F-6152C5FC0BBA}" sibTransId="{5D63EE30-6984-48FC-97E8-D9F8D3F9B121}"/>
    <dgm:cxn modelId="{3F26D9D6-7D74-43DF-B4EC-2C7179A28952}" srcId="{5E1923BF-3A48-44AA-8017-E3DFE1A80C42}" destId="{EF893DC3-7378-4B02-B06A-FA84F096A689}" srcOrd="0" destOrd="0" parTransId="{074E6277-DBE6-4871-9E0A-4D2EA807761A}" sibTransId="{1DBD668F-C627-4F98-A40D-A0E5B91283E7}"/>
    <dgm:cxn modelId="{35D45893-6EE1-4A6D-AD8F-DA33A7BB84C1}" srcId="{EF893DC3-7378-4B02-B06A-FA84F096A689}" destId="{7BC69D02-2C3B-4437-9EE2-A35FCB8E0907}" srcOrd="1" destOrd="0" parTransId="{E711773A-DE05-432D-AD7A-759824987B0C}" sibTransId="{0E7826B2-D8BB-495F-BECB-F27201EDD4BD}"/>
    <dgm:cxn modelId="{A194D974-8205-2E48-BAF0-1676F0122D69}" type="presOf" srcId="{F751F044-3B96-465D-B8E8-C51AF80E7B12}" destId="{FA4F7C22-C156-4422-8525-0A545ED4C504}" srcOrd="0" destOrd="0" presId="urn:microsoft.com/office/officeart/2005/8/layout/list1"/>
    <dgm:cxn modelId="{365FF6D9-0DDB-EF4A-9358-D7313844CC16}" type="presOf" srcId="{5E1923BF-3A48-44AA-8017-E3DFE1A80C42}" destId="{BB474A13-1570-4BA0-8F7E-3884DD3448C9}" srcOrd="0" destOrd="0" presId="urn:microsoft.com/office/officeart/2005/8/layout/list1"/>
    <dgm:cxn modelId="{CF54F834-92F5-2040-8C00-B4B738FD901A}" type="presOf" srcId="{9B5B42B5-5D6E-43B0-AC9C-DE16406820DB}" destId="{3010E130-1426-4858-BD5E-A8421D14488E}" srcOrd="0" destOrd="0" presId="urn:microsoft.com/office/officeart/2005/8/layout/list1"/>
    <dgm:cxn modelId="{1BF1067A-C3A3-7940-BA4F-0E3178E66FCB}" type="presOf" srcId="{7BC69D02-2C3B-4437-9EE2-A35FCB8E0907}" destId="{FA4F7C22-C156-4422-8525-0A545ED4C504}" srcOrd="0" destOrd="1" presId="urn:microsoft.com/office/officeart/2005/8/layout/list1"/>
    <dgm:cxn modelId="{DE32B7B9-2A81-4F8D-A15A-5AEB24FFF443}" srcId="{EF893DC3-7378-4B02-B06A-FA84F096A689}" destId="{F751F044-3B96-465D-B8E8-C51AF80E7B12}" srcOrd="0" destOrd="0" parTransId="{5C1CF232-848F-41FA-8F8E-03E903125DC9}" sibTransId="{75669233-842C-479E-B4B9-880EB748442D}"/>
    <dgm:cxn modelId="{FA88C99E-6504-4C06-A4EF-511EDA9E3FE1}" srcId="{5E1923BF-3A48-44AA-8017-E3DFE1A80C42}" destId="{B7FF6F93-8DFD-4999-8EC0-65732EC3F5DE}" srcOrd="3" destOrd="0" parTransId="{C5209C16-045D-4845-BE23-9C26CEF5C8AD}" sibTransId="{EE494659-E5D5-4920-8645-EA5373168F84}"/>
    <dgm:cxn modelId="{9FC894FB-35F1-4E3C-B34C-477E0983B4DA}" srcId="{B7FF6F93-8DFD-4999-8EC0-65732EC3F5DE}" destId="{DD38C462-62DD-4408-8726-A09789883A09}" srcOrd="0" destOrd="0" parTransId="{1FE70972-4020-4AAF-AF82-221AA959E150}" sibTransId="{FD1A6500-B01C-4389-8EB0-10DC4153DBFE}"/>
    <dgm:cxn modelId="{9C4AC8E8-9A1E-4133-8C48-C7352E6E9B57}" srcId="{5E1923BF-3A48-44AA-8017-E3DFE1A80C42}" destId="{9B5B42B5-5D6E-43B0-AC9C-DE16406820DB}" srcOrd="2" destOrd="0" parTransId="{42BDA8DC-0CFF-401B-A077-26BFF048AFBF}" sibTransId="{F0AFB5D6-340C-4DAA-BD9A-2CDC9906CFDD}"/>
    <dgm:cxn modelId="{BD6F5E13-E04F-A642-92FE-D4C66285F274}" type="presOf" srcId="{9B5B42B5-5D6E-43B0-AC9C-DE16406820DB}" destId="{CE997AAB-C747-47BE-BF0D-3C349B350A34}" srcOrd="1" destOrd="0" presId="urn:microsoft.com/office/officeart/2005/8/layout/list1"/>
    <dgm:cxn modelId="{F41C66BC-DDE8-8042-901C-992416131814}" type="presOf" srcId="{C5131BBA-2C7E-44F6-9723-A4E8C87F297C}" destId="{4F650D24-9775-4037-8DAE-8B482948FF46}" srcOrd="0" destOrd="0" presId="urn:microsoft.com/office/officeart/2005/8/layout/list1"/>
    <dgm:cxn modelId="{C57FFF93-E979-AC41-86B8-A440ABFC4E41}" type="presOf" srcId="{C5131BBA-2C7E-44F6-9723-A4E8C87F297C}" destId="{4AD83E07-8135-4BBF-83EC-C2681495B6CF}" srcOrd="1" destOrd="0" presId="urn:microsoft.com/office/officeart/2005/8/layout/list1"/>
    <dgm:cxn modelId="{3F726FAF-2124-604F-99E0-59E03F671E8F}" type="presOf" srcId="{EF893DC3-7378-4B02-B06A-FA84F096A689}" destId="{81D35B1F-F0E3-4725-B400-A577F938A213}" srcOrd="1" destOrd="0" presId="urn:microsoft.com/office/officeart/2005/8/layout/list1"/>
    <dgm:cxn modelId="{81500591-09DD-A64D-AD72-4A0CFAC72198}" type="presOf" srcId="{EF893DC3-7378-4B02-B06A-FA84F096A689}" destId="{9DA5BC2E-4DA4-48CE-ADB8-DE641D35E8BC}" srcOrd="0" destOrd="0" presId="urn:microsoft.com/office/officeart/2005/8/layout/list1"/>
    <dgm:cxn modelId="{0859D24E-CF87-4322-916E-EFA0DB3E9F45}" srcId="{B7FF6F93-8DFD-4999-8EC0-65732EC3F5DE}" destId="{33153150-C9EC-4D35-90B5-CE1CB6FB7CD4}" srcOrd="1" destOrd="0" parTransId="{0293EC80-D91E-4563-89D0-737B74135FCD}" sibTransId="{8E333856-FACD-45FE-AE2D-E8E6ACF28C80}"/>
    <dgm:cxn modelId="{72F5A137-87B5-714A-AE7D-A24DA4910359}" type="presOf" srcId="{A5776DD2-492C-47DD-9F98-D935697390CD}" destId="{6D0AC900-0593-413C-A71E-482F5973FA10}" srcOrd="0" destOrd="2" presId="urn:microsoft.com/office/officeart/2005/8/layout/list1"/>
    <dgm:cxn modelId="{077440CA-8AC5-7848-98E4-F2B47AAFE5A5}" type="presOf" srcId="{33153150-C9EC-4D35-90B5-CE1CB6FB7CD4}" destId="{6D0AC900-0593-413C-A71E-482F5973FA10}" srcOrd="0" destOrd="1" presId="urn:microsoft.com/office/officeart/2005/8/layout/list1"/>
    <dgm:cxn modelId="{82EC03DB-DB04-4634-88FE-C5C2BF227648}" srcId="{B7FF6F93-8DFD-4999-8EC0-65732EC3F5DE}" destId="{A5776DD2-492C-47DD-9F98-D935697390CD}" srcOrd="2" destOrd="0" parTransId="{859DCFA8-ABB2-4455-88D7-5E650253C027}" sibTransId="{A4F88D90-021D-46FB-AF79-BA11B23AAC6F}"/>
    <dgm:cxn modelId="{197B6329-7729-2B45-89A2-C35BEB8F1503}" type="presOf" srcId="{B7FF6F93-8DFD-4999-8EC0-65732EC3F5DE}" destId="{15A3D0E0-2610-4B9F-9AFF-82D0A0087D6E}" srcOrd="1" destOrd="0" presId="urn:microsoft.com/office/officeart/2005/8/layout/list1"/>
    <dgm:cxn modelId="{5FFDD5E4-3392-9B4B-BE3B-224BBDC509C4}" type="presParOf" srcId="{BB474A13-1570-4BA0-8F7E-3884DD3448C9}" destId="{AF55B3B8-A5DE-4407-A7BF-5CE226E0A928}" srcOrd="0" destOrd="0" presId="urn:microsoft.com/office/officeart/2005/8/layout/list1"/>
    <dgm:cxn modelId="{C209D296-91BE-564B-AF70-72FD77A71948}" type="presParOf" srcId="{AF55B3B8-A5DE-4407-A7BF-5CE226E0A928}" destId="{9DA5BC2E-4DA4-48CE-ADB8-DE641D35E8BC}" srcOrd="0" destOrd="0" presId="urn:microsoft.com/office/officeart/2005/8/layout/list1"/>
    <dgm:cxn modelId="{D8054E9D-2BF6-D440-8288-781C990F4198}" type="presParOf" srcId="{AF55B3B8-A5DE-4407-A7BF-5CE226E0A928}" destId="{81D35B1F-F0E3-4725-B400-A577F938A213}" srcOrd="1" destOrd="0" presId="urn:microsoft.com/office/officeart/2005/8/layout/list1"/>
    <dgm:cxn modelId="{F117E7C5-5432-D54F-BA87-2936DD47B470}" type="presParOf" srcId="{BB474A13-1570-4BA0-8F7E-3884DD3448C9}" destId="{ED1FF29F-2B91-4A9A-972B-CA91D39B106F}" srcOrd="1" destOrd="0" presId="urn:microsoft.com/office/officeart/2005/8/layout/list1"/>
    <dgm:cxn modelId="{4692FB90-274E-9349-B8BA-BF1AEC1AC66F}" type="presParOf" srcId="{BB474A13-1570-4BA0-8F7E-3884DD3448C9}" destId="{FA4F7C22-C156-4422-8525-0A545ED4C504}" srcOrd="2" destOrd="0" presId="urn:microsoft.com/office/officeart/2005/8/layout/list1"/>
    <dgm:cxn modelId="{E7E5EE56-5328-D340-B55C-2C619A786ABB}" type="presParOf" srcId="{BB474A13-1570-4BA0-8F7E-3884DD3448C9}" destId="{BAA9CDFC-6019-4E9A-9B98-23BAF7130FCC}" srcOrd="3" destOrd="0" presId="urn:microsoft.com/office/officeart/2005/8/layout/list1"/>
    <dgm:cxn modelId="{0F0F5956-DF78-0348-83BA-F9F721D20BE7}" type="presParOf" srcId="{BB474A13-1570-4BA0-8F7E-3884DD3448C9}" destId="{0AA078E0-E96C-4AD9-AE70-3080285D1CD1}" srcOrd="4" destOrd="0" presId="urn:microsoft.com/office/officeart/2005/8/layout/list1"/>
    <dgm:cxn modelId="{BA18A626-6492-C041-9F04-FD5B2CD0766A}" type="presParOf" srcId="{0AA078E0-E96C-4AD9-AE70-3080285D1CD1}" destId="{4F650D24-9775-4037-8DAE-8B482948FF46}" srcOrd="0" destOrd="0" presId="urn:microsoft.com/office/officeart/2005/8/layout/list1"/>
    <dgm:cxn modelId="{CE1B43A4-D01A-014F-91E7-FE251618118E}" type="presParOf" srcId="{0AA078E0-E96C-4AD9-AE70-3080285D1CD1}" destId="{4AD83E07-8135-4BBF-83EC-C2681495B6CF}" srcOrd="1" destOrd="0" presId="urn:microsoft.com/office/officeart/2005/8/layout/list1"/>
    <dgm:cxn modelId="{E9BCB299-1587-884F-B2AB-31AB0DE099B6}" type="presParOf" srcId="{BB474A13-1570-4BA0-8F7E-3884DD3448C9}" destId="{2F1D93BB-F910-4C0F-85E1-BFCBCEE0294D}" srcOrd="5" destOrd="0" presId="urn:microsoft.com/office/officeart/2005/8/layout/list1"/>
    <dgm:cxn modelId="{50BCE186-0180-3942-8420-4F54B8FF06B9}" type="presParOf" srcId="{BB474A13-1570-4BA0-8F7E-3884DD3448C9}" destId="{CCDB3E22-943D-404B-BF55-8047EAE663CD}" srcOrd="6" destOrd="0" presId="urn:microsoft.com/office/officeart/2005/8/layout/list1"/>
    <dgm:cxn modelId="{4F54A07C-AB85-A34D-8809-E670299A9164}" type="presParOf" srcId="{BB474A13-1570-4BA0-8F7E-3884DD3448C9}" destId="{F7BC2B90-9C86-4871-9CB2-CB18E83BEB31}" srcOrd="7" destOrd="0" presId="urn:microsoft.com/office/officeart/2005/8/layout/list1"/>
    <dgm:cxn modelId="{5C3230F2-BF69-1742-9EDE-D8A4B683E9DC}" type="presParOf" srcId="{BB474A13-1570-4BA0-8F7E-3884DD3448C9}" destId="{6B15F390-5D96-4E3A-AF15-17DA37754170}" srcOrd="8" destOrd="0" presId="urn:microsoft.com/office/officeart/2005/8/layout/list1"/>
    <dgm:cxn modelId="{9FAFEBD6-24C7-D748-B379-1A06AFDE5098}" type="presParOf" srcId="{6B15F390-5D96-4E3A-AF15-17DA37754170}" destId="{3010E130-1426-4858-BD5E-A8421D14488E}" srcOrd="0" destOrd="0" presId="urn:microsoft.com/office/officeart/2005/8/layout/list1"/>
    <dgm:cxn modelId="{2E1A5940-7E9A-FC49-9350-45FCB5D3E37D}" type="presParOf" srcId="{6B15F390-5D96-4E3A-AF15-17DA37754170}" destId="{CE997AAB-C747-47BE-BF0D-3C349B350A34}" srcOrd="1" destOrd="0" presId="urn:microsoft.com/office/officeart/2005/8/layout/list1"/>
    <dgm:cxn modelId="{62643171-D712-1E4B-B50D-42AE2396E687}" type="presParOf" srcId="{BB474A13-1570-4BA0-8F7E-3884DD3448C9}" destId="{B8CDFCA4-AF81-4A5D-9943-FAB38056C33B}" srcOrd="9" destOrd="0" presId="urn:microsoft.com/office/officeart/2005/8/layout/list1"/>
    <dgm:cxn modelId="{F2EE7485-DF3C-E346-B43F-1D57505B401D}" type="presParOf" srcId="{BB474A13-1570-4BA0-8F7E-3884DD3448C9}" destId="{DCBCDB98-C757-4689-9F6B-70E0011D9F85}" srcOrd="10" destOrd="0" presId="urn:microsoft.com/office/officeart/2005/8/layout/list1"/>
    <dgm:cxn modelId="{E41151CC-3814-DC4F-B41E-BF9515F3FE39}" type="presParOf" srcId="{BB474A13-1570-4BA0-8F7E-3884DD3448C9}" destId="{7276341B-EF29-4C6A-859E-FF799513BA42}" srcOrd="11" destOrd="0" presId="urn:microsoft.com/office/officeart/2005/8/layout/list1"/>
    <dgm:cxn modelId="{547BF058-640C-1C4C-897B-CE7496772758}" type="presParOf" srcId="{BB474A13-1570-4BA0-8F7E-3884DD3448C9}" destId="{02BAF480-91BA-4FF2-B101-0EF2F9DCAC07}" srcOrd="12" destOrd="0" presId="urn:microsoft.com/office/officeart/2005/8/layout/list1"/>
    <dgm:cxn modelId="{2152629A-2F40-F842-96E3-A99AE04629B6}" type="presParOf" srcId="{02BAF480-91BA-4FF2-B101-0EF2F9DCAC07}" destId="{F1F45159-92B2-40EF-BAF6-4D877BE817D4}" srcOrd="0" destOrd="0" presId="urn:microsoft.com/office/officeart/2005/8/layout/list1"/>
    <dgm:cxn modelId="{CD226E60-25FF-EB46-B33A-AF0A30506BA4}" type="presParOf" srcId="{02BAF480-91BA-4FF2-B101-0EF2F9DCAC07}" destId="{15A3D0E0-2610-4B9F-9AFF-82D0A0087D6E}" srcOrd="1" destOrd="0" presId="urn:microsoft.com/office/officeart/2005/8/layout/list1"/>
    <dgm:cxn modelId="{C82D03E7-C20D-DE4F-9C6D-77EE6B1E0D89}" type="presParOf" srcId="{BB474A13-1570-4BA0-8F7E-3884DD3448C9}" destId="{A42EC743-659A-4A12-A128-46A7B9453951}" srcOrd="13" destOrd="0" presId="urn:microsoft.com/office/officeart/2005/8/layout/list1"/>
    <dgm:cxn modelId="{B409CEE6-9450-6B4A-B106-741A448B3751}" type="presParOf" srcId="{BB474A13-1570-4BA0-8F7E-3884DD3448C9}" destId="{6D0AC900-0593-413C-A71E-482F5973FA10}"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4E6F92-2B2A-4B8F-8FAD-0352D52DAF82}"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B8D14541-75F2-4D07-8AFC-24F454D493AE}">
      <dgm:prSet phldrT="[Text]" custT="1"/>
      <dgm:spPr/>
      <dgm:t>
        <a:bodyPr/>
        <a:lstStyle/>
        <a:p>
          <a:r>
            <a:rPr lang="en-US" sz="2000" b="1" dirty="0" smtClean="0"/>
            <a:t>Storing and transmitting sensitive data insecurely</a:t>
          </a:r>
          <a:endParaRPr lang="en-US" sz="2200" b="1" dirty="0"/>
        </a:p>
      </dgm:t>
    </dgm:pt>
    <dgm:pt modelId="{64D5E0B8-DC34-4404-99E4-BEEAE1E95273}" type="parTrans" cxnId="{A85E93E9-757D-448D-9DE7-E4E5045153E5}">
      <dgm:prSet/>
      <dgm:spPr/>
      <dgm:t>
        <a:bodyPr/>
        <a:lstStyle/>
        <a:p>
          <a:endParaRPr lang="en-US" b="1"/>
        </a:p>
      </dgm:t>
    </dgm:pt>
    <dgm:pt modelId="{B26D7020-D5E7-48CE-839F-ADF41DCFA5BD}" type="sibTrans" cxnId="{A85E93E9-757D-448D-9DE7-E4E5045153E5}">
      <dgm:prSet/>
      <dgm:spPr/>
      <dgm:t>
        <a:bodyPr/>
        <a:lstStyle/>
        <a:p>
          <a:endParaRPr lang="en-US" b="1"/>
        </a:p>
      </dgm:t>
    </dgm:pt>
    <dgm:pt modelId="{D50E6B80-8F44-405B-A939-928C95B723D6}">
      <dgm:prSet/>
      <dgm:spPr/>
      <dgm:t>
        <a:bodyPr/>
        <a:lstStyle/>
        <a:p>
          <a:r>
            <a:rPr lang="en-US" sz="1800" b="1" dirty="0" smtClean="0"/>
            <a:t>Failure to identify all sensitive data</a:t>
          </a:r>
        </a:p>
      </dgm:t>
    </dgm:pt>
    <dgm:pt modelId="{3B807EA4-9B29-4BF0-B4F0-301BBE70CB4C}" type="parTrans" cxnId="{19B42ABF-9B87-4B3F-8F28-95FB133A6155}">
      <dgm:prSet/>
      <dgm:spPr/>
      <dgm:t>
        <a:bodyPr/>
        <a:lstStyle/>
        <a:p>
          <a:endParaRPr lang="en-US" b="1"/>
        </a:p>
      </dgm:t>
    </dgm:pt>
    <dgm:pt modelId="{DA4103ED-C382-4507-B501-6A6782D509B0}" type="sibTrans" cxnId="{19B42ABF-9B87-4B3F-8F28-95FB133A6155}">
      <dgm:prSet/>
      <dgm:spPr/>
      <dgm:t>
        <a:bodyPr/>
        <a:lstStyle/>
        <a:p>
          <a:endParaRPr lang="en-US" b="1"/>
        </a:p>
      </dgm:t>
    </dgm:pt>
    <dgm:pt modelId="{35B2B8E1-D849-4BDF-8C31-B328D700610B}">
      <dgm:prSet/>
      <dgm:spPr/>
      <dgm:t>
        <a:bodyPr/>
        <a:lstStyle/>
        <a:p>
          <a:r>
            <a:rPr lang="en-US" sz="1800" b="1" dirty="0" smtClean="0"/>
            <a:t>Failure to identify all the places that this sensitive data gets stored</a:t>
          </a:r>
        </a:p>
      </dgm:t>
    </dgm:pt>
    <dgm:pt modelId="{75F71D5B-14B5-477B-AB27-97AF0B038C88}" type="parTrans" cxnId="{4596C9E3-8B96-45B6-97DB-F7448B5FC12B}">
      <dgm:prSet/>
      <dgm:spPr/>
      <dgm:t>
        <a:bodyPr/>
        <a:lstStyle/>
        <a:p>
          <a:endParaRPr lang="en-US" b="1"/>
        </a:p>
      </dgm:t>
    </dgm:pt>
    <dgm:pt modelId="{C93AC399-A132-490F-9A76-0251F59AF6BF}" type="sibTrans" cxnId="{4596C9E3-8B96-45B6-97DB-F7448B5FC12B}">
      <dgm:prSet/>
      <dgm:spPr/>
      <dgm:t>
        <a:bodyPr/>
        <a:lstStyle/>
        <a:p>
          <a:endParaRPr lang="en-US" b="1"/>
        </a:p>
      </dgm:t>
    </dgm:pt>
    <dgm:pt modelId="{991E1756-78EA-4775-AD7E-F0F4B94AA18A}">
      <dgm:prSet custT="1"/>
      <dgm:spPr/>
      <dgm:t>
        <a:bodyPr/>
        <a:lstStyle/>
        <a:p>
          <a:r>
            <a:rPr lang="en-US" sz="1600" b="1" dirty="0" smtClean="0"/>
            <a:t>Databases, files, directories, log files, backups, etc.</a:t>
          </a:r>
        </a:p>
      </dgm:t>
    </dgm:pt>
    <dgm:pt modelId="{7B6CAFA2-C5AB-47B7-8C9C-D75306668D72}" type="parTrans" cxnId="{9D8EA6C9-9EDA-40BA-9C92-BE436717950A}">
      <dgm:prSet/>
      <dgm:spPr/>
      <dgm:t>
        <a:bodyPr/>
        <a:lstStyle/>
        <a:p>
          <a:endParaRPr lang="en-US" b="1"/>
        </a:p>
      </dgm:t>
    </dgm:pt>
    <dgm:pt modelId="{46B39D4E-647C-4C9B-A6F1-BEB9F048FE98}" type="sibTrans" cxnId="{9D8EA6C9-9EDA-40BA-9C92-BE436717950A}">
      <dgm:prSet/>
      <dgm:spPr/>
      <dgm:t>
        <a:bodyPr/>
        <a:lstStyle/>
        <a:p>
          <a:endParaRPr lang="en-US" b="1"/>
        </a:p>
      </dgm:t>
    </dgm:pt>
    <dgm:pt modelId="{BB292E58-F149-430D-8FE8-B71FFEBF5E34}">
      <dgm:prSet/>
      <dgm:spPr/>
      <dgm:t>
        <a:bodyPr/>
        <a:lstStyle/>
        <a:p>
          <a:r>
            <a:rPr lang="en-US" sz="1800" b="1" dirty="0" smtClean="0"/>
            <a:t>Failure to properly protect this data in every location</a:t>
          </a:r>
        </a:p>
      </dgm:t>
    </dgm:pt>
    <dgm:pt modelId="{C8C6ECBC-8D62-4572-984B-F2BFF61551AE}" type="parTrans" cxnId="{FCD89509-A8DB-4ECC-AFF4-9B5641F211D3}">
      <dgm:prSet/>
      <dgm:spPr/>
      <dgm:t>
        <a:bodyPr/>
        <a:lstStyle/>
        <a:p>
          <a:endParaRPr lang="en-US" b="1"/>
        </a:p>
      </dgm:t>
    </dgm:pt>
    <dgm:pt modelId="{45D887B3-F91D-4E29-A413-C940E0B438AE}" type="sibTrans" cxnId="{FCD89509-A8DB-4ECC-AFF4-9B5641F211D3}">
      <dgm:prSet/>
      <dgm:spPr/>
      <dgm:t>
        <a:bodyPr/>
        <a:lstStyle/>
        <a:p>
          <a:endParaRPr lang="en-US" b="1"/>
        </a:p>
      </dgm:t>
    </dgm:pt>
    <dgm:pt modelId="{B8F058C8-6164-4DB0-BD5C-B1A76520F5AA}">
      <dgm:prSet custT="1"/>
      <dgm:spPr/>
      <dgm:t>
        <a:bodyPr/>
        <a:lstStyle/>
        <a:p>
          <a:r>
            <a:rPr lang="en-US" sz="2000" b="1" dirty="0" smtClean="0"/>
            <a:t>Typical Impact</a:t>
          </a:r>
          <a:endParaRPr lang="en-US" sz="2200" b="1" dirty="0" smtClean="0"/>
        </a:p>
      </dgm:t>
    </dgm:pt>
    <dgm:pt modelId="{AA77EDE0-881C-423F-91BF-60760B685333}" type="parTrans" cxnId="{B38349C7-4DB2-4C7B-A69E-DA27F3663BBB}">
      <dgm:prSet/>
      <dgm:spPr/>
      <dgm:t>
        <a:bodyPr/>
        <a:lstStyle/>
        <a:p>
          <a:endParaRPr lang="en-US" b="1"/>
        </a:p>
      </dgm:t>
    </dgm:pt>
    <dgm:pt modelId="{FD576F5A-61C5-4D9F-95F6-AE1FBD4C4E74}" type="sibTrans" cxnId="{B38349C7-4DB2-4C7B-A69E-DA27F3663BBB}">
      <dgm:prSet/>
      <dgm:spPr/>
      <dgm:t>
        <a:bodyPr/>
        <a:lstStyle/>
        <a:p>
          <a:endParaRPr lang="en-US" b="1"/>
        </a:p>
      </dgm:t>
    </dgm:pt>
    <dgm:pt modelId="{0500ADBD-F6DF-4F8E-B779-AAAF2EF01D9F}">
      <dgm:prSet/>
      <dgm:spPr/>
      <dgm:t>
        <a:bodyPr/>
        <a:lstStyle/>
        <a:p>
          <a:r>
            <a:rPr lang="en-US" sz="1700" b="1" dirty="0" smtClean="0"/>
            <a:t>Attackers access or modify confidential or private information</a:t>
          </a:r>
        </a:p>
      </dgm:t>
    </dgm:pt>
    <dgm:pt modelId="{595F2F23-1CF4-4023-AA01-5EA6160754B6}" type="parTrans" cxnId="{A9454979-A0D3-4A70-B3AC-7601B8F3AF6A}">
      <dgm:prSet/>
      <dgm:spPr/>
      <dgm:t>
        <a:bodyPr/>
        <a:lstStyle/>
        <a:p>
          <a:endParaRPr lang="en-US" b="1"/>
        </a:p>
      </dgm:t>
    </dgm:pt>
    <dgm:pt modelId="{E311B22F-86EE-4EFA-8D52-FD5601A548E5}" type="sibTrans" cxnId="{A9454979-A0D3-4A70-B3AC-7601B8F3AF6A}">
      <dgm:prSet/>
      <dgm:spPr/>
      <dgm:t>
        <a:bodyPr/>
        <a:lstStyle/>
        <a:p>
          <a:endParaRPr lang="en-US" b="1"/>
        </a:p>
      </dgm:t>
    </dgm:pt>
    <dgm:pt modelId="{70238455-96D5-4080-93C8-6E571C986424}">
      <dgm:prSet/>
      <dgm:spPr/>
      <dgm:t>
        <a:bodyPr/>
        <a:lstStyle/>
        <a:p>
          <a:r>
            <a:rPr lang="en-US" sz="1700" b="1" dirty="0" smtClean="0"/>
            <a:t>Attackers extract secrets to use in additional attacks</a:t>
          </a:r>
        </a:p>
      </dgm:t>
    </dgm:pt>
    <dgm:pt modelId="{C1DECA91-F3E1-4328-8EC6-BBB912AC23F3}" type="parTrans" cxnId="{299AB85E-9A5F-457E-AC2E-AE60A2E62C06}">
      <dgm:prSet/>
      <dgm:spPr/>
      <dgm:t>
        <a:bodyPr/>
        <a:lstStyle/>
        <a:p>
          <a:endParaRPr lang="en-US" b="1"/>
        </a:p>
      </dgm:t>
    </dgm:pt>
    <dgm:pt modelId="{FB912107-E92D-4892-B9A6-33EB4F3C7965}" type="sibTrans" cxnId="{299AB85E-9A5F-457E-AC2E-AE60A2E62C06}">
      <dgm:prSet/>
      <dgm:spPr/>
      <dgm:t>
        <a:bodyPr/>
        <a:lstStyle/>
        <a:p>
          <a:endParaRPr lang="en-US" b="1"/>
        </a:p>
      </dgm:t>
    </dgm:pt>
    <dgm:pt modelId="{1BC3FE82-8400-4310-BCE8-6C6354E97714}">
      <dgm:prSet/>
      <dgm:spPr/>
      <dgm:t>
        <a:bodyPr/>
        <a:lstStyle/>
        <a:p>
          <a:r>
            <a:rPr lang="en-US" sz="1700" b="1" dirty="0" smtClean="0"/>
            <a:t>Company embarrassment, customer dissatisfaction, and loss of trust</a:t>
          </a:r>
        </a:p>
      </dgm:t>
    </dgm:pt>
    <dgm:pt modelId="{9B241693-5C24-4475-B9A1-E5F89F65EFFC}" type="parTrans" cxnId="{2AE6669B-DBE1-46FF-966A-64EBEDD80AF2}">
      <dgm:prSet/>
      <dgm:spPr/>
      <dgm:t>
        <a:bodyPr/>
        <a:lstStyle/>
        <a:p>
          <a:endParaRPr lang="en-US" b="1"/>
        </a:p>
      </dgm:t>
    </dgm:pt>
    <dgm:pt modelId="{89CDC1CD-0F79-4DD6-AB1B-959336B76CD1}" type="sibTrans" cxnId="{2AE6669B-DBE1-46FF-966A-64EBEDD80AF2}">
      <dgm:prSet/>
      <dgm:spPr/>
      <dgm:t>
        <a:bodyPr/>
        <a:lstStyle/>
        <a:p>
          <a:endParaRPr lang="en-US" b="1"/>
        </a:p>
      </dgm:t>
    </dgm:pt>
    <dgm:pt modelId="{29EA0178-2431-420C-9D07-EEFA4A241159}">
      <dgm:prSet/>
      <dgm:spPr/>
      <dgm:t>
        <a:bodyPr/>
        <a:lstStyle/>
        <a:p>
          <a:r>
            <a:rPr lang="en-US" sz="1700" b="1" dirty="0" smtClean="0"/>
            <a:t>Expense of cleaning up the incident, such as forensics, sending apology letters, reissuing thousands of credit cards, providing identity theft insurance</a:t>
          </a:r>
        </a:p>
      </dgm:t>
    </dgm:pt>
    <dgm:pt modelId="{664D258B-2524-4910-9E66-ED8C5EB7694A}" type="parTrans" cxnId="{2E68900B-75ED-44ED-BEC5-DB14C49DE8A9}">
      <dgm:prSet/>
      <dgm:spPr/>
      <dgm:t>
        <a:bodyPr/>
        <a:lstStyle/>
        <a:p>
          <a:endParaRPr lang="en-US" b="1"/>
        </a:p>
      </dgm:t>
    </dgm:pt>
    <dgm:pt modelId="{B9988CC9-3104-41FB-9D24-5F837264181A}" type="sibTrans" cxnId="{2E68900B-75ED-44ED-BEC5-DB14C49DE8A9}">
      <dgm:prSet/>
      <dgm:spPr/>
      <dgm:t>
        <a:bodyPr/>
        <a:lstStyle/>
        <a:p>
          <a:endParaRPr lang="en-US" b="1"/>
        </a:p>
      </dgm:t>
    </dgm:pt>
    <dgm:pt modelId="{BA084C21-31F3-41D7-A291-7A7A4E7439BE}">
      <dgm:prSet/>
      <dgm:spPr/>
      <dgm:t>
        <a:bodyPr/>
        <a:lstStyle/>
        <a:p>
          <a:r>
            <a:rPr lang="en-US" sz="1700" b="1" dirty="0" smtClean="0"/>
            <a:t>Business gets sued and/or fined</a:t>
          </a:r>
        </a:p>
      </dgm:t>
    </dgm:pt>
    <dgm:pt modelId="{A67BB8EC-2332-4FE6-9B81-D4203211B20B}" type="parTrans" cxnId="{EE97A899-E075-48D1-A027-ADB38261D9D5}">
      <dgm:prSet/>
      <dgm:spPr/>
      <dgm:t>
        <a:bodyPr/>
        <a:lstStyle/>
        <a:p>
          <a:endParaRPr lang="en-US" b="1"/>
        </a:p>
      </dgm:t>
    </dgm:pt>
    <dgm:pt modelId="{1D613B10-A261-4F09-AB65-ACDE0FDDF4FC}" type="sibTrans" cxnId="{EE97A899-E075-48D1-A027-ADB38261D9D5}">
      <dgm:prSet/>
      <dgm:spPr/>
      <dgm:t>
        <a:bodyPr/>
        <a:lstStyle/>
        <a:p>
          <a:endParaRPr lang="en-US" b="1"/>
        </a:p>
      </dgm:t>
    </dgm:pt>
    <dgm:pt modelId="{901F5BA3-84A7-4D4C-8ED6-78C2F687E539}">
      <dgm:prSet custT="1"/>
      <dgm:spPr/>
      <dgm:t>
        <a:bodyPr/>
        <a:lstStyle/>
        <a:p>
          <a:r>
            <a:rPr lang="en-US" sz="1600" b="1" dirty="0" err="1" smtClean="0"/>
            <a:t>e.g</a:t>
          </a:r>
          <a:r>
            <a:rPr lang="en-US" sz="1600" b="1" dirty="0" smtClean="0"/>
            <a:t>, credit cards, health care records, financial data (yours or your customers)</a:t>
          </a:r>
        </a:p>
      </dgm:t>
    </dgm:pt>
    <dgm:pt modelId="{244CDF5E-E977-435E-B063-83E71BDA5F09}" type="sibTrans" cxnId="{12390967-F5BA-4227-9FB7-54F397AFF534}">
      <dgm:prSet/>
      <dgm:spPr/>
      <dgm:t>
        <a:bodyPr/>
        <a:lstStyle/>
        <a:p>
          <a:endParaRPr lang="en-US" b="1"/>
        </a:p>
      </dgm:t>
    </dgm:pt>
    <dgm:pt modelId="{9D36B9DE-3E1F-4A7A-918F-237405C9A5BE}" type="parTrans" cxnId="{12390967-F5BA-4227-9FB7-54F397AFF534}">
      <dgm:prSet/>
      <dgm:spPr/>
      <dgm:t>
        <a:bodyPr/>
        <a:lstStyle/>
        <a:p>
          <a:endParaRPr lang="en-US" b="1"/>
        </a:p>
      </dgm:t>
    </dgm:pt>
    <dgm:pt modelId="{8FB53F29-9DC8-415D-B566-8E6BBD32D93D}">
      <dgm:prSet custT="1"/>
      <dgm:spPr/>
      <dgm:t>
        <a:bodyPr/>
        <a:lstStyle/>
        <a:p>
          <a:r>
            <a:rPr lang="en-GB" sz="1600" b="1" dirty="0" smtClean="0"/>
            <a:t>Failure to identify all the places that this sensitive data is sent</a:t>
          </a:r>
          <a:endParaRPr lang="en-US" sz="1600" b="1" dirty="0" smtClean="0"/>
        </a:p>
      </dgm:t>
    </dgm:pt>
    <dgm:pt modelId="{7CF14C3E-54D6-4117-8143-C1F83C9C5F58}" type="parTrans" cxnId="{64511DED-B378-414B-AA66-D7670F3D1A31}">
      <dgm:prSet/>
      <dgm:spPr/>
      <dgm:t>
        <a:bodyPr/>
        <a:lstStyle/>
        <a:p>
          <a:endParaRPr lang="en-GB" b="1"/>
        </a:p>
      </dgm:t>
    </dgm:pt>
    <dgm:pt modelId="{E30298EF-66A7-4684-A793-CBED26BF74BD}" type="sibTrans" cxnId="{64511DED-B378-414B-AA66-D7670F3D1A31}">
      <dgm:prSet/>
      <dgm:spPr/>
      <dgm:t>
        <a:bodyPr/>
        <a:lstStyle/>
        <a:p>
          <a:endParaRPr lang="en-GB" b="1"/>
        </a:p>
      </dgm:t>
    </dgm:pt>
    <dgm:pt modelId="{90ADC09B-E789-44E5-89D7-C5A9F17AFE82}">
      <dgm:prSet custT="1"/>
      <dgm:spPr/>
      <dgm:t>
        <a:bodyPr/>
        <a:lstStyle/>
        <a:p>
          <a:r>
            <a:rPr lang="en-GB" sz="1600" b="1" dirty="0" smtClean="0"/>
            <a:t>On the web, to backend databases, to business partners, internal communications</a:t>
          </a:r>
        </a:p>
      </dgm:t>
    </dgm:pt>
    <dgm:pt modelId="{C885FEF8-9B89-4AAE-90F9-931686A76B66}" type="parTrans" cxnId="{FC42766C-42D8-45F4-A173-8AB030C7753A}">
      <dgm:prSet/>
      <dgm:spPr/>
      <dgm:t>
        <a:bodyPr/>
        <a:lstStyle/>
        <a:p>
          <a:endParaRPr lang="en-GB" b="1"/>
        </a:p>
      </dgm:t>
    </dgm:pt>
    <dgm:pt modelId="{99FF6EAB-3DD1-4313-BF83-E4380290656A}" type="sibTrans" cxnId="{FC42766C-42D8-45F4-A173-8AB030C7753A}">
      <dgm:prSet/>
      <dgm:spPr/>
      <dgm:t>
        <a:bodyPr/>
        <a:lstStyle/>
        <a:p>
          <a:endParaRPr lang="en-GB" b="1"/>
        </a:p>
      </dgm:t>
    </dgm:pt>
    <dgm:pt modelId="{AE97D99D-450D-4E77-8F95-0786723BD95A}" type="pres">
      <dgm:prSet presAssocID="{4B4E6F92-2B2A-4B8F-8FAD-0352D52DAF82}" presName="linear" presStyleCnt="0">
        <dgm:presLayoutVars>
          <dgm:dir/>
          <dgm:animLvl val="lvl"/>
          <dgm:resizeHandles val="exact"/>
        </dgm:presLayoutVars>
      </dgm:prSet>
      <dgm:spPr/>
      <dgm:t>
        <a:bodyPr/>
        <a:lstStyle/>
        <a:p>
          <a:endParaRPr lang="en-US"/>
        </a:p>
      </dgm:t>
    </dgm:pt>
    <dgm:pt modelId="{23A8EFB1-AB20-415E-BA8A-77E4ABA975B9}" type="pres">
      <dgm:prSet presAssocID="{B8D14541-75F2-4D07-8AFC-24F454D493AE}" presName="parentLin" presStyleCnt="0"/>
      <dgm:spPr/>
      <dgm:t>
        <a:bodyPr/>
        <a:lstStyle/>
        <a:p>
          <a:endParaRPr lang="en-GB"/>
        </a:p>
      </dgm:t>
    </dgm:pt>
    <dgm:pt modelId="{79532BCD-B119-4BA0-82A2-8B78A6E5CD10}" type="pres">
      <dgm:prSet presAssocID="{B8D14541-75F2-4D07-8AFC-24F454D493AE}" presName="parentLeftMargin" presStyleLbl="node1" presStyleIdx="0" presStyleCnt="2"/>
      <dgm:spPr/>
      <dgm:t>
        <a:bodyPr/>
        <a:lstStyle/>
        <a:p>
          <a:endParaRPr lang="en-US"/>
        </a:p>
      </dgm:t>
    </dgm:pt>
    <dgm:pt modelId="{5C1B0F61-0110-42A2-8473-2313298D993C}" type="pres">
      <dgm:prSet presAssocID="{B8D14541-75F2-4D07-8AFC-24F454D493AE}" presName="parentText" presStyleLbl="node1" presStyleIdx="0" presStyleCnt="2" custLinFactNeighborY="-18776">
        <dgm:presLayoutVars>
          <dgm:chMax val="0"/>
          <dgm:bulletEnabled val="1"/>
        </dgm:presLayoutVars>
      </dgm:prSet>
      <dgm:spPr/>
      <dgm:t>
        <a:bodyPr/>
        <a:lstStyle/>
        <a:p>
          <a:endParaRPr lang="en-US"/>
        </a:p>
      </dgm:t>
    </dgm:pt>
    <dgm:pt modelId="{B2AB612C-C253-43AF-886A-E6CB08F10E22}" type="pres">
      <dgm:prSet presAssocID="{B8D14541-75F2-4D07-8AFC-24F454D493AE}" presName="negativeSpace" presStyleCnt="0"/>
      <dgm:spPr/>
      <dgm:t>
        <a:bodyPr/>
        <a:lstStyle/>
        <a:p>
          <a:endParaRPr lang="en-GB"/>
        </a:p>
      </dgm:t>
    </dgm:pt>
    <dgm:pt modelId="{D755766A-AD1A-4BD8-AF7D-FE5A11A1E61A}" type="pres">
      <dgm:prSet presAssocID="{B8D14541-75F2-4D07-8AFC-24F454D493AE}" presName="childText" presStyleLbl="conFgAcc1" presStyleIdx="0" presStyleCnt="2">
        <dgm:presLayoutVars>
          <dgm:bulletEnabled val="1"/>
        </dgm:presLayoutVars>
      </dgm:prSet>
      <dgm:spPr/>
      <dgm:t>
        <a:bodyPr/>
        <a:lstStyle/>
        <a:p>
          <a:endParaRPr lang="en-US"/>
        </a:p>
      </dgm:t>
    </dgm:pt>
    <dgm:pt modelId="{EAB032C7-415F-4467-9862-0B29ED0F6BCB}" type="pres">
      <dgm:prSet presAssocID="{B26D7020-D5E7-48CE-839F-ADF41DCFA5BD}" presName="spaceBetweenRectangles" presStyleCnt="0"/>
      <dgm:spPr/>
      <dgm:t>
        <a:bodyPr/>
        <a:lstStyle/>
        <a:p>
          <a:endParaRPr lang="en-GB"/>
        </a:p>
      </dgm:t>
    </dgm:pt>
    <dgm:pt modelId="{20AF8797-D317-4C80-913C-A341A5BA753A}" type="pres">
      <dgm:prSet presAssocID="{B8F058C8-6164-4DB0-BD5C-B1A76520F5AA}" presName="parentLin" presStyleCnt="0"/>
      <dgm:spPr/>
      <dgm:t>
        <a:bodyPr/>
        <a:lstStyle/>
        <a:p>
          <a:endParaRPr lang="en-GB"/>
        </a:p>
      </dgm:t>
    </dgm:pt>
    <dgm:pt modelId="{A65C7111-7127-4B05-A01C-CD5B20EA9FEA}" type="pres">
      <dgm:prSet presAssocID="{B8F058C8-6164-4DB0-BD5C-B1A76520F5AA}" presName="parentLeftMargin" presStyleLbl="node1" presStyleIdx="0" presStyleCnt="2"/>
      <dgm:spPr/>
      <dgm:t>
        <a:bodyPr/>
        <a:lstStyle/>
        <a:p>
          <a:endParaRPr lang="en-US"/>
        </a:p>
      </dgm:t>
    </dgm:pt>
    <dgm:pt modelId="{E74937B4-1212-49F2-B1AE-BE62171B1040}" type="pres">
      <dgm:prSet presAssocID="{B8F058C8-6164-4DB0-BD5C-B1A76520F5AA}" presName="parentText" presStyleLbl="node1" presStyleIdx="1" presStyleCnt="2">
        <dgm:presLayoutVars>
          <dgm:chMax val="0"/>
          <dgm:bulletEnabled val="1"/>
        </dgm:presLayoutVars>
      </dgm:prSet>
      <dgm:spPr/>
      <dgm:t>
        <a:bodyPr/>
        <a:lstStyle/>
        <a:p>
          <a:endParaRPr lang="en-US"/>
        </a:p>
      </dgm:t>
    </dgm:pt>
    <dgm:pt modelId="{69D9A8DF-3E3C-41D0-9234-382A5A644D4C}" type="pres">
      <dgm:prSet presAssocID="{B8F058C8-6164-4DB0-BD5C-B1A76520F5AA}" presName="negativeSpace" presStyleCnt="0"/>
      <dgm:spPr/>
      <dgm:t>
        <a:bodyPr/>
        <a:lstStyle/>
        <a:p>
          <a:endParaRPr lang="en-GB"/>
        </a:p>
      </dgm:t>
    </dgm:pt>
    <dgm:pt modelId="{1DA5C2A3-D57B-47CF-BECF-2056B3723615}" type="pres">
      <dgm:prSet presAssocID="{B8F058C8-6164-4DB0-BD5C-B1A76520F5AA}" presName="childText" presStyleLbl="conFgAcc1" presStyleIdx="1" presStyleCnt="2">
        <dgm:presLayoutVars>
          <dgm:bulletEnabled val="1"/>
        </dgm:presLayoutVars>
      </dgm:prSet>
      <dgm:spPr/>
      <dgm:t>
        <a:bodyPr/>
        <a:lstStyle/>
        <a:p>
          <a:endParaRPr lang="en-US"/>
        </a:p>
      </dgm:t>
    </dgm:pt>
  </dgm:ptLst>
  <dgm:cxnLst>
    <dgm:cxn modelId="{74F52D0F-CEFC-5A43-B986-3960AFAE7067}" type="presOf" srcId="{D50E6B80-8F44-405B-A939-928C95B723D6}" destId="{D755766A-AD1A-4BD8-AF7D-FE5A11A1E61A}" srcOrd="0" destOrd="0" presId="urn:microsoft.com/office/officeart/2005/8/layout/list1"/>
    <dgm:cxn modelId="{2AE6669B-DBE1-46FF-966A-64EBEDD80AF2}" srcId="{B8F058C8-6164-4DB0-BD5C-B1A76520F5AA}" destId="{1BC3FE82-8400-4310-BCE8-6C6354E97714}" srcOrd="2" destOrd="0" parTransId="{9B241693-5C24-4475-B9A1-E5F89F65EFFC}" sibTransId="{89CDC1CD-0F79-4DD6-AB1B-959336B76CD1}"/>
    <dgm:cxn modelId="{A85E93E9-757D-448D-9DE7-E4E5045153E5}" srcId="{4B4E6F92-2B2A-4B8F-8FAD-0352D52DAF82}" destId="{B8D14541-75F2-4D07-8AFC-24F454D493AE}" srcOrd="0" destOrd="0" parTransId="{64D5E0B8-DC34-4404-99E4-BEEAE1E95273}" sibTransId="{B26D7020-D5E7-48CE-839F-ADF41DCFA5BD}"/>
    <dgm:cxn modelId="{A8DB70FC-1DBD-8A4A-9027-73F9A6D81B67}" type="presOf" srcId="{BA084C21-31F3-41D7-A291-7A7A4E7439BE}" destId="{1DA5C2A3-D57B-47CF-BECF-2056B3723615}" srcOrd="0" destOrd="5" presId="urn:microsoft.com/office/officeart/2005/8/layout/list1"/>
    <dgm:cxn modelId="{A837EE1A-F42C-AB4A-A710-5DF4446E75A5}" type="presOf" srcId="{B8F058C8-6164-4DB0-BD5C-B1A76520F5AA}" destId="{A65C7111-7127-4B05-A01C-CD5B20EA9FEA}" srcOrd="0" destOrd="0" presId="urn:microsoft.com/office/officeart/2005/8/layout/list1"/>
    <dgm:cxn modelId="{EF32A96D-ED83-6B42-9870-D601D169ED54}" type="presOf" srcId="{4B4E6F92-2B2A-4B8F-8FAD-0352D52DAF82}" destId="{AE97D99D-450D-4E77-8F95-0786723BD95A}" srcOrd="0" destOrd="0" presId="urn:microsoft.com/office/officeart/2005/8/layout/list1"/>
    <dgm:cxn modelId="{EE97A899-E075-48D1-A027-ADB38261D9D5}" srcId="{B8F058C8-6164-4DB0-BD5C-B1A76520F5AA}" destId="{BA084C21-31F3-41D7-A291-7A7A4E7439BE}" srcOrd="4" destOrd="0" parTransId="{A67BB8EC-2332-4FE6-9B81-D4203211B20B}" sibTransId="{1D613B10-A261-4F09-AB65-ACDE0FDDF4FC}"/>
    <dgm:cxn modelId="{4F173B95-ED5F-0B41-B187-45E78986EA5B}" type="presOf" srcId="{8FB53F29-9DC8-415D-B566-8E6BBD32D93D}" destId="{D755766A-AD1A-4BD8-AF7D-FE5A11A1E61A}" srcOrd="0" destOrd="3" presId="urn:microsoft.com/office/officeart/2005/8/layout/list1"/>
    <dgm:cxn modelId="{41E2201A-3705-D341-8B9A-B881C60A0BA9}" type="presOf" srcId="{B8D14541-75F2-4D07-8AFC-24F454D493AE}" destId="{79532BCD-B119-4BA0-82A2-8B78A6E5CD10}" srcOrd="0" destOrd="0" presId="urn:microsoft.com/office/officeart/2005/8/layout/list1"/>
    <dgm:cxn modelId="{9B3AEF14-397E-5947-8789-C16336D63167}" type="presOf" srcId="{1BC3FE82-8400-4310-BCE8-6C6354E97714}" destId="{1DA5C2A3-D57B-47CF-BECF-2056B3723615}" srcOrd="0" destOrd="3" presId="urn:microsoft.com/office/officeart/2005/8/layout/list1"/>
    <dgm:cxn modelId="{FCD89509-A8DB-4ECC-AFF4-9B5641F211D3}" srcId="{B8D14541-75F2-4D07-8AFC-24F454D493AE}" destId="{BB292E58-F149-430D-8FE8-B71FFEBF5E34}" srcOrd="3" destOrd="0" parTransId="{C8C6ECBC-8D62-4572-984B-F2BFF61551AE}" sibTransId="{45D887B3-F91D-4E29-A413-C940E0B438AE}"/>
    <dgm:cxn modelId="{7DE6A405-4D00-F04C-9028-E5F8E695EBBC}" type="presOf" srcId="{991E1756-78EA-4775-AD7E-F0F4B94AA18A}" destId="{D755766A-AD1A-4BD8-AF7D-FE5A11A1E61A}" srcOrd="0" destOrd="2" presId="urn:microsoft.com/office/officeart/2005/8/layout/list1"/>
    <dgm:cxn modelId="{64511DED-B378-414B-AA66-D7670F3D1A31}" srcId="{B8D14541-75F2-4D07-8AFC-24F454D493AE}" destId="{8FB53F29-9DC8-415D-B566-8E6BBD32D93D}" srcOrd="2" destOrd="0" parTransId="{7CF14C3E-54D6-4117-8143-C1F83C9C5F58}" sibTransId="{E30298EF-66A7-4684-A793-CBED26BF74BD}"/>
    <dgm:cxn modelId="{4596C9E3-8B96-45B6-97DB-F7448B5FC12B}" srcId="{B8D14541-75F2-4D07-8AFC-24F454D493AE}" destId="{35B2B8E1-D849-4BDF-8C31-B328D700610B}" srcOrd="1" destOrd="0" parTransId="{75F71D5B-14B5-477B-AB27-97AF0B038C88}" sibTransId="{C93AC399-A132-490F-9A76-0251F59AF6BF}"/>
    <dgm:cxn modelId="{5B11DB11-5A73-504B-944B-491A7D853050}" type="presOf" srcId="{35B2B8E1-D849-4BDF-8C31-B328D700610B}" destId="{D755766A-AD1A-4BD8-AF7D-FE5A11A1E61A}" srcOrd="0" destOrd="1" presId="urn:microsoft.com/office/officeart/2005/8/layout/list1"/>
    <dgm:cxn modelId="{A9454979-A0D3-4A70-B3AC-7601B8F3AF6A}" srcId="{B8F058C8-6164-4DB0-BD5C-B1A76520F5AA}" destId="{0500ADBD-F6DF-4F8E-B779-AAAF2EF01D9F}" srcOrd="0" destOrd="0" parTransId="{595F2F23-1CF4-4023-AA01-5EA6160754B6}" sibTransId="{E311B22F-86EE-4EFA-8D52-FD5601A548E5}"/>
    <dgm:cxn modelId="{44C00901-E5C6-D646-8BA0-E392D2C051AA}" type="presOf" srcId="{29EA0178-2431-420C-9D07-EEFA4A241159}" destId="{1DA5C2A3-D57B-47CF-BECF-2056B3723615}" srcOrd="0" destOrd="4" presId="urn:microsoft.com/office/officeart/2005/8/layout/list1"/>
    <dgm:cxn modelId="{9D8EA6C9-9EDA-40BA-9C92-BE436717950A}" srcId="{35B2B8E1-D849-4BDF-8C31-B328D700610B}" destId="{991E1756-78EA-4775-AD7E-F0F4B94AA18A}" srcOrd="0" destOrd="0" parTransId="{7B6CAFA2-C5AB-47B7-8C9C-D75306668D72}" sibTransId="{46B39D4E-647C-4C9B-A6F1-BEB9F048FE98}"/>
    <dgm:cxn modelId="{725FC567-A145-F844-8A63-4276D67DA671}" type="presOf" srcId="{90ADC09B-E789-44E5-89D7-C5A9F17AFE82}" destId="{D755766A-AD1A-4BD8-AF7D-FE5A11A1E61A}" srcOrd="0" destOrd="4" presId="urn:microsoft.com/office/officeart/2005/8/layout/list1"/>
    <dgm:cxn modelId="{19B42ABF-9B87-4B3F-8F28-95FB133A6155}" srcId="{B8D14541-75F2-4D07-8AFC-24F454D493AE}" destId="{D50E6B80-8F44-405B-A939-928C95B723D6}" srcOrd="0" destOrd="0" parTransId="{3B807EA4-9B29-4BF0-B4F0-301BBE70CB4C}" sibTransId="{DA4103ED-C382-4507-B501-6A6782D509B0}"/>
    <dgm:cxn modelId="{FC42766C-42D8-45F4-A173-8AB030C7753A}" srcId="{8FB53F29-9DC8-415D-B566-8E6BBD32D93D}" destId="{90ADC09B-E789-44E5-89D7-C5A9F17AFE82}" srcOrd="0" destOrd="0" parTransId="{C885FEF8-9B89-4AAE-90F9-931686A76B66}" sibTransId="{99FF6EAB-3DD1-4313-BF83-E4380290656A}"/>
    <dgm:cxn modelId="{755B2623-B7E4-A24C-BE29-A15F1C3FE3D4}" type="presOf" srcId="{B8D14541-75F2-4D07-8AFC-24F454D493AE}" destId="{5C1B0F61-0110-42A2-8473-2313298D993C}" srcOrd="1" destOrd="0" presId="urn:microsoft.com/office/officeart/2005/8/layout/list1"/>
    <dgm:cxn modelId="{39FAEE0C-0311-5645-8512-921767FA96E5}" type="presOf" srcId="{B8F058C8-6164-4DB0-BD5C-B1A76520F5AA}" destId="{E74937B4-1212-49F2-B1AE-BE62171B1040}" srcOrd="1" destOrd="0" presId="urn:microsoft.com/office/officeart/2005/8/layout/list1"/>
    <dgm:cxn modelId="{F75EE140-5A28-C24D-8F61-F7B9A99BD2CF}" type="presOf" srcId="{901F5BA3-84A7-4D4C-8ED6-78C2F687E539}" destId="{1DA5C2A3-D57B-47CF-BECF-2056B3723615}" srcOrd="0" destOrd="1" presId="urn:microsoft.com/office/officeart/2005/8/layout/list1"/>
    <dgm:cxn modelId="{07AA3BE7-F722-444D-9E0B-B94410972F3B}" type="presOf" srcId="{0500ADBD-F6DF-4F8E-B779-AAAF2EF01D9F}" destId="{1DA5C2A3-D57B-47CF-BECF-2056B3723615}" srcOrd="0" destOrd="0" presId="urn:microsoft.com/office/officeart/2005/8/layout/list1"/>
    <dgm:cxn modelId="{12390967-F5BA-4227-9FB7-54F397AFF534}" srcId="{0500ADBD-F6DF-4F8E-B779-AAAF2EF01D9F}" destId="{901F5BA3-84A7-4D4C-8ED6-78C2F687E539}" srcOrd="0" destOrd="0" parTransId="{9D36B9DE-3E1F-4A7A-918F-237405C9A5BE}" sibTransId="{244CDF5E-E977-435E-B063-83E71BDA5F09}"/>
    <dgm:cxn modelId="{B13E4DB8-C061-134F-903B-834553233E9A}" type="presOf" srcId="{BB292E58-F149-430D-8FE8-B71FFEBF5E34}" destId="{D755766A-AD1A-4BD8-AF7D-FE5A11A1E61A}" srcOrd="0" destOrd="5" presId="urn:microsoft.com/office/officeart/2005/8/layout/list1"/>
    <dgm:cxn modelId="{1342BFD0-8738-2048-B9CB-C6E08B20C393}" type="presOf" srcId="{70238455-96D5-4080-93C8-6E571C986424}" destId="{1DA5C2A3-D57B-47CF-BECF-2056B3723615}" srcOrd="0" destOrd="2" presId="urn:microsoft.com/office/officeart/2005/8/layout/list1"/>
    <dgm:cxn modelId="{2E68900B-75ED-44ED-BEC5-DB14C49DE8A9}" srcId="{B8F058C8-6164-4DB0-BD5C-B1A76520F5AA}" destId="{29EA0178-2431-420C-9D07-EEFA4A241159}" srcOrd="3" destOrd="0" parTransId="{664D258B-2524-4910-9E66-ED8C5EB7694A}" sibTransId="{B9988CC9-3104-41FB-9D24-5F837264181A}"/>
    <dgm:cxn modelId="{299AB85E-9A5F-457E-AC2E-AE60A2E62C06}" srcId="{B8F058C8-6164-4DB0-BD5C-B1A76520F5AA}" destId="{70238455-96D5-4080-93C8-6E571C986424}" srcOrd="1" destOrd="0" parTransId="{C1DECA91-F3E1-4328-8EC6-BBB912AC23F3}" sibTransId="{FB912107-E92D-4892-B9A6-33EB4F3C7965}"/>
    <dgm:cxn modelId="{B38349C7-4DB2-4C7B-A69E-DA27F3663BBB}" srcId="{4B4E6F92-2B2A-4B8F-8FAD-0352D52DAF82}" destId="{B8F058C8-6164-4DB0-BD5C-B1A76520F5AA}" srcOrd="1" destOrd="0" parTransId="{AA77EDE0-881C-423F-91BF-60760B685333}" sibTransId="{FD576F5A-61C5-4D9F-95F6-AE1FBD4C4E74}"/>
    <dgm:cxn modelId="{137E16CA-BA8F-A44A-87CA-25350854F095}" type="presParOf" srcId="{AE97D99D-450D-4E77-8F95-0786723BD95A}" destId="{23A8EFB1-AB20-415E-BA8A-77E4ABA975B9}" srcOrd="0" destOrd="0" presId="urn:microsoft.com/office/officeart/2005/8/layout/list1"/>
    <dgm:cxn modelId="{B4873615-84E8-5349-8329-D9785FA37099}" type="presParOf" srcId="{23A8EFB1-AB20-415E-BA8A-77E4ABA975B9}" destId="{79532BCD-B119-4BA0-82A2-8B78A6E5CD10}" srcOrd="0" destOrd="0" presId="urn:microsoft.com/office/officeart/2005/8/layout/list1"/>
    <dgm:cxn modelId="{5ABCA88F-FFE0-EE4C-AEE4-579444501D0D}" type="presParOf" srcId="{23A8EFB1-AB20-415E-BA8A-77E4ABA975B9}" destId="{5C1B0F61-0110-42A2-8473-2313298D993C}" srcOrd="1" destOrd="0" presId="urn:microsoft.com/office/officeart/2005/8/layout/list1"/>
    <dgm:cxn modelId="{3ACE6FE2-86B0-E94A-A142-D99BFDA1D13F}" type="presParOf" srcId="{AE97D99D-450D-4E77-8F95-0786723BD95A}" destId="{B2AB612C-C253-43AF-886A-E6CB08F10E22}" srcOrd="1" destOrd="0" presId="urn:microsoft.com/office/officeart/2005/8/layout/list1"/>
    <dgm:cxn modelId="{13291AE8-6A82-1D45-8E34-F882CFEDCDB1}" type="presParOf" srcId="{AE97D99D-450D-4E77-8F95-0786723BD95A}" destId="{D755766A-AD1A-4BD8-AF7D-FE5A11A1E61A}" srcOrd="2" destOrd="0" presId="urn:microsoft.com/office/officeart/2005/8/layout/list1"/>
    <dgm:cxn modelId="{3CC05D43-FF3E-B34E-8F1D-3404982F73F1}" type="presParOf" srcId="{AE97D99D-450D-4E77-8F95-0786723BD95A}" destId="{EAB032C7-415F-4467-9862-0B29ED0F6BCB}" srcOrd="3" destOrd="0" presId="urn:microsoft.com/office/officeart/2005/8/layout/list1"/>
    <dgm:cxn modelId="{D94373AC-F4ED-F54B-8C8C-37927B2B92B2}" type="presParOf" srcId="{AE97D99D-450D-4E77-8F95-0786723BD95A}" destId="{20AF8797-D317-4C80-913C-A341A5BA753A}" srcOrd="4" destOrd="0" presId="urn:microsoft.com/office/officeart/2005/8/layout/list1"/>
    <dgm:cxn modelId="{D286ED03-8D59-6147-8773-2848B5198F5A}" type="presParOf" srcId="{20AF8797-D317-4C80-913C-A341A5BA753A}" destId="{A65C7111-7127-4B05-A01C-CD5B20EA9FEA}" srcOrd="0" destOrd="0" presId="urn:microsoft.com/office/officeart/2005/8/layout/list1"/>
    <dgm:cxn modelId="{D17EB65A-3476-D640-B9F3-0A024A87324E}" type="presParOf" srcId="{20AF8797-D317-4C80-913C-A341A5BA753A}" destId="{E74937B4-1212-49F2-B1AE-BE62171B1040}" srcOrd="1" destOrd="0" presId="urn:microsoft.com/office/officeart/2005/8/layout/list1"/>
    <dgm:cxn modelId="{784CA8B2-62E4-3E40-AF05-51CBD1C50556}" type="presParOf" srcId="{AE97D99D-450D-4E77-8F95-0786723BD95A}" destId="{69D9A8DF-3E3C-41D0-9234-382A5A644D4C}" srcOrd="5" destOrd="0" presId="urn:microsoft.com/office/officeart/2005/8/layout/list1"/>
    <dgm:cxn modelId="{05802E14-3949-EE41-8648-C412FB78E90E}" type="presParOf" srcId="{AE97D99D-450D-4E77-8F95-0786723BD95A}" destId="{1DA5C2A3-D57B-47CF-BECF-2056B3723615}" srcOrd="6"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02A48B5-2510-4266-9113-3A036B1ADCC3}" type="doc">
      <dgm:prSet loTypeId="urn:microsoft.com/office/officeart/2005/8/layout/list1" loCatId="list" qsTypeId="urn:microsoft.com/office/officeart/2005/8/quickstyle/3d1" qsCatId="3D" csTypeId="urn:microsoft.com/office/officeart/2005/8/colors/colorful4" csCatId="colorful" phldr="1"/>
      <dgm:spPr/>
      <dgm:t>
        <a:bodyPr/>
        <a:lstStyle/>
        <a:p>
          <a:endParaRPr lang="en-US"/>
        </a:p>
      </dgm:t>
    </dgm:pt>
    <dgm:pt modelId="{FEC171CC-5387-40A2-8E22-BF9204ED4F92}">
      <dgm:prSet phldrT="[Text]"/>
      <dgm:spPr/>
      <dgm:t>
        <a:bodyPr/>
        <a:lstStyle/>
        <a:p>
          <a:r>
            <a:rPr lang="en-US" b="1" dirty="0" smtClean="0"/>
            <a:t>How do you protect access to URLs (pages)?</a:t>
          </a:r>
        </a:p>
        <a:p>
          <a:r>
            <a:rPr lang="en-US" b="1" dirty="0" smtClean="0"/>
            <a:t>Or functions referenced by a URL plus parameters ?</a:t>
          </a:r>
          <a:endParaRPr lang="en-US" b="1" dirty="0"/>
        </a:p>
      </dgm:t>
    </dgm:pt>
    <dgm:pt modelId="{1B461DF1-2F8B-4EE8-9AD2-190192A2318B}" type="parTrans" cxnId="{928D747C-8B55-4CCE-B088-C63FAAB04CAE}">
      <dgm:prSet/>
      <dgm:spPr/>
      <dgm:t>
        <a:bodyPr/>
        <a:lstStyle/>
        <a:p>
          <a:endParaRPr lang="en-US" b="1"/>
        </a:p>
      </dgm:t>
    </dgm:pt>
    <dgm:pt modelId="{D5AC15FA-3917-48A9-931E-44DBAB74E24A}" type="sibTrans" cxnId="{928D747C-8B55-4CCE-B088-C63FAAB04CAE}">
      <dgm:prSet/>
      <dgm:spPr/>
      <dgm:t>
        <a:bodyPr/>
        <a:lstStyle/>
        <a:p>
          <a:endParaRPr lang="en-US" b="1"/>
        </a:p>
      </dgm:t>
    </dgm:pt>
    <dgm:pt modelId="{C3A1C929-B332-4D92-9F3E-7D30328607A2}">
      <dgm:prSet/>
      <dgm:spPr/>
      <dgm:t>
        <a:bodyPr/>
        <a:lstStyle/>
        <a:p>
          <a:r>
            <a:rPr lang="en-US" b="1" dirty="0" smtClean="0"/>
            <a:t>This is part of enforcing proper “authorization”, along with </a:t>
          </a:r>
          <a:br>
            <a:rPr lang="en-US" b="1" dirty="0" smtClean="0"/>
          </a:br>
          <a:r>
            <a:rPr lang="en-US" b="1" dirty="0" smtClean="0"/>
            <a:t>A4 – Insecure Direct Object References</a:t>
          </a:r>
        </a:p>
      </dgm:t>
    </dgm:pt>
    <dgm:pt modelId="{BEEE52A0-B2B1-4E54-BBEB-A02FAF8441F7}" type="parTrans" cxnId="{65680BC7-1EF6-4BED-B2F2-F0316C8EE1E8}">
      <dgm:prSet/>
      <dgm:spPr/>
      <dgm:t>
        <a:bodyPr/>
        <a:lstStyle/>
        <a:p>
          <a:endParaRPr lang="en-US" b="1"/>
        </a:p>
      </dgm:t>
    </dgm:pt>
    <dgm:pt modelId="{09979F58-DB4F-4F8A-965D-1A4E2081F64D}" type="sibTrans" cxnId="{65680BC7-1EF6-4BED-B2F2-F0316C8EE1E8}">
      <dgm:prSet/>
      <dgm:spPr/>
      <dgm:t>
        <a:bodyPr/>
        <a:lstStyle/>
        <a:p>
          <a:endParaRPr lang="en-US" b="1"/>
        </a:p>
      </dgm:t>
    </dgm:pt>
    <dgm:pt modelId="{95EF5983-203F-4F8B-99E9-897B06569112}">
      <dgm:prSet/>
      <dgm:spPr/>
      <dgm:t>
        <a:bodyPr/>
        <a:lstStyle/>
        <a:p>
          <a:r>
            <a:rPr lang="en-US" b="1" dirty="0" smtClean="0"/>
            <a:t>A common mistake …</a:t>
          </a:r>
        </a:p>
      </dgm:t>
    </dgm:pt>
    <dgm:pt modelId="{BEE0F175-4E48-4B76-BE2C-39A95DB9F6EF}" type="parTrans" cxnId="{9E3353A8-339D-4159-9831-E0354269B3E6}">
      <dgm:prSet/>
      <dgm:spPr/>
      <dgm:t>
        <a:bodyPr/>
        <a:lstStyle/>
        <a:p>
          <a:endParaRPr lang="en-US" b="1"/>
        </a:p>
      </dgm:t>
    </dgm:pt>
    <dgm:pt modelId="{3C9B79E0-8167-4DD1-8937-D060A8880427}" type="sibTrans" cxnId="{9E3353A8-339D-4159-9831-E0354269B3E6}">
      <dgm:prSet/>
      <dgm:spPr/>
      <dgm:t>
        <a:bodyPr/>
        <a:lstStyle/>
        <a:p>
          <a:endParaRPr lang="en-US" b="1"/>
        </a:p>
      </dgm:t>
    </dgm:pt>
    <dgm:pt modelId="{53C8FA64-A547-4A1C-A4F8-F7B8F4E15295}">
      <dgm:prSet/>
      <dgm:spPr/>
      <dgm:t>
        <a:bodyPr/>
        <a:lstStyle/>
        <a:p>
          <a:r>
            <a:rPr lang="en-US" b="1" dirty="0" smtClean="0"/>
            <a:t>Displaying only authorized links and menu choices</a:t>
          </a:r>
        </a:p>
      </dgm:t>
    </dgm:pt>
    <dgm:pt modelId="{47FC68F8-E5B5-463D-A10D-7AADD0827E61}" type="parTrans" cxnId="{9C999696-36F0-4CB5-AA2B-EC26E0E8389A}">
      <dgm:prSet/>
      <dgm:spPr/>
      <dgm:t>
        <a:bodyPr/>
        <a:lstStyle/>
        <a:p>
          <a:endParaRPr lang="en-US" b="1"/>
        </a:p>
      </dgm:t>
    </dgm:pt>
    <dgm:pt modelId="{0C543BED-3335-4F40-B41E-CB0B4A6EFEBE}" type="sibTrans" cxnId="{9C999696-36F0-4CB5-AA2B-EC26E0E8389A}">
      <dgm:prSet/>
      <dgm:spPr/>
      <dgm:t>
        <a:bodyPr/>
        <a:lstStyle/>
        <a:p>
          <a:endParaRPr lang="en-US" b="1"/>
        </a:p>
      </dgm:t>
    </dgm:pt>
    <dgm:pt modelId="{6862C20F-51D3-4D56-9227-783363201EF2}">
      <dgm:prSet/>
      <dgm:spPr/>
      <dgm:t>
        <a:bodyPr/>
        <a:lstStyle/>
        <a:p>
          <a:r>
            <a:rPr lang="en-US" b="1" dirty="0" smtClean="0"/>
            <a:t>This is called presentation layer access control, and doesn’t work</a:t>
          </a:r>
        </a:p>
      </dgm:t>
    </dgm:pt>
    <dgm:pt modelId="{1A6CEAA7-AFC5-4D5E-9857-9A1DBE435C71}" type="parTrans" cxnId="{3E871A54-AC95-44BD-B7A1-BCF32BD519DC}">
      <dgm:prSet/>
      <dgm:spPr/>
      <dgm:t>
        <a:bodyPr/>
        <a:lstStyle/>
        <a:p>
          <a:endParaRPr lang="en-US" b="1"/>
        </a:p>
      </dgm:t>
    </dgm:pt>
    <dgm:pt modelId="{0A7BE370-6542-4462-8A39-2FD5F92DB2F7}" type="sibTrans" cxnId="{3E871A54-AC95-44BD-B7A1-BCF32BD519DC}">
      <dgm:prSet/>
      <dgm:spPr/>
      <dgm:t>
        <a:bodyPr/>
        <a:lstStyle/>
        <a:p>
          <a:endParaRPr lang="en-US" b="1"/>
        </a:p>
      </dgm:t>
    </dgm:pt>
    <dgm:pt modelId="{A345DB79-22CF-4E7A-8AAD-E93ED407496B}">
      <dgm:prSet/>
      <dgm:spPr/>
      <dgm:t>
        <a:bodyPr/>
        <a:lstStyle/>
        <a:p>
          <a:r>
            <a:rPr lang="en-US" b="1" dirty="0" smtClean="0"/>
            <a:t>Attacker simply forges direct access to ‘unauthorized’ pages</a:t>
          </a:r>
        </a:p>
      </dgm:t>
    </dgm:pt>
    <dgm:pt modelId="{FC987143-0458-4A28-B316-B8CA19D5B4A0}" type="parTrans" cxnId="{102166F5-CEF3-4E97-9D38-A025872ECC50}">
      <dgm:prSet/>
      <dgm:spPr/>
      <dgm:t>
        <a:bodyPr/>
        <a:lstStyle/>
        <a:p>
          <a:endParaRPr lang="en-US" b="1"/>
        </a:p>
      </dgm:t>
    </dgm:pt>
    <dgm:pt modelId="{F61CFC4E-C67F-404E-9DFB-B0CE475CC284}" type="sibTrans" cxnId="{102166F5-CEF3-4E97-9D38-A025872ECC50}">
      <dgm:prSet/>
      <dgm:spPr/>
      <dgm:t>
        <a:bodyPr/>
        <a:lstStyle/>
        <a:p>
          <a:endParaRPr lang="en-US" b="1"/>
        </a:p>
      </dgm:t>
    </dgm:pt>
    <dgm:pt modelId="{76516AE0-B2FD-45B5-A249-B805E648C268}">
      <dgm:prSet/>
      <dgm:spPr/>
      <dgm:t>
        <a:bodyPr/>
        <a:lstStyle/>
        <a:p>
          <a:r>
            <a:rPr lang="en-US" b="1" dirty="0" smtClean="0"/>
            <a:t>Typical Impact</a:t>
          </a:r>
        </a:p>
      </dgm:t>
    </dgm:pt>
    <dgm:pt modelId="{D808AABB-A29F-4D51-9CAA-387FBEFEA307}" type="parTrans" cxnId="{0B60F8CC-69BB-4F34-941D-151B054DA1EF}">
      <dgm:prSet/>
      <dgm:spPr/>
      <dgm:t>
        <a:bodyPr/>
        <a:lstStyle/>
        <a:p>
          <a:endParaRPr lang="en-US" b="1"/>
        </a:p>
      </dgm:t>
    </dgm:pt>
    <dgm:pt modelId="{BF991C44-0975-4AD1-BD68-29C4E2FF17A5}" type="sibTrans" cxnId="{0B60F8CC-69BB-4F34-941D-151B054DA1EF}">
      <dgm:prSet/>
      <dgm:spPr/>
      <dgm:t>
        <a:bodyPr/>
        <a:lstStyle/>
        <a:p>
          <a:endParaRPr lang="en-US" b="1"/>
        </a:p>
      </dgm:t>
    </dgm:pt>
    <dgm:pt modelId="{2B95A1A9-AD68-44FD-A59F-20D5278FC810}">
      <dgm:prSet/>
      <dgm:spPr/>
      <dgm:t>
        <a:bodyPr/>
        <a:lstStyle/>
        <a:p>
          <a:r>
            <a:rPr lang="en-US" b="1" dirty="0" smtClean="0"/>
            <a:t>Attackers invoke functions and services they’re not authorized for</a:t>
          </a:r>
        </a:p>
      </dgm:t>
    </dgm:pt>
    <dgm:pt modelId="{5777F5ED-DF7E-4EBB-A2E2-346E164E39B5}" type="parTrans" cxnId="{A197DC2B-4A9A-41AC-9FEF-96BCA7CAF4F2}">
      <dgm:prSet/>
      <dgm:spPr/>
      <dgm:t>
        <a:bodyPr/>
        <a:lstStyle/>
        <a:p>
          <a:endParaRPr lang="en-US" b="1"/>
        </a:p>
      </dgm:t>
    </dgm:pt>
    <dgm:pt modelId="{165C03AB-A972-4ABF-850B-00444EB74546}" type="sibTrans" cxnId="{A197DC2B-4A9A-41AC-9FEF-96BCA7CAF4F2}">
      <dgm:prSet/>
      <dgm:spPr/>
      <dgm:t>
        <a:bodyPr/>
        <a:lstStyle/>
        <a:p>
          <a:endParaRPr lang="en-US" b="1"/>
        </a:p>
      </dgm:t>
    </dgm:pt>
    <dgm:pt modelId="{85EFE549-C2CB-42C8-8E92-2EAA863221DC}">
      <dgm:prSet/>
      <dgm:spPr/>
      <dgm:t>
        <a:bodyPr/>
        <a:lstStyle/>
        <a:p>
          <a:r>
            <a:rPr lang="en-US" b="1" dirty="0" smtClean="0"/>
            <a:t>Access other user’s accounts and data</a:t>
          </a:r>
        </a:p>
      </dgm:t>
    </dgm:pt>
    <dgm:pt modelId="{7D6AAE14-87FB-410C-9D9A-BEF25BDFB180}" type="parTrans" cxnId="{5973ECE7-EE23-4E5A-BD98-A4D39573C6DE}">
      <dgm:prSet/>
      <dgm:spPr/>
      <dgm:t>
        <a:bodyPr/>
        <a:lstStyle/>
        <a:p>
          <a:endParaRPr lang="en-US" b="1"/>
        </a:p>
      </dgm:t>
    </dgm:pt>
    <dgm:pt modelId="{435E3B76-5A5B-4002-92DB-C6951F5E33F8}" type="sibTrans" cxnId="{5973ECE7-EE23-4E5A-BD98-A4D39573C6DE}">
      <dgm:prSet/>
      <dgm:spPr/>
      <dgm:t>
        <a:bodyPr/>
        <a:lstStyle/>
        <a:p>
          <a:endParaRPr lang="en-US" b="1"/>
        </a:p>
      </dgm:t>
    </dgm:pt>
    <dgm:pt modelId="{56BE9E86-9FE7-401B-B8E1-764FD9EDCFAD}">
      <dgm:prSet/>
      <dgm:spPr/>
      <dgm:t>
        <a:bodyPr/>
        <a:lstStyle/>
        <a:p>
          <a:r>
            <a:rPr lang="en-US" b="1" dirty="0" smtClean="0"/>
            <a:t>Perform privileged actions</a:t>
          </a:r>
        </a:p>
      </dgm:t>
    </dgm:pt>
    <dgm:pt modelId="{8E9FAD2B-0830-48E1-843D-EB40629A05CE}" type="parTrans" cxnId="{FE1B3B3F-DBE6-4223-A707-DB683F9E1298}">
      <dgm:prSet/>
      <dgm:spPr/>
      <dgm:t>
        <a:bodyPr/>
        <a:lstStyle/>
        <a:p>
          <a:endParaRPr lang="en-US" b="1"/>
        </a:p>
      </dgm:t>
    </dgm:pt>
    <dgm:pt modelId="{481190E2-0E1D-4BC1-B17A-477CC199F167}" type="sibTrans" cxnId="{FE1B3B3F-DBE6-4223-A707-DB683F9E1298}">
      <dgm:prSet/>
      <dgm:spPr/>
      <dgm:t>
        <a:bodyPr/>
        <a:lstStyle/>
        <a:p>
          <a:endParaRPr lang="en-US" b="1"/>
        </a:p>
      </dgm:t>
    </dgm:pt>
    <dgm:pt modelId="{F10DA9F5-E434-4E08-87CB-CFF007EA8E54}" type="pres">
      <dgm:prSet presAssocID="{502A48B5-2510-4266-9113-3A036B1ADCC3}" presName="linear" presStyleCnt="0">
        <dgm:presLayoutVars>
          <dgm:dir/>
          <dgm:animLvl val="lvl"/>
          <dgm:resizeHandles val="exact"/>
        </dgm:presLayoutVars>
      </dgm:prSet>
      <dgm:spPr/>
      <dgm:t>
        <a:bodyPr/>
        <a:lstStyle/>
        <a:p>
          <a:endParaRPr lang="en-US"/>
        </a:p>
      </dgm:t>
    </dgm:pt>
    <dgm:pt modelId="{6DB5E303-C3C1-4D33-A0B9-E7247FCDA8C3}" type="pres">
      <dgm:prSet presAssocID="{FEC171CC-5387-40A2-8E22-BF9204ED4F92}" presName="parentLin" presStyleCnt="0"/>
      <dgm:spPr/>
      <dgm:t>
        <a:bodyPr/>
        <a:lstStyle/>
        <a:p>
          <a:endParaRPr lang="en-GB"/>
        </a:p>
      </dgm:t>
    </dgm:pt>
    <dgm:pt modelId="{B13DB3A0-8A2B-4DD9-9235-6C408C8D9DE5}" type="pres">
      <dgm:prSet presAssocID="{FEC171CC-5387-40A2-8E22-BF9204ED4F92}" presName="parentLeftMargin" presStyleLbl="node1" presStyleIdx="0" presStyleCnt="3"/>
      <dgm:spPr/>
      <dgm:t>
        <a:bodyPr/>
        <a:lstStyle/>
        <a:p>
          <a:endParaRPr lang="en-US"/>
        </a:p>
      </dgm:t>
    </dgm:pt>
    <dgm:pt modelId="{6C2FA632-2CF5-4117-93CB-769B9CFF34E2}" type="pres">
      <dgm:prSet presAssocID="{FEC171CC-5387-40A2-8E22-BF9204ED4F92}" presName="parentText" presStyleLbl="node1" presStyleIdx="0" presStyleCnt="3" custScaleY="125150">
        <dgm:presLayoutVars>
          <dgm:chMax val="0"/>
          <dgm:bulletEnabled val="1"/>
        </dgm:presLayoutVars>
      </dgm:prSet>
      <dgm:spPr/>
      <dgm:t>
        <a:bodyPr/>
        <a:lstStyle/>
        <a:p>
          <a:endParaRPr lang="en-US"/>
        </a:p>
      </dgm:t>
    </dgm:pt>
    <dgm:pt modelId="{44C2E016-008D-4C47-B201-544BD23A6DA0}" type="pres">
      <dgm:prSet presAssocID="{FEC171CC-5387-40A2-8E22-BF9204ED4F92}" presName="negativeSpace" presStyleCnt="0"/>
      <dgm:spPr/>
      <dgm:t>
        <a:bodyPr/>
        <a:lstStyle/>
        <a:p>
          <a:endParaRPr lang="en-GB"/>
        </a:p>
      </dgm:t>
    </dgm:pt>
    <dgm:pt modelId="{F4FE1C1E-A996-4C6E-81FD-9B6C7C5D15AA}" type="pres">
      <dgm:prSet presAssocID="{FEC171CC-5387-40A2-8E22-BF9204ED4F92}" presName="childText" presStyleLbl="conFgAcc1" presStyleIdx="0" presStyleCnt="3">
        <dgm:presLayoutVars>
          <dgm:bulletEnabled val="1"/>
        </dgm:presLayoutVars>
      </dgm:prSet>
      <dgm:spPr/>
      <dgm:t>
        <a:bodyPr/>
        <a:lstStyle/>
        <a:p>
          <a:endParaRPr lang="en-US"/>
        </a:p>
      </dgm:t>
    </dgm:pt>
    <dgm:pt modelId="{8577666C-4562-48C9-9C18-3E82ADEFE8A2}" type="pres">
      <dgm:prSet presAssocID="{D5AC15FA-3917-48A9-931E-44DBAB74E24A}" presName="spaceBetweenRectangles" presStyleCnt="0"/>
      <dgm:spPr/>
      <dgm:t>
        <a:bodyPr/>
        <a:lstStyle/>
        <a:p>
          <a:endParaRPr lang="en-GB"/>
        </a:p>
      </dgm:t>
    </dgm:pt>
    <dgm:pt modelId="{39065C36-D425-4497-8077-E35EA7CA848B}" type="pres">
      <dgm:prSet presAssocID="{95EF5983-203F-4F8B-99E9-897B06569112}" presName="parentLin" presStyleCnt="0"/>
      <dgm:spPr/>
      <dgm:t>
        <a:bodyPr/>
        <a:lstStyle/>
        <a:p>
          <a:endParaRPr lang="en-GB"/>
        </a:p>
      </dgm:t>
    </dgm:pt>
    <dgm:pt modelId="{E5860DB8-3515-46D3-9DBF-53532B377121}" type="pres">
      <dgm:prSet presAssocID="{95EF5983-203F-4F8B-99E9-897B06569112}" presName="parentLeftMargin" presStyleLbl="node1" presStyleIdx="0" presStyleCnt="3"/>
      <dgm:spPr/>
      <dgm:t>
        <a:bodyPr/>
        <a:lstStyle/>
        <a:p>
          <a:endParaRPr lang="en-US"/>
        </a:p>
      </dgm:t>
    </dgm:pt>
    <dgm:pt modelId="{E99EF9FE-3701-498A-8BA9-D48F9D0B7694}" type="pres">
      <dgm:prSet presAssocID="{95EF5983-203F-4F8B-99E9-897B06569112}" presName="parentText" presStyleLbl="node1" presStyleIdx="1" presStyleCnt="3">
        <dgm:presLayoutVars>
          <dgm:chMax val="0"/>
          <dgm:bulletEnabled val="1"/>
        </dgm:presLayoutVars>
      </dgm:prSet>
      <dgm:spPr/>
      <dgm:t>
        <a:bodyPr/>
        <a:lstStyle/>
        <a:p>
          <a:endParaRPr lang="en-US"/>
        </a:p>
      </dgm:t>
    </dgm:pt>
    <dgm:pt modelId="{F002B623-E749-41FA-AFE7-0FE0241BD13D}" type="pres">
      <dgm:prSet presAssocID="{95EF5983-203F-4F8B-99E9-897B06569112}" presName="negativeSpace" presStyleCnt="0"/>
      <dgm:spPr/>
      <dgm:t>
        <a:bodyPr/>
        <a:lstStyle/>
        <a:p>
          <a:endParaRPr lang="en-GB"/>
        </a:p>
      </dgm:t>
    </dgm:pt>
    <dgm:pt modelId="{8BADFEB2-6D9F-4FF6-8A19-62EDB3764F20}" type="pres">
      <dgm:prSet presAssocID="{95EF5983-203F-4F8B-99E9-897B06569112}" presName="childText" presStyleLbl="conFgAcc1" presStyleIdx="1" presStyleCnt="3">
        <dgm:presLayoutVars>
          <dgm:bulletEnabled val="1"/>
        </dgm:presLayoutVars>
      </dgm:prSet>
      <dgm:spPr/>
      <dgm:t>
        <a:bodyPr/>
        <a:lstStyle/>
        <a:p>
          <a:endParaRPr lang="en-US"/>
        </a:p>
      </dgm:t>
    </dgm:pt>
    <dgm:pt modelId="{893519C6-B0D4-40D1-9299-7D4189280B0C}" type="pres">
      <dgm:prSet presAssocID="{3C9B79E0-8167-4DD1-8937-D060A8880427}" presName="spaceBetweenRectangles" presStyleCnt="0"/>
      <dgm:spPr/>
      <dgm:t>
        <a:bodyPr/>
        <a:lstStyle/>
        <a:p>
          <a:endParaRPr lang="en-GB"/>
        </a:p>
      </dgm:t>
    </dgm:pt>
    <dgm:pt modelId="{2F4FCF47-00FF-4D8C-BCAC-1B4A98471557}" type="pres">
      <dgm:prSet presAssocID="{76516AE0-B2FD-45B5-A249-B805E648C268}" presName="parentLin" presStyleCnt="0"/>
      <dgm:spPr/>
      <dgm:t>
        <a:bodyPr/>
        <a:lstStyle/>
        <a:p>
          <a:endParaRPr lang="en-GB"/>
        </a:p>
      </dgm:t>
    </dgm:pt>
    <dgm:pt modelId="{D5055306-D126-4F1A-9D4B-0979D271A3CD}" type="pres">
      <dgm:prSet presAssocID="{76516AE0-B2FD-45B5-A249-B805E648C268}" presName="parentLeftMargin" presStyleLbl="node1" presStyleIdx="1" presStyleCnt="3"/>
      <dgm:spPr/>
      <dgm:t>
        <a:bodyPr/>
        <a:lstStyle/>
        <a:p>
          <a:endParaRPr lang="en-US"/>
        </a:p>
      </dgm:t>
    </dgm:pt>
    <dgm:pt modelId="{FFCB1FAB-F343-4497-9E31-9572963F7F19}" type="pres">
      <dgm:prSet presAssocID="{76516AE0-B2FD-45B5-A249-B805E648C268}" presName="parentText" presStyleLbl="node1" presStyleIdx="2" presStyleCnt="3">
        <dgm:presLayoutVars>
          <dgm:chMax val="0"/>
          <dgm:bulletEnabled val="1"/>
        </dgm:presLayoutVars>
      </dgm:prSet>
      <dgm:spPr/>
      <dgm:t>
        <a:bodyPr/>
        <a:lstStyle/>
        <a:p>
          <a:endParaRPr lang="en-US"/>
        </a:p>
      </dgm:t>
    </dgm:pt>
    <dgm:pt modelId="{A21012B6-0CF4-45EC-AF17-5D73EF86B626}" type="pres">
      <dgm:prSet presAssocID="{76516AE0-B2FD-45B5-A249-B805E648C268}" presName="negativeSpace" presStyleCnt="0"/>
      <dgm:spPr/>
      <dgm:t>
        <a:bodyPr/>
        <a:lstStyle/>
        <a:p>
          <a:endParaRPr lang="en-GB"/>
        </a:p>
      </dgm:t>
    </dgm:pt>
    <dgm:pt modelId="{915708CD-BBB6-4A68-9BC9-DB6571647522}" type="pres">
      <dgm:prSet presAssocID="{76516AE0-B2FD-45B5-A249-B805E648C268}" presName="childText" presStyleLbl="conFgAcc1" presStyleIdx="2" presStyleCnt="3">
        <dgm:presLayoutVars>
          <dgm:bulletEnabled val="1"/>
        </dgm:presLayoutVars>
      </dgm:prSet>
      <dgm:spPr/>
      <dgm:t>
        <a:bodyPr/>
        <a:lstStyle/>
        <a:p>
          <a:endParaRPr lang="en-US"/>
        </a:p>
      </dgm:t>
    </dgm:pt>
  </dgm:ptLst>
  <dgm:cxnLst>
    <dgm:cxn modelId="{65680BC7-1EF6-4BED-B2F2-F0316C8EE1E8}" srcId="{FEC171CC-5387-40A2-8E22-BF9204ED4F92}" destId="{C3A1C929-B332-4D92-9F3E-7D30328607A2}" srcOrd="0" destOrd="0" parTransId="{BEEE52A0-B2B1-4E54-BBEB-A02FAF8441F7}" sibTransId="{09979F58-DB4F-4F8A-965D-1A4E2081F64D}"/>
    <dgm:cxn modelId="{102166F5-CEF3-4E97-9D38-A025872ECC50}" srcId="{95EF5983-203F-4F8B-99E9-897B06569112}" destId="{A345DB79-22CF-4E7A-8AAD-E93ED407496B}" srcOrd="2" destOrd="0" parTransId="{FC987143-0458-4A28-B316-B8CA19D5B4A0}" sibTransId="{F61CFC4E-C67F-404E-9DFB-B0CE475CC284}"/>
    <dgm:cxn modelId="{0B60F8CC-69BB-4F34-941D-151B054DA1EF}" srcId="{502A48B5-2510-4266-9113-3A036B1ADCC3}" destId="{76516AE0-B2FD-45B5-A249-B805E648C268}" srcOrd="2" destOrd="0" parTransId="{D808AABB-A29F-4D51-9CAA-387FBEFEA307}" sibTransId="{BF991C44-0975-4AD1-BD68-29C4E2FF17A5}"/>
    <dgm:cxn modelId="{EA825CA7-3976-544F-B7A9-5F9554754B3E}" type="presOf" srcId="{2B95A1A9-AD68-44FD-A59F-20D5278FC810}" destId="{915708CD-BBB6-4A68-9BC9-DB6571647522}" srcOrd="0" destOrd="0" presId="urn:microsoft.com/office/officeart/2005/8/layout/list1"/>
    <dgm:cxn modelId="{5CEE5DEC-79B0-D64D-98E5-23D5E49E4D87}" type="presOf" srcId="{53C8FA64-A547-4A1C-A4F8-F7B8F4E15295}" destId="{8BADFEB2-6D9F-4FF6-8A19-62EDB3764F20}" srcOrd="0" destOrd="0" presId="urn:microsoft.com/office/officeart/2005/8/layout/list1"/>
    <dgm:cxn modelId="{C9186DC3-1DDD-F34A-B57F-27500D303D6C}" type="presOf" srcId="{6862C20F-51D3-4D56-9227-783363201EF2}" destId="{8BADFEB2-6D9F-4FF6-8A19-62EDB3764F20}" srcOrd="0" destOrd="1" presId="urn:microsoft.com/office/officeart/2005/8/layout/list1"/>
    <dgm:cxn modelId="{B9D462C8-E7B3-7040-B2BD-F3B385A14EED}" type="presOf" srcId="{C3A1C929-B332-4D92-9F3E-7D30328607A2}" destId="{F4FE1C1E-A996-4C6E-81FD-9B6C7C5D15AA}" srcOrd="0" destOrd="0" presId="urn:microsoft.com/office/officeart/2005/8/layout/list1"/>
    <dgm:cxn modelId="{9E3353A8-339D-4159-9831-E0354269B3E6}" srcId="{502A48B5-2510-4266-9113-3A036B1ADCC3}" destId="{95EF5983-203F-4F8B-99E9-897B06569112}" srcOrd="1" destOrd="0" parTransId="{BEE0F175-4E48-4B76-BE2C-39A95DB9F6EF}" sibTransId="{3C9B79E0-8167-4DD1-8937-D060A8880427}"/>
    <dgm:cxn modelId="{928D747C-8B55-4CCE-B088-C63FAAB04CAE}" srcId="{502A48B5-2510-4266-9113-3A036B1ADCC3}" destId="{FEC171CC-5387-40A2-8E22-BF9204ED4F92}" srcOrd="0" destOrd="0" parTransId="{1B461DF1-2F8B-4EE8-9AD2-190192A2318B}" sibTransId="{D5AC15FA-3917-48A9-931E-44DBAB74E24A}"/>
    <dgm:cxn modelId="{5973ECE7-EE23-4E5A-BD98-A4D39573C6DE}" srcId="{76516AE0-B2FD-45B5-A249-B805E648C268}" destId="{85EFE549-C2CB-42C8-8E92-2EAA863221DC}" srcOrd="1" destOrd="0" parTransId="{7D6AAE14-87FB-410C-9D9A-BEF25BDFB180}" sibTransId="{435E3B76-5A5B-4002-92DB-C6951F5E33F8}"/>
    <dgm:cxn modelId="{291A3AEC-6097-9441-B3B9-F5C239028A70}" type="presOf" srcId="{95EF5983-203F-4F8B-99E9-897B06569112}" destId="{E5860DB8-3515-46D3-9DBF-53532B377121}" srcOrd="0" destOrd="0" presId="urn:microsoft.com/office/officeart/2005/8/layout/list1"/>
    <dgm:cxn modelId="{B41F9D40-E784-A244-9676-8F45AA455075}" type="presOf" srcId="{76516AE0-B2FD-45B5-A249-B805E648C268}" destId="{FFCB1FAB-F343-4497-9E31-9572963F7F19}" srcOrd="1" destOrd="0" presId="urn:microsoft.com/office/officeart/2005/8/layout/list1"/>
    <dgm:cxn modelId="{825F1757-BBE0-724F-9083-BF48BA38B948}" type="presOf" srcId="{FEC171CC-5387-40A2-8E22-BF9204ED4F92}" destId="{B13DB3A0-8A2B-4DD9-9235-6C408C8D9DE5}" srcOrd="0" destOrd="0" presId="urn:microsoft.com/office/officeart/2005/8/layout/list1"/>
    <dgm:cxn modelId="{9C999696-36F0-4CB5-AA2B-EC26E0E8389A}" srcId="{95EF5983-203F-4F8B-99E9-897B06569112}" destId="{53C8FA64-A547-4A1C-A4F8-F7B8F4E15295}" srcOrd="0" destOrd="0" parTransId="{47FC68F8-E5B5-463D-A10D-7AADD0827E61}" sibTransId="{0C543BED-3335-4F40-B41E-CB0B4A6EFEBE}"/>
    <dgm:cxn modelId="{502B3788-E5C9-5446-8B3B-E0CBDADB2A2F}" type="presOf" srcId="{95EF5983-203F-4F8B-99E9-897B06569112}" destId="{E99EF9FE-3701-498A-8BA9-D48F9D0B7694}" srcOrd="1" destOrd="0" presId="urn:microsoft.com/office/officeart/2005/8/layout/list1"/>
    <dgm:cxn modelId="{3E871A54-AC95-44BD-B7A1-BCF32BD519DC}" srcId="{95EF5983-203F-4F8B-99E9-897B06569112}" destId="{6862C20F-51D3-4D56-9227-783363201EF2}" srcOrd="1" destOrd="0" parTransId="{1A6CEAA7-AFC5-4D5E-9857-9A1DBE435C71}" sibTransId="{0A7BE370-6542-4462-8A39-2FD5F92DB2F7}"/>
    <dgm:cxn modelId="{DE3FB94E-1DBA-BE41-8BAF-EF9844058430}" type="presOf" srcId="{85EFE549-C2CB-42C8-8E92-2EAA863221DC}" destId="{915708CD-BBB6-4A68-9BC9-DB6571647522}" srcOrd="0" destOrd="1" presId="urn:microsoft.com/office/officeart/2005/8/layout/list1"/>
    <dgm:cxn modelId="{B6C9F9C3-85C6-1941-AF2F-15838AD2FE3B}" type="presOf" srcId="{76516AE0-B2FD-45B5-A249-B805E648C268}" destId="{D5055306-D126-4F1A-9D4B-0979D271A3CD}" srcOrd="0" destOrd="0" presId="urn:microsoft.com/office/officeart/2005/8/layout/list1"/>
    <dgm:cxn modelId="{C3C4E440-7EE0-BC41-8CA3-7BB94A4DA689}" type="presOf" srcId="{FEC171CC-5387-40A2-8E22-BF9204ED4F92}" destId="{6C2FA632-2CF5-4117-93CB-769B9CFF34E2}" srcOrd="1" destOrd="0" presId="urn:microsoft.com/office/officeart/2005/8/layout/list1"/>
    <dgm:cxn modelId="{A197DC2B-4A9A-41AC-9FEF-96BCA7CAF4F2}" srcId="{76516AE0-B2FD-45B5-A249-B805E648C268}" destId="{2B95A1A9-AD68-44FD-A59F-20D5278FC810}" srcOrd="0" destOrd="0" parTransId="{5777F5ED-DF7E-4EBB-A2E2-346E164E39B5}" sibTransId="{165C03AB-A972-4ABF-850B-00444EB74546}"/>
    <dgm:cxn modelId="{9EA5C809-29E2-4F46-BF56-DF48EE80D173}" type="presOf" srcId="{A345DB79-22CF-4E7A-8AAD-E93ED407496B}" destId="{8BADFEB2-6D9F-4FF6-8A19-62EDB3764F20}" srcOrd="0" destOrd="2" presId="urn:microsoft.com/office/officeart/2005/8/layout/list1"/>
    <dgm:cxn modelId="{02C00A26-4BE1-3C47-998F-B4BD6EA6A40E}" type="presOf" srcId="{502A48B5-2510-4266-9113-3A036B1ADCC3}" destId="{F10DA9F5-E434-4E08-87CB-CFF007EA8E54}" srcOrd="0" destOrd="0" presId="urn:microsoft.com/office/officeart/2005/8/layout/list1"/>
    <dgm:cxn modelId="{567915F3-7267-6246-9827-13C2F33B07FA}" type="presOf" srcId="{56BE9E86-9FE7-401B-B8E1-764FD9EDCFAD}" destId="{915708CD-BBB6-4A68-9BC9-DB6571647522}" srcOrd="0" destOrd="2" presId="urn:microsoft.com/office/officeart/2005/8/layout/list1"/>
    <dgm:cxn modelId="{FE1B3B3F-DBE6-4223-A707-DB683F9E1298}" srcId="{76516AE0-B2FD-45B5-A249-B805E648C268}" destId="{56BE9E86-9FE7-401B-B8E1-764FD9EDCFAD}" srcOrd="2" destOrd="0" parTransId="{8E9FAD2B-0830-48E1-843D-EB40629A05CE}" sibTransId="{481190E2-0E1D-4BC1-B17A-477CC199F167}"/>
    <dgm:cxn modelId="{FC537E62-4B87-7E47-82EA-B8ADBE0C8DE1}" type="presParOf" srcId="{F10DA9F5-E434-4E08-87CB-CFF007EA8E54}" destId="{6DB5E303-C3C1-4D33-A0B9-E7247FCDA8C3}" srcOrd="0" destOrd="0" presId="urn:microsoft.com/office/officeart/2005/8/layout/list1"/>
    <dgm:cxn modelId="{16CE8ECA-0ED9-8A49-A64E-9C2C6FCEB002}" type="presParOf" srcId="{6DB5E303-C3C1-4D33-A0B9-E7247FCDA8C3}" destId="{B13DB3A0-8A2B-4DD9-9235-6C408C8D9DE5}" srcOrd="0" destOrd="0" presId="urn:microsoft.com/office/officeart/2005/8/layout/list1"/>
    <dgm:cxn modelId="{7E4F3E1D-BC1C-5944-B4CD-3A4AF79A65E5}" type="presParOf" srcId="{6DB5E303-C3C1-4D33-A0B9-E7247FCDA8C3}" destId="{6C2FA632-2CF5-4117-93CB-769B9CFF34E2}" srcOrd="1" destOrd="0" presId="urn:microsoft.com/office/officeart/2005/8/layout/list1"/>
    <dgm:cxn modelId="{5094565A-0BFE-C747-96EB-E42B05B4D17D}" type="presParOf" srcId="{F10DA9F5-E434-4E08-87CB-CFF007EA8E54}" destId="{44C2E016-008D-4C47-B201-544BD23A6DA0}" srcOrd="1" destOrd="0" presId="urn:microsoft.com/office/officeart/2005/8/layout/list1"/>
    <dgm:cxn modelId="{AFC95CEB-DD5D-8343-AD5C-C98CB7A04FA8}" type="presParOf" srcId="{F10DA9F5-E434-4E08-87CB-CFF007EA8E54}" destId="{F4FE1C1E-A996-4C6E-81FD-9B6C7C5D15AA}" srcOrd="2" destOrd="0" presId="urn:microsoft.com/office/officeart/2005/8/layout/list1"/>
    <dgm:cxn modelId="{C2F9EEE6-66FD-1642-87DC-925557B0F4C8}" type="presParOf" srcId="{F10DA9F5-E434-4E08-87CB-CFF007EA8E54}" destId="{8577666C-4562-48C9-9C18-3E82ADEFE8A2}" srcOrd="3" destOrd="0" presId="urn:microsoft.com/office/officeart/2005/8/layout/list1"/>
    <dgm:cxn modelId="{E527892A-624C-7E46-B8BF-67943E3584C2}" type="presParOf" srcId="{F10DA9F5-E434-4E08-87CB-CFF007EA8E54}" destId="{39065C36-D425-4497-8077-E35EA7CA848B}" srcOrd="4" destOrd="0" presId="urn:microsoft.com/office/officeart/2005/8/layout/list1"/>
    <dgm:cxn modelId="{5B2BEF0B-16F8-EA43-BC89-FCB2B7A33046}" type="presParOf" srcId="{39065C36-D425-4497-8077-E35EA7CA848B}" destId="{E5860DB8-3515-46D3-9DBF-53532B377121}" srcOrd="0" destOrd="0" presId="urn:microsoft.com/office/officeart/2005/8/layout/list1"/>
    <dgm:cxn modelId="{3DC1088E-CAD0-7A44-9739-150916740E2E}" type="presParOf" srcId="{39065C36-D425-4497-8077-E35EA7CA848B}" destId="{E99EF9FE-3701-498A-8BA9-D48F9D0B7694}" srcOrd="1" destOrd="0" presId="urn:microsoft.com/office/officeart/2005/8/layout/list1"/>
    <dgm:cxn modelId="{02B3D0E4-CCDE-A34B-8094-247C9D6D2F93}" type="presParOf" srcId="{F10DA9F5-E434-4E08-87CB-CFF007EA8E54}" destId="{F002B623-E749-41FA-AFE7-0FE0241BD13D}" srcOrd="5" destOrd="0" presId="urn:microsoft.com/office/officeart/2005/8/layout/list1"/>
    <dgm:cxn modelId="{1DB0C0FC-CAF2-314E-916D-6C2089792D8F}" type="presParOf" srcId="{F10DA9F5-E434-4E08-87CB-CFF007EA8E54}" destId="{8BADFEB2-6D9F-4FF6-8A19-62EDB3764F20}" srcOrd="6" destOrd="0" presId="urn:microsoft.com/office/officeart/2005/8/layout/list1"/>
    <dgm:cxn modelId="{E0D7007D-2556-F045-B8DC-56DEF4A9205D}" type="presParOf" srcId="{F10DA9F5-E434-4E08-87CB-CFF007EA8E54}" destId="{893519C6-B0D4-40D1-9299-7D4189280B0C}" srcOrd="7" destOrd="0" presId="urn:microsoft.com/office/officeart/2005/8/layout/list1"/>
    <dgm:cxn modelId="{FF976273-0552-CC4E-B664-CC596997B4DC}" type="presParOf" srcId="{F10DA9F5-E434-4E08-87CB-CFF007EA8E54}" destId="{2F4FCF47-00FF-4D8C-BCAC-1B4A98471557}" srcOrd="8" destOrd="0" presId="urn:microsoft.com/office/officeart/2005/8/layout/list1"/>
    <dgm:cxn modelId="{FAB6DC63-91D4-C94F-B31A-A9E167464C19}" type="presParOf" srcId="{2F4FCF47-00FF-4D8C-BCAC-1B4A98471557}" destId="{D5055306-D126-4F1A-9D4B-0979D271A3CD}" srcOrd="0" destOrd="0" presId="urn:microsoft.com/office/officeart/2005/8/layout/list1"/>
    <dgm:cxn modelId="{CDCDA415-8105-9646-AD9A-D817525F9FCB}" type="presParOf" srcId="{2F4FCF47-00FF-4D8C-BCAC-1B4A98471557}" destId="{FFCB1FAB-F343-4497-9E31-9572963F7F19}" srcOrd="1" destOrd="0" presId="urn:microsoft.com/office/officeart/2005/8/layout/list1"/>
    <dgm:cxn modelId="{FA66D585-5381-814B-AC57-5CFD66D3CE96}" type="presParOf" srcId="{F10DA9F5-E434-4E08-87CB-CFF007EA8E54}" destId="{A21012B6-0CF4-45EC-AF17-5D73EF86B626}" srcOrd="9" destOrd="0" presId="urn:microsoft.com/office/officeart/2005/8/layout/list1"/>
    <dgm:cxn modelId="{BBFD4A75-EF34-314A-9A97-E9A20C6A1D0A}" type="presParOf" srcId="{F10DA9F5-E434-4E08-87CB-CFF007EA8E54}" destId="{915708CD-BBB6-4A68-9BC9-DB6571647522}"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9E1F-2F01-9241-9640-B1A7720341AA}">
      <dsp:nvSpPr>
        <dsp:cNvPr id="0" name=""/>
        <dsp:cNvSpPr/>
      </dsp:nvSpPr>
      <dsp:spPr>
        <a:xfrm>
          <a:off x="1894576" y="-48600"/>
          <a:ext cx="4641063" cy="4641063"/>
        </a:xfrm>
        <a:prstGeom prst="circularArrow">
          <a:avLst>
            <a:gd name="adj1" fmla="val 5544"/>
            <a:gd name="adj2" fmla="val 330680"/>
            <a:gd name="adj3" fmla="val 14752320"/>
            <a:gd name="adj4" fmla="val 16815982"/>
            <a:gd name="adj5" fmla="val 5757"/>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A29BCD7-0F20-4644-AE99-F124DEBAF567}">
      <dsp:nvSpPr>
        <dsp:cNvPr id="0" name=""/>
        <dsp:cNvSpPr/>
      </dsp:nvSpPr>
      <dsp:spPr>
        <a:xfrm>
          <a:off x="3615154" y="3036"/>
          <a:ext cx="1199906" cy="59995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URL</a:t>
          </a:r>
          <a:endParaRPr lang="en-US" sz="1500" kern="1200" dirty="0"/>
        </a:p>
      </dsp:txBody>
      <dsp:txXfrm>
        <a:off x="3644441" y="32323"/>
        <a:ext cx="1141332" cy="541379"/>
      </dsp:txXfrm>
    </dsp:sp>
    <dsp:sp modelId="{84C5A774-AEDB-EF47-93CE-AA8A3C0FADAD}">
      <dsp:nvSpPr>
        <dsp:cNvPr id="0" name=""/>
        <dsp:cNvSpPr/>
      </dsp:nvSpPr>
      <dsp:spPr>
        <a:xfrm>
          <a:off x="4887316" y="466064"/>
          <a:ext cx="1199906" cy="599953"/>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Form fields</a:t>
          </a:r>
          <a:endParaRPr lang="en-US" sz="1500" kern="1200" dirty="0"/>
        </a:p>
      </dsp:txBody>
      <dsp:txXfrm>
        <a:off x="4916603" y="495351"/>
        <a:ext cx="1141332" cy="541379"/>
      </dsp:txXfrm>
    </dsp:sp>
    <dsp:sp modelId="{EA22AF77-6C61-264F-BC47-319258DB90C0}">
      <dsp:nvSpPr>
        <dsp:cNvPr id="0" name=""/>
        <dsp:cNvSpPr/>
      </dsp:nvSpPr>
      <dsp:spPr>
        <a:xfrm>
          <a:off x="5564218" y="1638494"/>
          <a:ext cx="1199906" cy="599953"/>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GET Parameters</a:t>
          </a:r>
          <a:endParaRPr lang="en-US" sz="1500" kern="1200" dirty="0"/>
        </a:p>
      </dsp:txBody>
      <dsp:txXfrm>
        <a:off x="5593505" y="1667781"/>
        <a:ext cx="1141332" cy="541379"/>
      </dsp:txXfrm>
    </dsp:sp>
    <dsp:sp modelId="{45E3EFA1-AD5C-BE4B-8762-A5A3B7E7D8F7}">
      <dsp:nvSpPr>
        <dsp:cNvPr id="0" name=""/>
        <dsp:cNvSpPr/>
      </dsp:nvSpPr>
      <dsp:spPr>
        <a:xfrm>
          <a:off x="5329133" y="2971733"/>
          <a:ext cx="1199906" cy="599953"/>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POST Payloads</a:t>
          </a:r>
          <a:endParaRPr lang="en-US" sz="1500" kern="1200" dirty="0"/>
        </a:p>
      </dsp:txBody>
      <dsp:txXfrm>
        <a:off x="5358420" y="3001020"/>
        <a:ext cx="1141332" cy="541379"/>
      </dsp:txXfrm>
    </dsp:sp>
    <dsp:sp modelId="{5D3CEC42-57BA-DE4E-8D04-EFE8F3A2943C}">
      <dsp:nvSpPr>
        <dsp:cNvPr id="0" name=""/>
        <dsp:cNvSpPr/>
      </dsp:nvSpPr>
      <dsp:spPr>
        <a:xfrm>
          <a:off x="4292057" y="3841942"/>
          <a:ext cx="1199906" cy="599953"/>
        </a:xfrm>
        <a:prstGeom prst="round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HTTP Headers</a:t>
          </a:r>
          <a:endParaRPr lang="en-US" sz="1500" kern="1200" dirty="0"/>
        </a:p>
      </dsp:txBody>
      <dsp:txXfrm>
        <a:off x="4321344" y="3871229"/>
        <a:ext cx="1141332" cy="541379"/>
      </dsp:txXfrm>
    </dsp:sp>
    <dsp:sp modelId="{6818184E-39A0-3B4F-8BC4-9653E5B1D02D}">
      <dsp:nvSpPr>
        <dsp:cNvPr id="0" name=""/>
        <dsp:cNvSpPr/>
      </dsp:nvSpPr>
      <dsp:spPr>
        <a:xfrm>
          <a:off x="2938252" y="3841942"/>
          <a:ext cx="1199906" cy="59995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Web Services</a:t>
          </a:r>
          <a:endParaRPr lang="en-US" sz="1500" kern="1200" dirty="0"/>
        </a:p>
      </dsp:txBody>
      <dsp:txXfrm>
        <a:off x="2967539" y="3871229"/>
        <a:ext cx="1141332" cy="541379"/>
      </dsp:txXfrm>
    </dsp:sp>
    <dsp:sp modelId="{A00BD754-9A28-7646-9517-F9AAD0C49CC7}">
      <dsp:nvSpPr>
        <dsp:cNvPr id="0" name=""/>
        <dsp:cNvSpPr/>
      </dsp:nvSpPr>
      <dsp:spPr>
        <a:xfrm>
          <a:off x="1901176" y="2971733"/>
          <a:ext cx="1199906" cy="599953"/>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Cookies</a:t>
          </a:r>
          <a:endParaRPr lang="en-US" sz="1500" kern="1200" dirty="0"/>
        </a:p>
      </dsp:txBody>
      <dsp:txXfrm>
        <a:off x="1930463" y="3001020"/>
        <a:ext cx="1141332" cy="541379"/>
      </dsp:txXfrm>
    </dsp:sp>
    <dsp:sp modelId="{26FBFF13-291C-EC48-9FA0-AF9C606790A9}">
      <dsp:nvSpPr>
        <dsp:cNvPr id="0" name=""/>
        <dsp:cNvSpPr/>
      </dsp:nvSpPr>
      <dsp:spPr>
        <a:xfrm>
          <a:off x="1666090" y="1638494"/>
          <a:ext cx="1199906" cy="599953"/>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External Services</a:t>
          </a:r>
          <a:endParaRPr lang="en-US" sz="1500" kern="1200" dirty="0"/>
        </a:p>
      </dsp:txBody>
      <dsp:txXfrm>
        <a:off x="1695377" y="1667781"/>
        <a:ext cx="1141332" cy="541379"/>
      </dsp:txXfrm>
    </dsp:sp>
    <dsp:sp modelId="{F4BE8A79-8023-A647-AA58-487C6BBC5D4A}">
      <dsp:nvSpPr>
        <dsp:cNvPr id="0" name=""/>
        <dsp:cNvSpPr/>
      </dsp:nvSpPr>
      <dsp:spPr>
        <a:xfrm>
          <a:off x="2342993" y="466064"/>
          <a:ext cx="1199906" cy="599953"/>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Database</a:t>
          </a:r>
          <a:endParaRPr lang="en-US" sz="1500" kern="1200" dirty="0"/>
        </a:p>
      </dsp:txBody>
      <dsp:txXfrm>
        <a:off x="2372280" y="495351"/>
        <a:ext cx="1141332" cy="54137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DC5E26-7A59-4B76-8BA0-877C8F8BED97}">
      <dsp:nvSpPr>
        <dsp:cNvPr id="0" name=""/>
        <dsp:cNvSpPr/>
      </dsp:nvSpPr>
      <dsp:spPr>
        <a:xfrm>
          <a:off x="0" y="416902"/>
          <a:ext cx="8534400" cy="14726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364" tIns="354076" rIns="66236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An attack where the victim’s browser is tricked into issuing a command to a vulnerable web application</a:t>
          </a:r>
        </a:p>
        <a:p>
          <a:pPr marL="171450" lvl="1" indent="-171450" algn="l" defTabSz="755650">
            <a:lnSpc>
              <a:spcPct val="90000"/>
            </a:lnSpc>
            <a:spcBef>
              <a:spcPct val="0"/>
            </a:spcBef>
            <a:spcAft>
              <a:spcPct val="15000"/>
            </a:spcAft>
            <a:buChar char="••"/>
          </a:pPr>
          <a:r>
            <a:rPr lang="en-US" sz="1700" kern="1200" dirty="0" smtClean="0"/>
            <a:t>Vulnerability is caused by browsers automatically including user authentication data (session ID, IP address, Windows domain credentials, …) with each request</a:t>
          </a:r>
        </a:p>
      </dsp:txBody>
      <dsp:txXfrm>
        <a:off x="0" y="416902"/>
        <a:ext cx="8534400" cy="1472625"/>
      </dsp:txXfrm>
    </dsp:sp>
    <dsp:sp modelId="{06407B24-B174-44D1-BED1-26CD4FBBCB88}">
      <dsp:nvSpPr>
        <dsp:cNvPr id="0" name=""/>
        <dsp:cNvSpPr/>
      </dsp:nvSpPr>
      <dsp:spPr>
        <a:xfrm>
          <a:off x="426720" y="165982"/>
          <a:ext cx="5974080" cy="50184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806" tIns="0" rIns="225806" bIns="0" numCol="1" spcCol="1270" anchor="ctr" anchorCtr="0">
          <a:noAutofit/>
        </a:bodyPr>
        <a:lstStyle/>
        <a:p>
          <a:pPr lvl="0" algn="l" defTabSz="755650">
            <a:lnSpc>
              <a:spcPct val="90000"/>
            </a:lnSpc>
            <a:spcBef>
              <a:spcPct val="0"/>
            </a:spcBef>
            <a:spcAft>
              <a:spcPct val="35000"/>
            </a:spcAft>
          </a:pPr>
          <a:r>
            <a:rPr lang="en-US" sz="1700" kern="1200" dirty="0" smtClean="0"/>
            <a:t>Cross Site Request Forgery</a:t>
          </a:r>
          <a:endParaRPr lang="en-US" sz="1700" kern="1200" dirty="0"/>
        </a:p>
      </dsp:txBody>
      <dsp:txXfrm>
        <a:off x="451218" y="190480"/>
        <a:ext cx="5925084" cy="452844"/>
      </dsp:txXfrm>
    </dsp:sp>
    <dsp:sp modelId="{5FEAB7FC-7206-4B3B-9337-EA57FA3E1A06}">
      <dsp:nvSpPr>
        <dsp:cNvPr id="0" name=""/>
        <dsp:cNvSpPr/>
      </dsp:nvSpPr>
      <dsp:spPr>
        <a:xfrm>
          <a:off x="0" y="2232247"/>
          <a:ext cx="8534400" cy="12316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364" tIns="354076" rIns="66236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What if a hacker could steer your mouse and get you to click on links in your online banking application?</a:t>
          </a:r>
        </a:p>
        <a:p>
          <a:pPr marL="171450" lvl="1" indent="-171450" algn="l" defTabSz="755650">
            <a:lnSpc>
              <a:spcPct val="90000"/>
            </a:lnSpc>
            <a:spcBef>
              <a:spcPct val="0"/>
            </a:spcBef>
            <a:spcAft>
              <a:spcPct val="15000"/>
            </a:spcAft>
            <a:buChar char="••"/>
          </a:pPr>
          <a:r>
            <a:rPr lang="en-US" sz="1700" kern="1200" dirty="0" smtClean="0"/>
            <a:t>What could they make you do?</a:t>
          </a:r>
        </a:p>
      </dsp:txBody>
      <dsp:txXfrm>
        <a:off x="0" y="2232247"/>
        <a:ext cx="8534400" cy="1231650"/>
      </dsp:txXfrm>
    </dsp:sp>
    <dsp:sp modelId="{A7BB13B1-5276-42CD-96E0-605C3A0365EE}">
      <dsp:nvSpPr>
        <dsp:cNvPr id="0" name=""/>
        <dsp:cNvSpPr/>
      </dsp:nvSpPr>
      <dsp:spPr>
        <a:xfrm>
          <a:off x="426720" y="1981327"/>
          <a:ext cx="5974080" cy="50184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806" tIns="0" rIns="225806" bIns="0" numCol="1" spcCol="1270" anchor="ctr" anchorCtr="0">
          <a:noAutofit/>
        </a:bodyPr>
        <a:lstStyle/>
        <a:p>
          <a:pPr lvl="0" algn="l" defTabSz="755650">
            <a:lnSpc>
              <a:spcPct val="90000"/>
            </a:lnSpc>
            <a:spcBef>
              <a:spcPct val="0"/>
            </a:spcBef>
            <a:spcAft>
              <a:spcPct val="35000"/>
            </a:spcAft>
          </a:pPr>
          <a:r>
            <a:rPr lang="en-US" sz="1700" kern="1200" dirty="0" smtClean="0"/>
            <a:t>Imagine…</a:t>
          </a:r>
        </a:p>
      </dsp:txBody>
      <dsp:txXfrm>
        <a:off x="451218" y="2005825"/>
        <a:ext cx="5925084" cy="452844"/>
      </dsp:txXfrm>
    </dsp:sp>
    <dsp:sp modelId="{5D57451E-8133-4895-AB0A-04C0238D7534}">
      <dsp:nvSpPr>
        <dsp:cNvPr id="0" name=""/>
        <dsp:cNvSpPr/>
      </dsp:nvSpPr>
      <dsp:spPr>
        <a:xfrm>
          <a:off x="0" y="3806617"/>
          <a:ext cx="8534400" cy="1285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62364" tIns="354076" rIns="662364"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smtClean="0"/>
            <a:t>Initiate transactions (transfer funds, logout user, close account)</a:t>
          </a:r>
        </a:p>
        <a:p>
          <a:pPr marL="171450" lvl="1" indent="-171450" algn="l" defTabSz="755650">
            <a:lnSpc>
              <a:spcPct val="90000"/>
            </a:lnSpc>
            <a:spcBef>
              <a:spcPct val="0"/>
            </a:spcBef>
            <a:spcAft>
              <a:spcPct val="15000"/>
            </a:spcAft>
            <a:buChar char="••"/>
          </a:pPr>
          <a:r>
            <a:rPr lang="en-US" sz="1700" kern="1200" dirty="0" smtClean="0"/>
            <a:t>Access sensitive data</a:t>
          </a:r>
        </a:p>
        <a:p>
          <a:pPr marL="171450" lvl="1" indent="-171450" algn="l" defTabSz="755650">
            <a:lnSpc>
              <a:spcPct val="90000"/>
            </a:lnSpc>
            <a:spcBef>
              <a:spcPct val="0"/>
            </a:spcBef>
            <a:spcAft>
              <a:spcPct val="15000"/>
            </a:spcAft>
            <a:buChar char="••"/>
          </a:pPr>
          <a:r>
            <a:rPr lang="en-US" sz="1700" kern="1200" dirty="0" smtClean="0"/>
            <a:t>Change account details</a:t>
          </a:r>
        </a:p>
      </dsp:txBody>
      <dsp:txXfrm>
        <a:off x="0" y="3806617"/>
        <a:ext cx="8534400" cy="1285200"/>
      </dsp:txXfrm>
    </dsp:sp>
    <dsp:sp modelId="{47AE264F-948F-47BB-BD89-ED0ACAABF5B9}">
      <dsp:nvSpPr>
        <dsp:cNvPr id="0" name=""/>
        <dsp:cNvSpPr/>
      </dsp:nvSpPr>
      <dsp:spPr>
        <a:xfrm>
          <a:off x="426720" y="3555697"/>
          <a:ext cx="5974080" cy="50184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5806" tIns="0" rIns="225806" bIns="0" numCol="1" spcCol="1270" anchor="ctr" anchorCtr="0">
          <a:noAutofit/>
        </a:bodyPr>
        <a:lstStyle/>
        <a:p>
          <a:pPr lvl="0" algn="l" defTabSz="755650">
            <a:lnSpc>
              <a:spcPct val="90000"/>
            </a:lnSpc>
            <a:spcBef>
              <a:spcPct val="0"/>
            </a:spcBef>
            <a:spcAft>
              <a:spcPct val="35000"/>
            </a:spcAft>
          </a:pPr>
          <a:r>
            <a:rPr lang="en-US" sz="1700" kern="1200" dirty="0" smtClean="0"/>
            <a:t>Typical Impact</a:t>
          </a:r>
        </a:p>
      </dsp:txBody>
      <dsp:txXfrm>
        <a:off x="451218" y="3580195"/>
        <a:ext cx="5925084" cy="45284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571000"/>
          <a:ext cx="8763000" cy="13860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33248" rIns="680106" bIns="113792"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smtClean="0"/>
            <a:t>Some vulnerable components (e.g., framework libraries) can be identified and exploited with automated tools</a:t>
          </a:r>
        </a:p>
        <a:p>
          <a:pPr marL="171450" lvl="1" indent="-171450" algn="l" defTabSz="711200">
            <a:lnSpc>
              <a:spcPct val="90000"/>
            </a:lnSpc>
            <a:spcBef>
              <a:spcPct val="0"/>
            </a:spcBef>
            <a:spcAft>
              <a:spcPct val="15000"/>
            </a:spcAft>
            <a:buChar char="••"/>
          </a:pPr>
          <a:r>
            <a:rPr lang="en-US" sz="1600" b="1" kern="1200" dirty="0" smtClean="0"/>
            <a:t>This expands the threat agent pool beyond targeted attackers to include chaotic actors</a:t>
          </a:r>
        </a:p>
      </dsp:txBody>
      <dsp:txXfrm>
        <a:off x="0" y="571000"/>
        <a:ext cx="8763000" cy="1386000"/>
      </dsp:txXfrm>
    </dsp:sp>
    <dsp:sp modelId="{81A8D53A-045C-48B3-8F34-733007B211D3}">
      <dsp:nvSpPr>
        <dsp:cNvPr id="0" name=""/>
        <dsp:cNvSpPr/>
      </dsp:nvSpPr>
      <dsp:spPr>
        <a:xfrm>
          <a:off x="438150" y="336960"/>
          <a:ext cx="6134100" cy="47232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Vulnerable Components Are Common</a:t>
          </a:r>
          <a:endParaRPr lang="en-US" sz="2000" b="1" kern="1200" dirty="0"/>
        </a:p>
      </dsp:txBody>
      <dsp:txXfrm>
        <a:off x="461207" y="360017"/>
        <a:ext cx="6087986" cy="426206"/>
      </dsp:txXfrm>
    </dsp:sp>
    <dsp:sp modelId="{283E2ADF-9E12-4337-96DE-E31FAE70CFE0}">
      <dsp:nvSpPr>
        <dsp:cNvPr id="0" name=""/>
        <dsp:cNvSpPr/>
      </dsp:nvSpPr>
      <dsp:spPr>
        <a:xfrm>
          <a:off x="0" y="2281680"/>
          <a:ext cx="8763000" cy="1386000"/>
        </a:xfrm>
        <a:prstGeom prst="rect">
          <a:avLst/>
        </a:prstGeom>
        <a:solidFill>
          <a:schemeClr val="lt1">
            <a:alpha val="90000"/>
            <a:hueOff val="0"/>
            <a:satOff val="0"/>
            <a:lumOff val="0"/>
            <a:alphaOff val="0"/>
          </a:schemeClr>
        </a:solidFill>
        <a:ln w="9525" cap="flat" cmpd="sng" algn="ctr">
          <a:solidFill>
            <a:schemeClr val="accent4">
              <a:hueOff val="-2232386"/>
              <a:satOff val="13449"/>
              <a:lumOff val="107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33248" rIns="680106"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smtClean="0"/>
            <a:t>Virtually every application has these issues because most development teams don’t focus on ensuring their components/libraries are up to date</a:t>
          </a:r>
          <a:endParaRPr lang="en-US" sz="1600" b="1" kern="1200" dirty="0" smtClean="0"/>
        </a:p>
        <a:p>
          <a:pPr marL="171450" lvl="1" indent="-171450" algn="l" defTabSz="711200">
            <a:lnSpc>
              <a:spcPct val="90000"/>
            </a:lnSpc>
            <a:spcBef>
              <a:spcPct val="0"/>
            </a:spcBef>
            <a:spcAft>
              <a:spcPct val="15000"/>
            </a:spcAft>
            <a:buChar char="••"/>
          </a:pPr>
          <a:r>
            <a:rPr lang="en-GB" sz="1600" b="1" kern="1200" dirty="0" smtClean="0"/>
            <a:t>In many cases,  the developers don’t even know all the components they are using, never mind their versions. Component dependencies make things even worse</a:t>
          </a:r>
          <a:endParaRPr lang="en-US" sz="1600" b="1" kern="1200" dirty="0" smtClean="0"/>
        </a:p>
      </dsp:txBody>
      <dsp:txXfrm>
        <a:off x="0" y="2281680"/>
        <a:ext cx="8763000" cy="1386000"/>
      </dsp:txXfrm>
    </dsp:sp>
    <dsp:sp modelId="{113676CA-F308-4C84-A887-F499B3FF5A9B}">
      <dsp:nvSpPr>
        <dsp:cNvPr id="0" name=""/>
        <dsp:cNvSpPr/>
      </dsp:nvSpPr>
      <dsp:spPr>
        <a:xfrm>
          <a:off x="438150" y="2045520"/>
          <a:ext cx="6134100" cy="472320"/>
        </a:xfrm>
        <a:prstGeom prst="roundRect">
          <a:avLst/>
        </a:prstGeom>
        <a:gradFill rotWithShape="0">
          <a:gsLst>
            <a:gs pos="0">
              <a:schemeClr val="accent4">
                <a:hueOff val="-2232386"/>
                <a:satOff val="13449"/>
                <a:lumOff val="1078"/>
                <a:alphaOff val="0"/>
                <a:tint val="100000"/>
                <a:shade val="100000"/>
                <a:satMod val="130000"/>
              </a:schemeClr>
            </a:gs>
            <a:gs pos="100000">
              <a:schemeClr val="accent4">
                <a:hueOff val="-2232386"/>
                <a:satOff val="13449"/>
                <a:lumOff val="107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Widespread</a:t>
          </a:r>
        </a:p>
      </dsp:txBody>
      <dsp:txXfrm>
        <a:off x="461207" y="2068577"/>
        <a:ext cx="6087986" cy="426206"/>
      </dsp:txXfrm>
    </dsp:sp>
    <dsp:sp modelId="{3EE93D49-400E-44AF-8E6B-7B9430869BBE}">
      <dsp:nvSpPr>
        <dsp:cNvPr id="0" name=""/>
        <dsp:cNvSpPr/>
      </dsp:nvSpPr>
      <dsp:spPr>
        <a:xfrm>
          <a:off x="0" y="3990240"/>
          <a:ext cx="8763000" cy="1159200"/>
        </a:xfrm>
        <a:prstGeom prst="rect">
          <a:avLst/>
        </a:prstGeom>
        <a:solidFill>
          <a:schemeClr val="lt1">
            <a:alpha val="90000"/>
            <a:hueOff val="0"/>
            <a:satOff val="0"/>
            <a:lumOff val="0"/>
            <a:alphaOff val="0"/>
          </a:schemeClr>
        </a:solidFill>
        <a:ln w="9525" cap="flat" cmpd="sng" algn="ctr">
          <a:solidFill>
            <a:schemeClr val="accent4">
              <a:hueOff val="-4464771"/>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33248" rIns="680106" bIns="113792" numCol="1" spcCol="1270" anchor="t" anchorCtr="0">
          <a:noAutofit/>
        </a:bodyPr>
        <a:lstStyle/>
        <a:p>
          <a:pPr marL="171450" lvl="1" indent="-171450" algn="l" defTabSz="711200">
            <a:lnSpc>
              <a:spcPct val="90000"/>
            </a:lnSpc>
            <a:spcBef>
              <a:spcPct val="0"/>
            </a:spcBef>
            <a:spcAft>
              <a:spcPct val="15000"/>
            </a:spcAft>
            <a:buChar char="••"/>
          </a:pPr>
          <a:r>
            <a:rPr lang="en-GB" sz="1600" b="1" kern="1200" dirty="0" smtClean="0"/>
            <a:t>Full range of weaknesses is possible, including injection, broken access control, XSS ...</a:t>
          </a:r>
          <a:endParaRPr lang="en-US" sz="1600" b="1" kern="1200" dirty="0" smtClean="0"/>
        </a:p>
        <a:p>
          <a:pPr marL="171450" lvl="1" indent="-171450" algn="l" defTabSz="711200">
            <a:lnSpc>
              <a:spcPct val="90000"/>
            </a:lnSpc>
            <a:spcBef>
              <a:spcPct val="0"/>
            </a:spcBef>
            <a:spcAft>
              <a:spcPct val="15000"/>
            </a:spcAft>
            <a:buChar char="••"/>
          </a:pPr>
          <a:r>
            <a:rPr lang="en-GB" sz="1600" b="1" kern="1200" dirty="0" smtClean="0"/>
            <a:t>The impact could range from minimal to complete host takeover and data compromise</a:t>
          </a:r>
          <a:endParaRPr lang="en-US" sz="1600" b="1" kern="1200" dirty="0" smtClean="0"/>
        </a:p>
      </dsp:txBody>
      <dsp:txXfrm>
        <a:off x="0" y="3990240"/>
        <a:ext cx="8763000" cy="1159200"/>
      </dsp:txXfrm>
    </dsp:sp>
    <dsp:sp modelId="{16705340-0965-4EB0-9C8F-0B8BAEF7B685}">
      <dsp:nvSpPr>
        <dsp:cNvPr id="0" name=""/>
        <dsp:cNvSpPr/>
      </dsp:nvSpPr>
      <dsp:spPr>
        <a:xfrm>
          <a:off x="438150" y="3754080"/>
          <a:ext cx="6134100" cy="472320"/>
        </a:xfrm>
        <a:prstGeom prst="roundRect">
          <a:avLst/>
        </a:prstGeom>
        <a:gradFill rotWithShape="0">
          <a:gsLst>
            <a:gs pos="0">
              <a:schemeClr val="accent4">
                <a:hueOff val="-4464771"/>
                <a:satOff val="26899"/>
                <a:lumOff val="2156"/>
                <a:alphaOff val="0"/>
                <a:tint val="100000"/>
                <a:shade val="100000"/>
                <a:satMod val="130000"/>
              </a:schemeClr>
            </a:gs>
            <a:gs pos="100000">
              <a:schemeClr val="accent4">
                <a:hueOff val="-4464771"/>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Typical Impact</a:t>
          </a:r>
        </a:p>
      </dsp:txBody>
      <dsp:txXfrm>
        <a:off x="461207" y="3777137"/>
        <a:ext cx="6087986" cy="42620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1242650"/>
          <a:ext cx="8763000" cy="14490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416560" rIns="680106"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smtClean="0"/>
            <a:t>Use automation that checks periodically (e.g., every build) to see if your libraries are out of date</a:t>
          </a:r>
        </a:p>
        <a:p>
          <a:pPr marL="228600" lvl="1" indent="-228600" algn="l" defTabSz="889000">
            <a:lnSpc>
              <a:spcPct val="90000"/>
            </a:lnSpc>
            <a:spcBef>
              <a:spcPct val="0"/>
            </a:spcBef>
            <a:spcAft>
              <a:spcPct val="15000"/>
            </a:spcAft>
            <a:buChar char="••"/>
          </a:pPr>
          <a:r>
            <a:rPr lang="en-US" sz="2000" b="1" kern="1200" dirty="0" smtClean="0">
              <a:hlinkClick xmlns:r="http://schemas.openxmlformats.org/officeDocument/2006/relationships" r:id="rId1"/>
            </a:rPr>
            <a:t>https://www.owasp.org/index.php/OWASP_Dependency_Check</a:t>
          </a:r>
          <a:endParaRPr lang="en-US" sz="2000" b="1" kern="1200" dirty="0" smtClean="0"/>
        </a:p>
      </dsp:txBody>
      <dsp:txXfrm>
        <a:off x="0" y="1242650"/>
        <a:ext cx="8763000" cy="1449000"/>
      </dsp:txXfrm>
    </dsp:sp>
    <dsp:sp modelId="{81A8D53A-045C-48B3-8F34-733007B211D3}">
      <dsp:nvSpPr>
        <dsp:cNvPr id="0" name=""/>
        <dsp:cNvSpPr/>
      </dsp:nvSpPr>
      <dsp:spPr>
        <a:xfrm>
          <a:off x="438150" y="950100"/>
          <a:ext cx="6134100" cy="59040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Ideal</a:t>
          </a:r>
          <a:endParaRPr lang="en-US" sz="2000" b="1" kern="1200" dirty="0"/>
        </a:p>
      </dsp:txBody>
      <dsp:txXfrm>
        <a:off x="466971" y="978921"/>
        <a:ext cx="6076458" cy="532758"/>
      </dsp:txXfrm>
    </dsp:sp>
    <dsp:sp modelId="{0B4B241D-3FD6-4EEE-BDDA-413913EE0C6D}">
      <dsp:nvSpPr>
        <dsp:cNvPr id="0" name=""/>
        <dsp:cNvSpPr/>
      </dsp:nvSpPr>
      <dsp:spPr>
        <a:xfrm>
          <a:off x="0" y="3097500"/>
          <a:ext cx="8763000" cy="1134000"/>
        </a:xfrm>
        <a:prstGeom prst="rect">
          <a:avLst/>
        </a:prstGeom>
        <a:solidFill>
          <a:schemeClr val="lt1">
            <a:alpha val="90000"/>
            <a:hueOff val="0"/>
            <a:satOff val="0"/>
            <a:lumOff val="0"/>
            <a:alphaOff val="0"/>
          </a:schemeClr>
        </a:solidFill>
        <a:ln w="9525" cap="flat" cmpd="sng" algn="ctr">
          <a:solidFill>
            <a:schemeClr val="accent4">
              <a:hueOff val="-4464771"/>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416560" rIns="680106" bIns="142240" numCol="1" spcCol="1270" anchor="t" anchorCtr="0">
          <a:noAutofit/>
        </a:bodyPr>
        <a:lstStyle/>
        <a:p>
          <a:pPr marL="228600" lvl="1" indent="-228600" algn="l" defTabSz="889000">
            <a:lnSpc>
              <a:spcPct val="90000"/>
            </a:lnSpc>
            <a:spcBef>
              <a:spcPct val="0"/>
            </a:spcBef>
            <a:spcAft>
              <a:spcPct val="15000"/>
            </a:spcAft>
            <a:buChar char="••"/>
          </a:pPr>
          <a:r>
            <a:rPr lang="en-US" sz="2000" b="1" kern="1200" dirty="0" smtClean="0"/>
            <a:t>Ensure the code of critical third-party libraries is reviewed by a security expert with each update</a:t>
          </a:r>
        </a:p>
      </dsp:txBody>
      <dsp:txXfrm>
        <a:off x="0" y="3097500"/>
        <a:ext cx="8763000" cy="1134000"/>
      </dsp:txXfrm>
    </dsp:sp>
    <dsp:sp modelId="{A2947B4D-DB68-4AA7-9DBD-5CCF4E52A136}">
      <dsp:nvSpPr>
        <dsp:cNvPr id="0" name=""/>
        <dsp:cNvSpPr/>
      </dsp:nvSpPr>
      <dsp:spPr>
        <a:xfrm>
          <a:off x="438150" y="2802300"/>
          <a:ext cx="6134100" cy="590400"/>
        </a:xfrm>
        <a:prstGeom prst="roundRect">
          <a:avLst/>
        </a:prstGeom>
        <a:gradFill rotWithShape="0">
          <a:gsLst>
            <a:gs pos="0">
              <a:schemeClr val="accent4">
                <a:hueOff val="-4464771"/>
                <a:satOff val="26899"/>
                <a:lumOff val="2156"/>
                <a:alphaOff val="0"/>
                <a:tint val="100000"/>
                <a:shade val="100000"/>
                <a:satMod val="130000"/>
              </a:schemeClr>
            </a:gs>
            <a:gs pos="100000">
              <a:schemeClr val="accent4">
                <a:hueOff val="-4464771"/>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89000">
            <a:lnSpc>
              <a:spcPct val="90000"/>
            </a:lnSpc>
            <a:spcBef>
              <a:spcPct val="0"/>
            </a:spcBef>
            <a:spcAft>
              <a:spcPct val="35000"/>
            </a:spcAft>
          </a:pPr>
          <a:r>
            <a:rPr lang="en-US" sz="2000" b="1" kern="1200" dirty="0" smtClean="0"/>
            <a:t>Could also</a:t>
          </a:r>
        </a:p>
      </dsp:txBody>
      <dsp:txXfrm>
        <a:off x="466971" y="2831121"/>
        <a:ext cx="6076458" cy="5327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F40EA1-93B0-41A9-AB58-A512C231CA02}">
      <dsp:nvSpPr>
        <dsp:cNvPr id="0" name=""/>
        <dsp:cNvSpPr/>
      </dsp:nvSpPr>
      <dsp:spPr>
        <a:xfrm>
          <a:off x="0" y="479313"/>
          <a:ext cx="8763000" cy="1107225"/>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95732" rIns="680106"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And frequently include user supplied parameters in the destination URL</a:t>
          </a:r>
        </a:p>
        <a:p>
          <a:pPr marL="171450" lvl="1" indent="-171450" algn="l" defTabSz="844550">
            <a:lnSpc>
              <a:spcPct val="90000"/>
            </a:lnSpc>
            <a:spcBef>
              <a:spcPct val="0"/>
            </a:spcBef>
            <a:spcAft>
              <a:spcPct val="15000"/>
            </a:spcAft>
            <a:buChar char="••"/>
          </a:pPr>
          <a:r>
            <a:rPr lang="en-US" sz="1900" b="1" kern="1200" dirty="0" smtClean="0"/>
            <a:t>If they aren’t validated, attacker can send victim to a site of their choice</a:t>
          </a:r>
        </a:p>
      </dsp:txBody>
      <dsp:txXfrm>
        <a:off x="0" y="479313"/>
        <a:ext cx="8763000" cy="1107225"/>
      </dsp:txXfrm>
    </dsp:sp>
    <dsp:sp modelId="{81A8D53A-045C-48B3-8F34-733007B211D3}">
      <dsp:nvSpPr>
        <dsp:cNvPr id="0" name=""/>
        <dsp:cNvSpPr/>
      </dsp:nvSpPr>
      <dsp:spPr>
        <a:xfrm>
          <a:off x="438150" y="201389"/>
          <a:ext cx="6134100" cy="56088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44550">
            <a:lnSpc>
              <a:spcPct val="90000"/>
            </a:lnSpc>
            <a:spcBef>
              <a:spcPct val="0"/>
            </a:spcBef>
            <a:spcAft>
              <a:spcPct val="35000"/>
            </a:spcAft>
          </a:pPr>
          <a:r>
            <a:rPr lang="en-US" sz="1900" b="1" kern="1200" dirty="0" smtClean="0"/>
            <a:t>Web application redirects are very common</a:t>
          </a:r>
          <a:endParaRPr lang="en-US" sz="1900" b="1" kern="1200" dirty="0"/>
        </a:p>
      </dsp:txBody>
      <dsp:txXfrm>
        <a:off x="465530" y="228769"/>
        <a:ext cx="6079340" cy="506120"/>
      </dsp:txXfrm>
    </dsp:sp>
    <dsp:sp modelId="{283E2ADF-9E12-4337-96DE-E31FAE70CFE0}">
      <dsp:nvSpPr>
        <dsp:cNvPr id="0" name=""/>
        <dsp:cNvSpPr/>
      </dsp:nvSpPr>
      <dsp:spPr>
        <a:xfrm>
          <a:off x="0" y="1972094"/>
          <a:ext cx="8763000" cy="1705725"/>
        </a:xfrm>
        <a:prstGeom prst="rect">
          <a:avLst/>
        </a:prstGeom>
        <a:solidFill>
          <a:schemeClr val="lt1">
            <a:alpha val="90000"/>
            <a:hueOff val="0"/>
            <a:satOff val="0"/>
            <a:lumOff val="0"/>
            <a:alphaOff val="0"/>
          </a:schemeClr>
        </a:solidFill>
        <a:ln w="9525" cap="flat" cmpd="sng" algn="ctr">
          <a:solidFill>
            <a:schemeClr val="accent4">
              <a:hueOff val="-2232386"/>
              <a:satOff val="13449"/>
              <a:lumOff val="107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95732" rIns="680106"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They internally send the request to a new page in the same application</a:t>
          </a:r>
        </a:p>
        <a:p>
          <a:pPr marL="171450" lvl="1" indent="-171450" algn="l" defTabSz="844550">
            <a:lnSpc>
              <a:spcPct val="90000"/>
            </a:lnSpc>
            <a:spcBef>
              <a:spcPct val="0"/>
            </a:spcBef>
            <a:spcAft>
              <a:spcPct val="15000"/>
            </a:spcAft>
            <a:buChar char="••"/>
          </a:pPr>
          <a:r>
            <a:rPr lang="en-US" sz="1900" b="1" kern="1200" dirty="0" smtClean="0"/>
            <a:t>Sometimes parameters define the target page</a:t>
          </a:r>
        </a:p>
        <a:p>
          <a:pPr marL="171450" lvl="1" indent="-171450" algn="l" defTabSz="844550">
            <a:lnSpc>
              <a:spcPct val="90000"/>
            </a:lnSpc>
            <a:spcBef>
              <a:spcPct val="0"/>
            </a:spcBef>
            <a:spcAft>
              <a:spcPct val="15000"/>
            </a:spcAft>
            <a:buChar char="••"/>
          </a:pPr>
          <a:r>
            <a:rPr lang="en-US" sz="1900" b="1" kern="1200" dirty="0" smtClean="0"/>
            <a:t>If not validated, attacker may be able to use </a:t>
          </a:r>
          <a:r>
            <a:rPr lang="en-US" sz="1900" b="1" kern="1200" dirty="0" err="1" smtClean="0"/>
            <a:t>unvalidated</a:t>
          </a:r>
          <a:r>
            <a:rPr lang="en-US" sz="1900" b="1" kern="1200" dirty="0" smtClean="0"/>
            <a:t> forward to bypass authentication or authorization checks</a:t>
          </a:r>
        </a:p>
      </dsp:txBody>
      <dsp:txXfrm>
        <a:off x="0" y="1972094"/>
        <a:ext cx="8763000" cy="1705725"/>
      </dsp:txXfrm>
    </dsp:sp>
    <dsp:sp modelId="{113676CA-F308-4C84-A887-F499B3FF5A9B}">
      <dsp:nvSpPr>
        <dsp:cNvPr id="0" name=""/>
        <dsp:cNvSpPr/>
      </dsp:nvSpPr>
      <dsp:spPr>
        <a:xfrm>
          <a:off x="438150" y="1691654"/>
          <a:ext cx="6134100" cy="560880"/>
        </a:xfrm>
        <a:prstGeom prst="roundRect">
          <a:avLst/>
        </a:prstGeom>
        <a:gradFill rotWithShape="0">
          <a:gsLst>
            <a:gs pos="0">
              <a:schemeClr val="accent4">
                <a:hueOff val="-2232386"/>
                <a:satOff val="13449"/>
                <a:lumOff val="1078"/>
                <a:alphaOff val="0"/>
                <a:tint val="100000"/>
                <a:shade val="100000"/>
                <a:satMod val="130000"/>
              </a:schemeClr>
            </a:gs>
            <a:gs pos="100000">
              <a:schemeClr val="accent4">
                <a:hueOff val="-2232386"/>
                <a:satOff val="13449"/>
                <a:lumOff val="107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00100">
            <a:lnSpc>
              <a:spcPct val="90000"/>
            </a:lnSpc>
            <a:spcBef>
              <a:spcPct val="0"/>
            </a:spcBef>
            <a:spcAft>
              <a:spcPct val="35000"/>
            </a:spcAft>
          </a:pPr>
          <a:r>
            <a:rPr lang="en-US" sz="1800" b="1" kern="1200" dirty="0" smtClean="0"/>
            <a:t>Forwards (</a:t>
          </a:r>
          <a:r>
            <a:rPr lang="en-US" sz="1400" b="1" kern="1200" dirty="0" smtClean="0"/>
            <a:t>aka Transfer in .NET</a:t>
          </a:r>
          <a:r>
            <a:rPr lang="en-US" sz="1800" b="1" kern="1200" dirty="0" smtClean="0"/>
            <a:t>) are common too</a:t>
          </a:r>
        </a:p>
      </dsp:txBody>
      <dsp:txXfrm>
        <a:off x="465530" y="1719034"/>
        <a:ext cx="6079340" cy="506120"/>
      </dsp:txXfrm>
    </dsp:sp>
    <dsp:sp modelId="{3EE93D49-400E-44AF-8E6B-7B9430869BBE}">
      <dsp:nvSpPr>
        <dsp:cNvPr id="0" name=""/>
        <dsp:cNvSpPr/>
      </dsp:nvSpPr>
      <dsp:spPr>
        <a:xfrm>
          <a:off x="0" y="4060860"/>
          <a:ext cx="8763000" cy="1376550"/>
        </a:xfrm>
        <a:prstGeom prst="rect">
          <a:avLst/>
        </a:prstGeom>
        <a:solidFill>
          <a:schemeClr val="lt1">
            <a:alpha val="90000"/>
            <a:hueOff val="0"/>
            <a:satOff val="0"/>
            <a:lumOff val="0"/>
            <a:alphaOff val="0"/>
          </a:schemeClr>
        </a:solidFill>
        <a:ln w="9525" cap="flat" cmpd="sng" algn="ctr">
          <a:solidFill>
            <a:schemeClr val="accent4">
              <a:hueOff val="-4464771"/>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0106" tIns="395732" rIns="680106"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Redirect victim to phishing or malware site</a:t>
          </a:r>
        </a:p>
        <a:p>
          <a:pPr marL="171450" lvl="1" indent="-171450" algn="l" defTabSz="844550">
            <a:lnSpc>
              <a:spcPct val="90000"/>
            </a:lnSpc>
            <a:spcBef>
              <a:spcPct val="0"/>
            </a:spcBef>
            <a:spcAft>
              <a:spcPct val="15000"/>
            </a:spcAft>
            <a:buChar char="••"/>
          </a:pPr>
          <a:r>
            <a:rPr lang="en-US" sz="1900" b="1" kern="1200" dirty="0" smtClean="0"/>
            <a:t>Attacker’s request is forwarded past security checks, allowing unauthorized function or data access</a:t>
          </a:r>
          <a:endParaRPr lang="en-US" sz="1900" b="1" kern="1200" dirty="0"/>
        </a:p>
      </dsp:txBody>
      <dsp:txXfrm>
        <a:off x="0" y="4060860"/>
        <a:ext cx="8763000" cy="1376550"/>
      </dsp:txXfrm>
    </dsp:sp>
    <dsp:sp modelId="{16705340-0965-4EB0-9C8F-0B8BAEF7B685}">
      <dsp:nvSpPr>
        <dsp:cNvPr id="0" name=""/>
        <dsp:cNvSpPr/>
      </dsp:nvSpPr>
      <dsp:spPr>
        <a:xfrm>
          <a:off x="438150" y="3780420"/>
          <a:ext cx="6134100" cy="560880"/>
        </a:xfrm>
        <a:prstGeom prst="roundRect">
          <a:avLst/>
        </a:prstGeom>
        <a:gradFill rotWithShape="0">
          <a:gsLst>
            <a:gs pos="0">
              <a:schemeClr val="accent4">
                <a:hueOff val="-4464771"/>
                <a:satOff val="26899"/>
                <a:lumOff val="2156"/>
                <a:alphaOff val="0"/>
                <a:tint val="100000"/>
                <a:shade val="100000"/>
                <a:satMod val="130000"/>
              </a:schemeClr>
            </a:gs>
            <a:gs pos="100000">
              <a:schemeClr val="accent4">
                <a:hueOff val="-4464771"/>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31854" tIns="0" rIns="231854" bIns="0" numCol="1" spcCol="1270" anchor="ctr" anchorCtr="0">
          <a:noAutofit/>
        </a:bodyPr>
        <a:lstStyle/>
        <a:p>
          <a:pPr lvl="0" algn="l" defTabSz="844550">
            <a:lnSpc>
              <a:spcPct val="90000"/>
            </a:lnSpc>
            <a:spcBef>
              <a:spcPct val="0"/>
            </a:spcBef>
            <a:spcAft>
              <a:spcPct val="35000"/>
            </a:spcAft>
          </a:pPr>
          <a:r>
            <a:rPr lang="en-US" sz="1900" b="1" kern="1200" dirty="0" smtClean="0"/>
            <a:t>Typical Impact</a:t>
          </a:r>
        </a:p>
      </dsp:txBody>
      <dsp:txXfrm>
        <a:off x="465530" y="3807800"/>
        <a:ext cx="607934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E9B06-A06B-443C-83A3-58564550A9C4}">
      <dsp:nvSpPr>
        <dsp:cNvPr id="0" name=""/>
        <dsp:cNvSpPr/>
      </dsp:nvSpPr>
      <dsp:spPr>
        <a:xfrm>
          <a:off x="2611"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A1: Injection</a:t>
          </a:r>
          <a:endParaRPr lang="en-US" sz="1800" b="1" kern="1200" dirty="0">
            <a:solidFill>
              <a:srgbClr val="FFFFFF"/>
            </a:solidFill>
            <a:latin typeface="Tahoma"/>
            <a:ea typeface=""/>
            <a:cs typeface=""/>
          </a:endParaRPr>
        </a:p>
      </dsp:txBody>
      <dsp:txXfrm>
        <a:off x="2611" y="397222"/>
        <a:ext cx="2072133" cy="1243280"/>
      </dsp:txXfrm>
    </dsp:sp>
    <dsp:sp modelId="{B1556E44-69BD-4479-8EA4-18F7FE371684}">
      <dsp:nvSpPr>
        <dsp:cNvPr id="0" name=""/>
        <dsp:cNvSpPr/>
      </dsp:nvSpPr>
      <dsp:spPr>
        <a:xfrm>
          <a:off x="2281959"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A2:</a:t>
          </a:r>
          <a:r>
            <a:rPr lang="en-US" altLang="ja-JP" sz="1800" b="1" kern="1200" dirty="0" smtClean="0">
              <a:solidFill>
                <a:srgbClr val="FFFFFF"/>
              </a:solidFill>
              <a:latin typeface="Tahoma"/>
              <a:ea typeface="ＭＳ Ｐゴシック" pitchFamily="1" charset="-128"/>
              <a:cs typeface=""/>
            </a:rPr>
            <a:t>Broken Authentication and Session Management</a:t>
          </a:r>
          <a:endParaRPr lang="en-US" sz="1800" b="1" kern="1200" dirty="0">
            <a:solidFill>
              <a:srgbClr val="FFFFFF"/>
            </a:solidFill>
            <a:latin typeface="Tahoma"/>
            <a:ea typeface=""/>
            <a:cs typeface=""/>
          </a:endParaRPr>
        </a:p>
      </dsp:txBody>
      <dsp:txXfrm>
        <a:off x="2281959" y="397222"/>
        <a:ext cx="2072133" cy="1243280"/>
      </dsp:txXfrm>
    </dsp:sp>
    <dsp:sp modelId="{9D27293C-7179-0449-88D0-5E1D7B34544D}">
      <dsp:nvSpPr>
        <dsp:cNvPr id="0" name=""/>
        <dsp:cNvSpPr/>
      </dsp:nvSpPr>
      <dsp:spPr>
        <a:xfrm>
          <a:off x="4561306"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solidFill>
                <a:srgbClr val="FFFFFF"/>
              </a:solidFill>
              <a:latin typeface="Tahoma"/>
              <a:ea typeface=""/>
              <a:cs typeface=""/>
            </a:rPr>
            <a:t>A3: Cross-Site Scripting (XSS)</a:t>
          </a:r>
          <a:endParaRPr lang="en-US" sz="1800" b="1" kern="1200" dirty="0">
            <a:solidFill>
              <a:srgbClr val="FFFFFF"/>
            </a:solidFill>
            <a:latin typeface="Tahoma"/>
            <a:ea typeface=""/>
            <a:cs typeface=""/>
          </a:endParaRPr>
        </a:p>
      </dsp:txBody>
      <dsp:txXfrm>
        <a:off x="4561306" y="397222"/>
        <a:ext cx="2072133" cy="1243280"/>
      </dsp:txXfrm>
    </dsp:sp>
    <dsp:sp modelId="{C3E7A39C-1CAB-4280-9674-550D9EBD3664}">
      <dsp:nvSpPr>
        <dsp:cNvPr id="0" name=""/>
        <dsp:cNvSpPr/>
      </dsp:nvSpPr>
      <dsp:spPr>
        <a:xfrm>
          <a:off x="6840654"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A4: </a:t>
          </a:r>
          <a:r>
            <a:rPr kumimoji="0" lang="en-US" altLang="ja-JP" sz="1800" b="1" i="0" u="none" strike="noStrike" kern="1200" cap="none" spc="0" normalizeH="0" baseline="0" noProof="0" dirty="0" smtClean="0">
              <a:ln/>
              <a:solidFill>
                <a:srgbClr val="FFFFFF"/>
              </a:solidFill>
              <a:effectLst/>
              <a:uLnTx/>
              <a:uFillTx/>
              <a:latin typeface="Tahoma"/>
              <a:ea typeface="ＭＳ Ｐゴシック" pitchFamily="1" charset="-128"/>
              <a:cs typeface=""/>
            </a:rPr>
            <a:t>Insecure Direct Object References </a:t>
          </a:r>
          <a:endParaRPr kumimoji="0" lang="en-US" sz="1800" b="1" i="0" u="none" strike="noStrike" kern="1200" cap="none" spc="0" normalizeH="0" baseline="0" noProof="0" dirty="0" smtClean="0">
            <a:ln/>
            <a:solidFill>
              <a:srgbClr val="FFFFFF"/>
            </a:solidFill>
            <a:effectLst/>
            <a:uLnTx/>
            <a:uFillTx/>
            <a:latin typeface="Tahoma"/>
            <a:ea typeface=""/>
            <a:cs typeface=""/>
          </a:endParaRPr>
        </a:p>
      </dsp:txBody>
      <dsp:txXfrm>
        <a:off x="6840654" y="397222"/>
        <a:ext cx="2072133" cy="1243280"/>
      </dsp:txXfrm>
    </dsp:sp>
    <dsp:sp modelId="{36A05AF2-926E-AA4C-859F-C3F64989FDC6}">
      <dsp:nvSpPr>
        <dsp:cNvPr id="0" name=""/>
        <dsp:cNvSpPr/>
      </dsp:nvSpPr>
      <dsp:spPr>
        <a:xfrm>
          <a:off x="2611" y="1847715"/>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A5:</a:t>
          </a:r>
          <a:r>
            <a:rPr lang="en-US" sz="1800" b="1" kern="1200" dirty="0" smtClean="0">
              <a:solidFill>
                <a:srgbClr val="FFFFFF"/>
              </a:solidFill>
              <a:latin typeface="Tahoma"/>
              <a:ea typeface=""/>
              <a:cs typeface=""/>
            </a:rPr>
            <a:t>Security Misconfiguration</a:t>
          </a:r>
          <a:endParaRPr kumimoji="0" lang="en-US" sz="1800" b="1" i="0" u="none" strike="noStrike" kern="1200" cap="none" spc="0" normalizeH="0" baseline="0" noProof="0" dirty="0" smtClean="0">
            <a:ln/>
            <a:solidFill>
              <a:srgbClr val="FFFFFF"/>
            </a:solidFill>
            <a:effectLst/>
            <a:uLnTx/>
            <a:uFillTx/>
            <a:latin typeface="Tahoma"/>
            <a:ea typeface=""/>
            <a:cs typeface=""/>
          </a:endParaRPr>
        </a:p>
      </dsp:txBody>
      <dsp:txXfrm>
        <a:off x="2611" y="1847715"/>
        <a:ext cx="2072133" cy="1243280"/>
      </dsp:txXfrm>
    </dsp:sp>
    <dsp:sp modelId="{541043AF-1445-AC4A-A92B-C7BB2E05B767}">
      <dsp:nvSpPr>
        <dsp:cNvPr id="0" name=""/>
        <dsp:cNvSpPr/>
      </dsp:nvSpPr>
      <dsp:spPr>
        <a:xfrm>
          <a:off x="2281959" y="1847715"/>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A6: Sensitive Data Exposure</a:t>
          </a:r>
        </a:p>
      </dsp:txBody>
      <dsp:txXfrm>
        <a:off x="2281959" y="1847715"/>
        <a:ext cx="2072133" cy="1243280"/>
      </dsp:txXfrm>
    </dsp:sp>
    <dsp:sp modelId="{55351F9C-771E-D545-BD6F-96E69641DBD2}">
      <dsp:nvSpPr>
        <dsp:cNvPr id="0" name=""/>
        <dsp:cNvSpPr/>
      </dsp:nvSpPr>
      <dsp:spPr>
        <a:xfrm>
          <a:off x="4561306" y="1847715"/>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FFFFFF"/>
              </a:solidFill>
              <a:latin typeface="Tahoma"/>
              <a:ea typeface=""/>
              <a:cs typeface=""/>
            </a:rPr>
            <a:t>A7: </a:t>
          </a:r>
          <a:r>
            <a:rPr lang="en-US" altLang="ja-JP" sz="1800" b="1" kern="1200" dirty="0" smtClean="0">
              <a:solidFill>
                <a:srgbClr val="FFFFFF"/>
              </a:solidFill>
              <a:latin typeface="Tahoma"/>
              <a:ea typeface="ＭＳ Ｐゴシック" pitchFamily="1" charset="-128"/>
              <a:cs typeface=""/>
            </a:rPr>
            <a:t>Missing Function Level Access Control</a:t>
          </a:r>
          <a:endParaRPr lang="en-US" sz="1800" b="1" kern="1200" dirty="0">
            <a:solidFill>
              <a:srgbClr val="FFFFFF"/>
            </a:solidFill>
            <a:latin typeface="Tahoma"/>
            <a:ea typeface=""/>
            <a:cs typeface=""/>
          </a:endParaRPr>
        </a:p>
      </dsp:txBody>
      <dsp:txXfrm>
        <a:off x="4561306" y="1847715"/>
        <a:ext cx="2072133" cy="1243280"/>
      </dsp:txXfrm>
    </dsp:sp>
    <dsp:sp modelId="{C1D69166-305E-2142-8665-00A65918F020}">
      <dsp:nvSpPr>
        <dsp:cNvPr id="0" name=""/>
        <dsp:cNvSpPr/>
      </dsp:nvSpPr>
      <dsp:spPr>
        <a:xfrm>
          <a:off x="6840654" y="1847715"/>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A8: </a:t>
          </a:r>
          <a:r>
            <a:rPr kumimoji="0" lang="en-US" altLang="ja-JP" sz="1800" b="1" i="0" u="none" strike="noStrike" kern="1200" cap="none" spc="0" normalizeH="0" baseline="0" noProof="0" dirty="0" smtClean="0">
              <a:ln/>
              <a:solidFill>
                <a:srgbClr val="FFFFFF"/>
              </a:solidFill>
              <a:effectLst/>
              <a:uLnTx/>
              <a:uFillTx/>
              <a:latin typeface="Tahoma"/>
              <a:ea typeface="ＭＳ Ｐゴシック" pitchFamily="1" charset="-128"/>
              <a:cs typeface=""/>
            </a:rPr>
            <a:t>Cross Site Request Forgery (CSRF)</a:t>
          </a:r>
          <a:endParaRPr lang="en-US" sz="1800" b="1" kern="1200" dirty="0">
            <a:solidFill>
              <a:srgbClr val="FFFFFF"/>
            </a:solidFill>
            <a:latin typeface="Tahoma"/>
            <a:ea typeface=""/>
            <a:cs typeface=""/>
          </a:endParaRPr>
        </a:p>
      </dsp:txBody>
      <dsp:txXfrm>
        <a:off x="6840654" y="1847715"/>
        <a:ext cx="2072133" cy="1243280"/>
      </dsp:txXfrm>
    </dsp:sp>
    <dsp:sp modelId="{E017613D-0682-B249-B51A-8D5890963079}">
      <dsp:nvSpPr>
        <dsp:cNvPr id="0" name=""/>
        <dsp:cNvSpPr/>
      </dsp:nvSpPr>
      <dsp:spPr>
        <a:xfrm>
          <a:off x="2281959" y="3298209"/>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solidFill>
                <a:srgbClr val="FFFFFF"/>
              </a:solidFill>
              <a:latin typeface="Tahoma"/>
              <a:ea typeface=""/>
              <a:cs typeface=""/>
            </a:rPr>
            <a:t>A9: Using Components with known vulnerabilities</a:t>
          </a:r>
          <a:endParaRPr lang="en-US" sz="1800" b="1" kern="1200" dirty="0">
            <a:solidFill>
              <a:srgbClr val="FFFFFF"/>
            </a:solidFill>
            <a:latin typeface="Tahoma"/>
            <a:ea typeface=""/>
            <a:cs typeface=""/>
          </a:endParaRPr>
        </a:p>
      </dsp:txBody>
      <dsp:txXfrm>
        <a:off x="2281959" y="3298209"/>
        <a:ext cx="2072133" cy="1243280"/>
      </dsp:txXfrm>
    </dsp:sp>
    <dsp:sp modelId="{2BFD1927-216E-430A-B0C4-24997B033C54}">
      <dsp:nvSpPr>
        <dsp:cNvPr id="0" name=""/>
        <dsp:cNvSpPr/>
      </dsp:nvSpPr>
      <dsp:spPr>
        <a:xfrm>
          <a:off x="4561306" y="3298209"/>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FFFFFF"/>
              </a:solidFill>
              <a:latin typeface="Tahoma"/>
              <a:ea typeface=""/>
              <a:cs typeface=""/>
            </a:rPr>
            <a:t>A10:  </a:t>
          </a:r>
          <a:r>
            <a:rPr lang="en-US" sz="1800" b="1" i="0" u="none" kern="1200" dirty="0" err="1" smtClean="0">
              <a:solidFill>
                <a:srgbClr val="FFFFFF"/>
              </a:solidFill>
              <a:latin typeface="Tahoma"/>
              <a:ea typeface=""/>
              <a:cs typeface=""/>
            </a:rPr>
            <a:t>Unvalidated</a:t>
          </a:r>
          <a:r>
            <a:rPr lang="en-US" sz="1800" b="1" i="0" u="none" kern="1200" dirty="0" smtClean="0">
              <a:solidFill>
                <a:srgbClr val="FFFFFF"/>
              </a:solidFill>
              <a:latin typeface="Tahoma"/>
              <a:ea typeface=""/>
              <a:cs typeface=""/>
            </a:rPr>
            <a:t> Redirects and Forwards</a:t>
          </a:r>
          <a:endParaRPr lang="en-US" sz="1800" b="1" kern="1200" dirty="0">
            <a:solidFill>
              <a:srgbClr val="FFFFFF"/>
            </a:solidFill>
            <a:latin typeface="Tahoma"/>
            <a:ea typeface=""/>
            <a:cs typeface=""/>
          </a:endParaRPr>
        </a:p>
      </dsp:txBody>
      <dsp:txXfrm>
        <a:off x="4561306" y="3298209"/>
        <a:ext cx="2072133"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9F99F-B4F5-4C58-A467-AD73CAE6EC61}">
      <dsp:nvSpPr>
        <dsp:cNvPr id="0" name=""/>
        <dsp:cNvSpPr/>
      </dsp:nvSpPr>
      <dsp:spPr>
        <a:xfrm>
          <a:off x="0" y="449039"/>
          <a:ext cx="8077200" cy="90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Tricking an application into including unintended commands in the data sent to an interpreter</a:t>
          </a:r>
        </a:p>
      </dsp:txBody>
      <dsp:txXfrm>
        <a:off x="0" y="449039"/>
        <a:ext cx="8077200" cy="907200"/>
      </dsp:txXfrm>
    </dsp:sp>
    <dsp:sp modelId="{94FB6206-372C-425F-9829-D5D30F9CA07E}">
      <dsp:nvSpPr>
        <dsp:cNvPr id="0" name=""/>
        <dsp:cNvSpPr/>
      </dsp:nvSpPr>
      <dsp:spPr>
        <a:xfrm>
          <a:off x="403860" y="212879"/>
          <a:ext cx="565404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smtClean="0"/>
            <a:t>Injection means…</a:t>
          </a:r>
          <a:endParaRPr lang="en-US" sz="1600" kern="1200" dirty="0"/>
        </a:p>
      </dsp:txBody>
      <dsp:txXfrm>
        <a:off x="426917" y="235936"/>
        <a:ext cx="5607926" cy="426206"/>
      </dsp:txXfrm>
    </dsp:sp>
    <dsp:sp modelId="{04799F29-2223-4CE7-9075-60D9BACB9C11}">
      <dsp:nvSpPr>
        <dsp:cNvPr id="0" name=""/>
        <dsp:cNvSpPr/>
      </dsp:nvSpPr>
      <dsp:spPr>
        <a:xfrm>
          <a:off x="0" y="1678799"/>
          <a:ext cx="80772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Take strings and interpret them as commands</a:t>
          </a:r>
        </a:p>
        <a:p>
          <a:pPr marL="171450" lvl="1" indent="-171450" algn="l" defTabSz="711200">
            <a:lnSpc>
              <a:spcPct val="90000"/>
            </a:lnSpc>
            <a:spcBef>
              <a:spcPct val="0"/>
            </a:spcBef>
            <a:spcAft>
              <a:spcPct val="15000"/>
            </a:spcAft>
            <a:buChar char="••"/>
          </a:pPr>
          <a:r>
            <a:rPr lang="en-US" sz="1600" kern="1200" dirty="0" smtClean="0"/>
            <a:t>SQL, OS Shell, LDAP, </a:t>
          </a:r>
          <a:r>
            <a:rPr lang="en-US" sz="1600" kern="1200" dirty="0" err="1" smtClean="0"/>
            <a:t>XPath</a:t>
          </a:r>
          <a:r>
            <a:rPr lang="en-US" sz="1600" kern="1200" dirty="0" smtClean="0"/>
            <a:t>, Hibernate, etc…</a:t>
          </a:r>
        </a:p>
      </dsp:txBody>
      <dsp:txXfrm>
        <a:off x="0" y="1678799"/>
        <a:ext cx="8077200" cy="932400"/>
      </dsp:txXfrm>
    </dsp:sp>
    <dsp:sp modelId="{68EF5B30-57B1-4A5F-9D1B-2F632ADB504A}">
      <dsp:nvSpPr>
        <dsp:cNvPr id="0" name=""/>
        <dsp:cNvSpPr/>
      </dsp:nvSpPr>
      <dsp:spPr>
        <a:xfrm>
          <a:off x="403860" y="1442639"/>
          <a:ext cx="565404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smtClean="0"/>
            <a:t>Interpreters…</a:t>
          </a:r>
        </a:p>
      </dsp:txBody>
      <dsp:txXfrm>
        <a:off x="426917" y="1465696"/>
        <a:ext cx="5607926" cy="426206"/>
      </dsp:txXfrm>
    </dsp:sp>
    <dsp:sp modelId="{1A5563CE-4F3E-4F63-BBD4-35F1C512B2C7}">
      <dsp:nvSpPr>
        <dsp:cNvPr id="0" name=""/>
        <dsp:cNvSpPr/>
      </dsp:nvSpPr>
      <dsp:spPr>
        <a:xfrm>
          <a:off x="0" y="2933759"/>
          <a:ext cx="80772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Many applications still susceptible (really don’t know why)</a:t>
          </a:r>
        </a:p>
        <a:p>
          <a:pPr marL="171450" lvl="1" indent="-171450" algn="l" defTabSz="711200">
            <a:lnSpc>
              <a:spcPct val="90000"/>
            </a:lnSpc>
            <a:spcBef>
              <a:spcPct val="0"/>
            </a:spcBef>
            <a:spcAft>
              <a:spcPct val="15000"/>
            </a:spcAft>
            <a:buChar char="••"/>
          </a:pPr>
          <a:r>
            <a:rPr lang="en-US" sz="1600" kern="1200" dirty="0" smtClean="0"/>
            <a:t>Even though it’s usually very simple to avoid</a:t>
          </a:r>
        </a:p>
      </dsp:txBody>
      <dsp:txXfrm>
        <a:off x="0" y="2933759"/>
        <a:ext cx="8077200" cy="932400"/>
      </dsp:txXfrm>
    </dsp:sp>
    <dsp:sp modelId="{A840093C-7916-46CF-BB35-A305A6DBEF8B}">
      <dsp:nvSpPr>
        <dsp:cNvPr id="0" name=""/>
        <dsp:cNvSpPr/>
      </dsp:nvSpPr>
      <dsp:spPr>
        <a:xfrm>
          <a:off x="403860" y="2697599"/>
          <a:ext cx="565404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smtClean="0"/>
            <a:t>SQL injection is still quite common</a:t>
          </a:r>
        </a:p>
      </dsp:txBody>
      <dsp:txXfrm>
        <a:off x="426917" y="2720656"/>
        <a:ext cx="5607926" cy="426206"/>
      </dsp:txXfrm>
    </dsp:sp>
    <dsp:sp modelId="{2CE58D8E-C49B-4FDE-8004-E0949DB9DFE4}">
      <dsp:nvSpPr>
        <dsp:cNvPr id="0" name=""/>
        <dsp:cNvSpPr/>
      </dsp:nvSpPr>
      <dsp:spPr>
        <a:xfrm>
          <a:off x="0" y="4188720"/>
          <a:ext cx="80772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Usually severe. Entire database can usually be read or modified</a:t>
          </a:r>
        </a:p>
        <a:p>
          <a:pPr marL="171450" lvl="1" indent="-171450" algn="l" defTabSz="711200">
            <a:lnSpc>
              <a:spcPct val="90000"/>
            </a:lnSpc>
            <a:spcBef>
              <a:spcPct val="0"/>
            </a:spcBef>
            <a:spcAft>
              <a:spcPct val="15000"/>
            </a:spcAft>
            <a:buChar char="••"/>
          </a:pPr>
          <a:r>
            <a:rPr lang="en-US" sz="1600" kern="1200" dirty="0" smtClean="0"/>
            <a:t>May also allow full database schema, or account access, or even OS level access</a:t>
          </a:r>
        </a:p>
      </dsp:txBody>
      <dsp:txXfrm>
        <a:off x="0" y="4188720"/>
        <a:ext cx="8077200" cy="932400"/>
      </dsp:txXfrm>
    </dsp:sp>
    <dsp:sp modelId="{6EDA3725-04A2-4FC9-8283-13D3C50CCEFE}">
      <dsp:nvSpPr>
        <dsp:cNvPr id="0" name=""/>
        <dsp:cNvSpPr/>
      </dsp:nvSpPr>
      <dsp:spPr>
        <a:xfrm>
          <a:off x="403860" y="3952560"/>
          <a:ext cx="565404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smtClean="0"/>
            <a:t>Typical Impact</a:t>
          </a:r>
        </a:p>
      </dsp:txBody>
      <dsp:txXfrm>
        <a:off x="426917" y="3975617"/>
        <a:ext cx="560792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47EBE-A15D-4C22-B937-41021BC092E3}">
      <dsp:nvSpPr>
        <dsp:cNvPr id="0" name=""/>
        <dsp:cNvSpPr/>
      </dsp:nvSpPr>
      <dsp:spPr>
        <a:xfrm>
          <a:off x="0" y="286130"/>
          <a:ext cx="8229600" cy="874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Means credentials have to go with every request</a:t>
          </a:r>
        </a:p>
        <a:p>
          <a:pPr marL="114300" lvl="1" indent="-114300" algn="l" defTabSz="666750">
            <a:lnSpc>
              <a:spcPct val="90000"/>
            </a:lnSpc>
            <a:spcBef>
              <a:spcPct val="0"/>
            </a:spcBef>
            <a:spcAft>
              <a:spcPct val="15000"/>
            </a:spcAft>
            <a:buChar char="••"/>
          </a:pPr>
          <a:r>
            <a:rPr lang="en-US" sz="1500" kern="1200" dirty="0" smtClean="0"/>
            <a:t>Should use SSL for everything requiring authentication</a:t>
          </a:r>
        </a:p>
      </dsp:txBody>
      <dsp:txXfrm>
        <a:off x="0" y="286130"/>
        <a:ext cx="8229600" cy="874125"/>
      </dsp:txXfrm>
    </dsp:sp>
    <dsp:sp modelId="{C1CCF742-3354-40B0-8547-149D5B45EAE5}">
      <dsp:nvSpPr>
        <dsp:cNvPr id="0" name=""/>
        <dsp:cNvSpPr/>
      </dsp:nvSpPr>
      <dsp:spPr>
        <a:xfrm>
          <a:off x="411480" y="64730"/>
          <a:ext cx="5760720" cy="4428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a:lnSpc>
              <a:spcPct val="90000"/>
            </a:lnSpc>
            <a:spcBef>
              <a:spcPct val="0"/>
            </a:spcBef>
            <a:spcAft>
              <a:spcPct val="35000"/>
            </a:spcAft>
          </a:pPr>
          <a:r>
            <a:rPr lang="en-US" sz="1500" kern="1200" dirty="0" smtClean="0"/>
            <a:t>HTTP is a “stateless” protocol</a:t>
          </a:r>
          <a:endParaRPr lang="en-US" sz="1500" kern="1200" dirty="0"/>
        </a:p>
      </dsp:txBody>
      <dsp:txXfrm>
        <a:off x="433096" y="86346"/>
        <a:ext cx="5717488" cy="399568"/>
      </dsp:txXfrm>
    </dsp:sp>
    <dsp:sp modelId="{1BE3829A-B36B-4166-B2D8-8596D466B3AD}">
      <dsp:nvSpPr>
        <dsp:cNvPr id="0" name=""/>
        <dsp:cNvSpPr/>
      </dsp:nvSpPr>
      <dsp:spPr>
        <a:xfrm>
          <a:off x="0" y="1462655"/>
          <a:ext cx="8229600"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SESSION ID used to track state since HTTP doesn’t</a:t>
          </a:r>
        </a:p>
        <a:p>
          <a:pPr marL="228600" lvl="2" indent="-114300" algn="l" defTabSz="666750">
            <a:lnSpc>
              <a:spcPct val="90000"/>
            </a:lnSpc>
            <a:spcBef>
              <a:spcPct val="0"/>
            </a:spcBef>
            <a:spcAft>
              <a:spcPct val="15000"/>
            </a:spcAft>
            <a:buChar char="••"/>
          </a:pPr>
          <a:r>
            <a:rPr lang="en-US" sz="1500" kern="1200" dirty="0" smtClean="0"/>
            <a:t>and it is just as good as credentials to an attacker</a:t>
          </a:r>
        </a:p>
        <a:p>
          <a:pPr marL="114300" lvl="1" indent="-114300" algn="l" defTabSz="666750">
            <a:lnSpc>
              <a:spcPct val="90000"/>
            </a:lnSpc>
            <a:spcBef>
              <a:spcPct val="0"/>
            </a:spcBef>
            <a:spcAft>
              <a:spcPct val="15000"/>
            </a:spcAft>
            <a:buChar char="••"/>
          </a:pPr>
          <a:r>
            <a:rPr lang="en-US" sz="1500" kern="1200" dirty="0" smtClean="0"/>
            <a:t>SESSION ID is typically exposed on the network, in browser, in logs, …</a:t>
          </a:r>
        </a:p>
      </dsp:txBody>
      <dsp:txXfrm>
        <a:off x="0" y="1462655"/>
        <a:ext cx="8229600" cy="1134000"/>
      </dsp:txXfrm>
    </dsp:sp>
    <dsp:sp modelId="{F18F51E8-D932-4C66-B789-743280E530A8}">
      <dsp:nvSpPr>
        <dsp:cNvPr id="0" name=""/>
        <dsp:cNvSpPr/>
      </dsp:nvSpPr>
      <dsp:spPr>
        <a:xfrm>
          <a:off x="411480" y="1241255"/>
          <a:ext cx="5760720" cy="4428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a:lnSpc>
              <a:spcPct val="90000"/>
            </a:lnSpc>
            <a:spcBef>
              <a:spcPct val="0"/>
            </a:spcBef>
            <a:spcAft>
              <a:spcPct val="35000"/>
            </a:spcAft>
          </a:pPr>
          <a:r>
            <a:rPr lang="en-US" sz="1500" kern="1200" dirty="0" smtClean="0"/>
            <a:t>Session management flaws</a:t>
          </a:r>
        </a:p>
      </dsp:txBody>
      <dsp:txXfrm>
        <a:off x="433096" y="1262871"/>
        <a:ext cx="5717488" cy="399568"/>
      </dsp:txXfrm>
    </dsp:sp>
    <dsp:sp modelId="{A16841A0-9150-49EB-A1DB-7E1C3B9A3F71}">
      <dsp:nvSpPr>
        <dsp:cNvPr id="0" name=""/>
        <dsp:cNvSpPr/>
      </dsp:nvSpPr>
      <dsp:spPr>
        <a:xfrm>
          <a:off x="0" y="2899055"/>
          <a:ext cx="8229600" cy="850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Change my password, remember my password, forgot my password, secret question, logout, email address, etc…</a:t>
          </a:r>
        </a:p>
      </dsp:txBody>
      <dsp:txXfrm>
        <a:off x="0" y="2899055"/>
        <a:ext cx="8229600" cy="850500"/>
      </dsp:txXfrm>
    </dsp:sp>
    <dsp:sp modelId="{F9359673-9E66-491D-9A3F-80FEBC5DD5B5}">
      <dsp:nvSpPr>
        <dsp:cNvPr id="0" name=""/>
        <dsp:cNvSpPr/>
      </dsp:nvSpPr>
      <dsp:spPr>
        <a:xfrm>
          <a:off x="411480" y="2677656"/>
          <a:ext cx="5760720" cy="4428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a:lnSpc>
              <a:spcPct val="90000"/>
            </a:lnSpc>
            <a:spcBef>
              <a:spcPct val="0"/>
            </a:spcBef>
            <a:spcAft>
              <a:spcPct val="35000"/>
            </a:spcAft>
          </a:pPr>
          <a:r>
            <a:rPr lang="en-US" sz="1500" kern="1200" dirty="0" smtClean="0"/>
            <a:t>Beware the side-doors</a:t>
          </a:r>
        </a:p>
      </dsp:txBody>
      <dsp:txXfrm>
        <a:off x="433096" y="2699272"/>
        <a:ext cx="5717488" cy="399568"/>
      </dsp:txXfrm>
    </dsp:sp>
    <dsp:sp modelId="{5EFBF7D3-C76B-451F-8F43-50FE2D1F4264}">
      <dsp:nvSpPr>
        <dsp:cNvPr id="0" name=""/>
        <dsp:cNvSpPr/>
      </dsp:nvSpPr>
      <dsp:spPr>
        <a:xfrm>
          <a:off x="0" y="4051956"/>
          <a:ext cx="8229600" cy="637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User accounts compromised or user sessions hijacked</a:t>
          </a:r>
        </a:p>
      </dsp:txBody>
      <dsp:txXfrm>
        <a:off x="0" y="4051956"/>
        <a:ext cx="8229600" cy="637875"/>
      </dsp:txXfrm>
    </dsp:sp>
    <dsp:sp modelId="{909709D9-B61A-4632-8587-2587842CC1EE}">
      <dsp:nvSpPr>
        <dsp:cNvPr id="0" name=""/>
        <dsp:cNvSpPr/>
      </dsp:nvSpPr>
      <dsp:spPr>
        <a:xfrm>
          <a:off x="411480" y="3830556"/>
          <a:ext cx="5760720" cy="4428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a:lnSpc>
              <a:spcPct val="90000"/>
            </a:lnSpc>
            <a:spcBef>
              <a:spcPct val="0"/>
            </a:spcBef>
            <a:spcAft>
              <a:spcPct val="35000"/>
            </a:spcAft>
          </a:pPr>
          <a:r>
            <a:rPr lang="en-US" sz="1500" kern="1200" dirty="0" smtClean="0"/>
            <a:t>Typical Impact</a:t>
          </a:r>
        </a:p>
      </dsp:txBody>
      <dsp:txXfrm>
        <a:off x="433096" y="3852172"/>
        <a:ext cx="5717488" cy="3995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C7317F-DCB9-42CB-A6A4-CF1577293B7D}">
      <dsp:nvSpPr>
        <dsp:cNvPr id="0" name=""/>
        <dsp:cNvSpPr/>
      </dsp:nvSpPr>
      <dsp:spPr>
        <a:xfrm>
          <a:off x="0" y="284939"/>
          <a:ext cx="82296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Raw data from attacker is sent to an innocent user’s browser</a:t>
          </a:r>
        </a:p>
      </dsp:txBody>
      <dsp:txXfrm>
        <a:off x="0" y="284939"/>
        <a:ext cx="8229600" cy="680400"/>
      </dsp:txXfrm>
    </dsp:sp>
    <dsp:sp modelId="{07EB8D66-1692-4056-BA66-572ED000C388}">
      <dsp:nvSpPr>
        <dsp:cNvPr id="0" name=""/>
        <dsp:cNvSpPr/>
      </dsp:nvSpPr>
      <dsp:spPr>
        <a:xfrm>
          <a:off x="411480" y="48779"/>
          <a:ext cx="576072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dirty="0" smtClean="0"/>
            <a:t>Occurs any time…</a:t>
          </a:r>
          <a:endParaRPr lang="en-US" sz="1600" kern="1200" dirty="0"/>
        </a:p>
      </dsp:txBody>
      <dsp:txXfrm>
        <a:off x="434537" y="71836"/>
        <a:ext cx="5714606" cy="426206"/>
      </dsp:txXfrm>
    </dsp:sp>
    <dsp:sp modelId="{80EDB88F-6B15-4FE3-9A6A-9D42E2D5A947}">
      <dsp:nvSpPr>
        <dsp:cNvPr id="0" name=""/>
        <dsp:cNvSpPr/>
      </dsp:nvSpPr>
      <dsp:spPr>
        <a:xfrm>
          <a:off x="0" y="1287899"/>
          <a:ext cx="8229600" cy="1209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Stored in database</a:t>
          </a:r>
        </a:p>
        <a:p>
          <a:pPr marL="171450" lvl="1" indent="-171450" algn="l" defTabSz="711200">
            <a:lnSpc>
              <a:spcPct val="90000"/>
            </a:lnSpc>
            <a:spcBef>
              <a:spcPct val="0"/>
            </a:spcBef>
            <a:spcAft>
              <a:spcPct val="15000"/>
            </a:spcAft>
            <a:buChar char="••"/>
          </a:pPr>
          <a:r>
            <a:rPr lang="en-US" sz="1600" kern="1200" dirty="0" smtClean="0"/>
            <a:t>Reflected from web input (form field, hidden field, URL, etc…)</a:t>
          </a:r>
        </a:p>
        <a:p>
          <a:pPr marL="171450" lvl="1" indent="-171450" algn="l" defTabSz="711200">
            <a:lnSpc>
              <a:spcPct val="90000"/>
            </a:lnSpc>
            <a:spcBef>
              <a:spcPct val="0"/>
            </a:spcBef>
            <a:spcAft>
              <a:spcPct val="15000"/>
            </a:spcAft>
            <a:buChar char="••"/>
          </a:pPr>
          <a:r>
            <a:rPr lang="en-US" sz="1600" kern="1200" dirty="0" smtClean="0"/>
            <a:t>Sent directly into rich JavaScript client</a:t>
          </a:r>
        </a:p>
      </dsp:txBody>
      <dsp:txXfrm>
        <a:off x="0" y="1287899"/>
        <a:ext cx="8229600" cy="1209600"/>
      </dsp:txXfrm>
    </dsp:sp>
    <dsp:sp modelId="{8377DEE6-6E60-44BB-A9C4-E5044C2260C3}">
      <dsp:nvSpPr>
        <dsp:cNvPr id="0" name=""/>
        <dsp:cNvSpPr/>
      </dsp:nvSpPr>
      <dsp:spPr>
        <a:xfrm>
          <a:off x="411480" y="1051739"/>
          <a:ext cx="576072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dirty="0" smtClean="0"/>
            <a:t>Raw data…</a:t>
          </a:r>
        </a:p>
      </dsp:txBody>
      <dsp:txXfrm>
        <a:off x="434537" y="1074796"/>
        <a:ext cx="5714606" cy="426206"/>
      </dsp:txXfrm>
    </dsp:sp>
    <dsp:sp modelId="{FFF2705E-0C48-43DE-BA94-75136A114045}">
      <dsp:nvSpPr>
        <dsp:cNvPr id="0" name=""/>
        <dsp:cNvSpPr/>
      </dsp:nvSpPr>
      <dsp:spPr>
        <a:xfrm>
          <a:off x="0" y="2820060"/>
          <a:ext cx="82296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Try this in your browser – </a:t>
          </a:r>
          <a:r>
            <a:rPr lang="en-US" sz="1600" kern="1200" dirty="0" err="1" smtClean="0"/>
            <a:t>javascript:alert</a:t>
          </a:r>
          <a:r>
            <a:rPr lang="en-US" sz="1600" kern="1200" dirty="0" smtClean="0"/>
            <a:t>(</a:t>
          </a:r>
          <a:r>
            <a:rPr lang="en-US" sz="1600" kern="1200" dirty="0" err="1" smtClean="0"/>
            <a:t>document.cookie</a:t>
          </a:r>
          <a:r>
            <a:rPr lang="en-US" sz="1600" kern="1200" dirty="0" smtClean="0"/>
            <a:t>)</a:t>
          </a:r>
        </a:p>
      </dsp:txBody>
      <dsp:txXfrm>
        <a:off x="0" y="2820060"/>
        <a:ext cx="8229600" cy="680400"/>
      </dsp:txXfrm>
    </dsp:sp>
    <dsp:sp modelId="{54D4E89C-BB4D-4314-BC64-CFD701B44AB5}">
      <dsp:nvSpPr>
        <dsp:cNvPr id="0" name=""/>
        <dsp:cNvSpPr/>
      </dsp:nvSpPr>
      <dsp:spPr>
        <a:xfrm>
          <a:off x="411480" y="2583900"/>
          <a:ext cx="576072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dirty="0" smtClean="0"/>
            <a:t>Virtually </a:t>
          </a:r>
          <a:r>
            <a:rPr lang="en-US" sz="1600" u="sng" kern="1200" dirty="0" smtClean="0"/>
            <a:t>every</a:t>
          </a:r>
          <a:r>
            <a:rPr lang="en-US" sz="1600" kern="1200" dirty="0" smtClean="0"/>
            <a:t> web application has this problem</a:t>
          </a:r>
        </a:p>
      </dsp:txBody>
      <dsp:txXfrm>
        <a:off x="434537" y="2606957"/>
        <a:ext cx="5714606" cy="426206"/>
      </dsp:txXfrm>
    </dsp:sp>
    <dsp:sp modelId="{89AB7900-5CB6-4B49-A821-2C77E9A70BA4}">
      <dsp:nvSpPr>
        <dsp:cNvPr id="0" name=""/>
        <dsp:cNvSpPr/>
      </dsp:nvSpPr>
      <dsp:spPr>
        <a:xfrm>
          <a:off x="0" y="3823020"/>
          <a:ext cx="8229600" cy="1386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33248" rIns="638708"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Steal user’s session, steal sensitive data, rewrite web page, redirect user to phishing or malware site</a:t>
          </a:r>
        </a:p>
        <a:p>
          <a:pPr marL="171450" lvl="1" indent="-171450" algn="l" defTabSz="711200">
            <a:lnSpc>
              <a:spcPct val="90000"/>
            </a:lnSpc>
            <a:spcBef>
              <a:spcPct val="0"/>
            </a:spcBef>
            <a:spcAft>
              <a:spcPct val="15000"/>
            </a:spcAft>
            <a:buChar char="••"/>
          </a:pPr>
          <a:r>
            <a:rPr lang="en-US" sz="1600" kern="1200" dirty="0" smtClean="0"/>
            <a:t>Most Severe: Install XSS proxy which allows attacker to observe and direct all user’s behavior on vulnerable site and force user to other sites</a:t>
          </a:r>
        </a:p>
      </dsp:txBody>
      <dsp:txXfrm>
        <a:off x="0" y="3823020"/>
        <a:ext cx="8229600" cy="1386000"/>
      </dsp:txXfrm>
    </dsp:sp>
    <dsp:sp modelId="{731CDA66-7EBB-448B-B3C8-D644D301D6B2}">
      <dsp:nvSpPr>
        <dsp:cNvPr id="0" name=""/>
        <dsp:cNvSpPr/>
      </dsp:nvSpPr>
      <dsp:spPr>
        <a:xfrm>
          <a:off x="411480" y="3586860"/>
          <a:ext cx="576072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711200">
            <a:lnSpc>
              <a:spcPct val="90000"/>
            </a:lnSpc>
            <a:spcBef>
              <a:spcPct val="0"/>
            </a:spcBef>
            <a:spcAft>
              <a:spcPct val="35000"/>
            </a:spcAft>
          </a:pPr>
          <a:r>
            <a:rPr lang="en-US" sz="1600" kern="1200" dirty="0" smtClean="0"/>
            <a:t>Typical Impact</a:t>
          </a:r>
        </a:p>
      </dsp:txBody>
      <dsp:txXfrm>
        <a:off x="434537" y="3609917"/>
        <a:ext cx="5714606" cy="4262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CDC48-AC32-481B-8EBC-03203AE7F52D}">
      <dsp:nvSpPr>
        <dsp:cNvPr id="0" name=""/>
        <dsp:cNvSpPr/>
      </dsp:nvSpPr>
      <dsp:spPr>
        <a:xfrm>
          <a:off x="0" y="310049"/>
          <a:ext cx="8458200"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6450" tIns="416560" rIns="65645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This is part of enforcing proper “Authorization”, along with </a:t>
          </a:r>
          <a:br>
            <a:rPr lang="en-US" sz="2000" kern="1200" dirty="0" smtClean="0"/>
          </a:br>
          <a:r>
            <a:rPr lang="en-US" sz="2000" kern="1200" dirty="0" smtClean="0"/>
            <a:t>A7 – Failure to Restrict URL Access</a:t>
          </a:r>
        </a:p>
      </dsp:txBody>
      <dsp:txXfrm>
        <a:off x="0" y="310049"/>
        <a:ext cx="8458200" cy="1134000"/>
      </dsp:txXfrm>
    </dsp:sp>
    <dsp:sp modelId="{7C8E3E09-3115-4C19-8C78-7BF489EE61DE}">
      <dsp:nvSpPr>
        <dsp:cNvPr id="0" name=""/>
        <dsp:cNvSpPr/>
      </dsp:nvSpPr>
      <dsp:spPr>
        <a:xfrm>
          <a:off x="422910" y="14849"/>
          <a:ext cx="5920740" cy="5904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kern="1200" dirty="0" smtClean="0"/>
            <a:t>How do you protect access to your data?</a:t>
          </a:r>
          <a:endParaRPr lang="en-US" sz="2000" kern="1200" dirty="0"/>
        </a:p>
      </dsp:txBody>
      <dsp:txXfrm>
        <a:off x="451731" y="43670"/>
        <a:ext cx="5863098" cy="532758"/>
      </dsp:txXfrm>
    </dsp:sp>
    <dsp:sp modelId="{EC027BB6-C687-4195-8BBD-A3A78C91330A}">
      <dsp:nvSpPr>
        <dsp:cNvPr id="0" name=""/>
        <dsp:cNvSpPr/>
      </dsp:nvSpPr>
      <dsp:spPr>
        <a:xfrm>
          <a:off x="0" y="1847250"/>
          <a:ext cx="8458200" cy="2142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6450" tIns="416560" rIns="65645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Only listing the ‘authorized’ objects for the current user, or</a:t>
          </a:r>
        </a:p>
        <a:p>
          <a:pPr marL="228600" lvl="1" indent="-228600" algn="l" defTabSz="889000">
            <a:lnSpc>
              <a:spcPct val="90000"/>
            </a:lnSpc>
            <a:spcBef>
              <a:spcPct val="0"/>
            </a:spcBef>
            <a:spcAft>
              <a:spcPct val="15000"/>
            </a:spcAft>
            <a:buChar char="••"/>
          </a:pPr>
          <a:r>
            <a:rPr lang="en-US" sz="2000" kern="1200" dirty="0" smtClean="0"/>
            <a:t>Hiding the object references in hidden fields</a:t>
          </a:r>
        </a:p>
        <a:p>
          <a:pPr marL="228600" lvl="1" indent="-228600" algn="l" defTabSz="889000">
            <a:lnSpc>
              <a:spcPct val="90000"/>
            </a:lnSpc>
            <a:spcBef>
              <a:spcPct val="0"/>
            </a:spcBef>
            <a:spcAft>
              <a:spcPct val="15000"/>
            </a:spcAft>
            <a:buChar char="••"/>
          </a:pPr>
          <a:r>
            <a:rPr lang="en-US" sz="2000" kern="1200" dirty="0" smtClean="0"/>
            <a:t>… and then not enforcing these restrictions on the server side</a:t>
          </a:r>
        </a:p>
        <a:p>
          <a:pPr marL="228600" lvl="1" indent="-228600" algn="l" defTabSz="889000">
            <a:lnSpc>
              <a:spcPct val="90000"/>
            </a:lnSpc>
            <a:spcBef>
              <a:spcPct val="0"/>
            </a:spcBef>
            <a:spcAft>
              <a:spcPct val="15000"/>
            </a:spcAft>
            <a:buChar char="••"/>
          </a:pPr>
          <a:r>
            <a:rPr lang="en-US" sz="2000" kern="1200" dirty="0" smtClean="0"/>
            <a:t>This is called presentation layer access control, and doesn’t work</a:t>
          </a:r>
        </a:p>
        <a:p>
          <a:pPr marL="228600" lvl="1" indent="-228600" algn="l" defTabSz="889000">
            <a:lnSpc>
              <a:spcPct val="90000"/>
            </a:lnSpc>
            <a:spcBef>
              <a:spcPct val="0"/>
            </a:spcBef>
            <a:spcAft>
              <a:spcPct val="15000"/>
            </a:spcAft>
            <a:buChar char="••"/>
          </a:pPr>
          <a:r>
            <a:rPr lang="en-US" sz="2000" kern="1200" dirty="0" smtClean="0"/>
            <a:t>Attacker simply tampers with parameter value</a:t>
          </a:r>
        </a:p>
      </dsp:txBody>
      <dsp:txXfrm>
        <a:off x="0" y="1847250"/>
        <a:ext cx="8458200" cy="2142000"/>
      </dsp:txXfrm>
    </dsp:sp>
    <dsp:sp modelId="{D34ED82C-7F41-4E0C-ACF2-5A81CEC4272D}">
      <dsp:nvSpPr>
        <dsp:cNvPr id="0" name=""/>
        <dsp:cNvSpPr/>
      </dsp:nvSpPr>
      <dsp:spPr>
        <a:xfrm>
          <a:off x="422910" y="1552050"/>
          <a:ext cx="5920740" cy="5904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kern="1200" dirty="0" smtClean="0"/>
            <a:t>A common mistake …</a:t>
          </a:r>
        </a:p>
      </dsp:txBody>
      <dsp:txXfrm>
        <a:off x="451731" y="1580871"/>
        <a:ext cx="5863098" cy="532758"/>
      </dsp:txXfrm>
    </dsp:sp>
    <dsp:sp modelId="{A15793BE-D705-4848-9F6B-CBBD60B7AF45}">
      <dsp:nvSpPr>
        <dsp:cNvPr id="0" name=""/>
        <dsp:cNvSpPr/>
      </dsp:nvSpPr>
      <dsp:spPr>
        <a:xfrm>
          <a:off x="0" y="4392450"/>
          <a:ext cx="8458200" cy="850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56450" tIns="416560" rIns="65645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smtClean="0"/>
            <a:t>Users are able to access unauthorized files or data</a:t>
          </a:r>
        </a:p>
      </dsp:txBody>
      <dsp:txXfrm>
        <a:off x="0" y="4392450"/>
        <a:ext cx="8458200" cy="850500"/>
      </dsp:txXfrm>
    </dsp:sp>
    <dsp:sp modelId="{11E876ED-5D09-4625-ABE7-9FD1415B8207}">
      <dsp:nvSpPr>
        <dsp:cNvPr id="0" name=""/>
        <dsp:cNvSpPr/>
      </dsp:nvSpPr>
      <dsp:spPr>
        <a:xfrm>
          <a:off x="422910" y="4097250"/>
          <a:ext cx="5920740" cy="5904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3790" tIns="0" rIns="223790" bIns="0" numCol="1" spcCol="1270" anchor="ctr" anchorCtr="0">
          <a:noAutofit/>
        </a:bodyPr>
        <a:lstStyle/>
        <a:p>
          <a:pPr lvl="0" algn="l" defTabSz="889000">
            <a:lnSpc>
              <a:spcPct val="90000"/>
            </a:lnSpc>
            <a:spcBef>
              <a:spcPct val="0"/>
            </a:spcBef>
            <a:spcAft>
              <a:spcPct val="35000"/>
            </a:spcAft>
          </a:pPr>
          <a:r>
            <a:rPr lang="en-US" sz="2000" kern="1200" dirty="0" smtClean="0"/>
            <a:t>Typical Impact</a:t>
          </a:r>
        </a:p>
      </dsp:txBody>
      <dsp:txXfrm>
        <a:off x="451731" y="4126071"/>
        <a:ext cx="5863098" cy="53275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F7C22-C156-4422-8525-0A545ED4C504}">
      <dsp:nvSpPr>
        <dsp:cNvPr id="0" name=""/>
        <dsp:cNvSpPr/>
      </dsp:nvSpPr>
      <dsp:spPr>
        <a:xfrm>
          <a:off x="0" y="272339"/>
          <a:ext cx="83058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All through the network and platform</a:t>
          </a:r>
        </a:p>
        <a:p>
          <a:pPr marL="171450" lvl="1" indent="-171450" algn="l" defTabSz="711200">
            <a:lnSpc>
              <a:spcPct val="90000"/>
            </a:lnSpc>
            <a:spcBef>
              <a:spcPct val="0"/>
            </a:spcBef>
            <a:spcAft>
              <a:spcPct val="15000"/>
            </a:spcAft>
            <a:buChar char="••"/>
          </a:pPr>
          <a:r>
            <a:rPr lang="en-US" sz="1600" kern="1200" dirty="0" smtClean="0"/>
            <a:t>Don’t forget the development environment</a:t>
          </a:r>
        </a:p>
      </dsp:txBody>
      <dsp:txXfrm>
        <a:off x="0" y="272339"/>
        <a:ext cx="8305800" cy="932400"/>
      </dsp:txXfrm>
    </dsp:sp>
    <dsp:sp modelId="{81D35B1F-F0E3-4725-B400-A577F938A213}">
      <dsp:nvSpPr>
        <dsp:cNvPr id="0" name=""/>
        <dsp:cNvSpPr/>
      </dsp:nvSpPr>
      <dsp:spPr>
        <a:xfrm>
          <a:off x="415290" y="36179"/>
          <a:ext cx="581406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kern="1200" dirty="0" smtClean="0"/>
            <a:t>Web applications rely on a secure foundation</a:t>
          </a:r>
          <a:endParaRPr lang="en-US" sz="1600" kern="1200" dirty="0"/>
        </a:p>
      </dsp:txBody>
      <dsp:txXfrm>
        <a:off x="438347" y="59236"/>
        <a:ext cx="5767946" cy="426206"/>
      </dsp:txXfrm>
    </dsp:sp>
    <dsp:sp modelId="{CCDB3E22-943D-404B-BF55-8047EAE663CD}">
      <dsp:nvSpPr>
        <dsp:cNvPr id="0" name=""/>
        <dsp:cNvSpPr/>
      </dsp:nvSpPr>
      <dsp:spPr>
        <a:xfrm>
          <a:off x="0" y="1527299"/>
          <a:ext cx="83058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Think of all the places your source code goes</a:t>
          </a:r>
        </a:p>
        <a:p>
          <a:pPr marL="171450" lvl="1" indent="-171450" algn="l" defTabSz="711200">
            <a:lnSpc>
              <a:spcPct val="90000"/>
            </a:lnSpc>
            <a:spcBef>
              <a:spcPct val="0"/>
            </a:spcBef>
            <a:spcAft>
              <a:spcPct val="15000"/>
            </a:spcAft>
            <a:buChar char="••"/>
          </a:pPr>
          <a:r>
            <a:rPr lang="en-US" sz="1600" kern="1200" dirty="0" smtClean="0"/>
            <a:t>Security should not require secret source code</a:t>
          </a:r>
        </a:p>
      </dsp:txBody>
      <dsp:txXfrm>
        <a:off x="0" y="1527299"/>
        <a:ext cx="8305800" cy="932400"/>
      </dsp:txXfrm>
    </dsp:sp>
    <dsp:sp modelId="{4AD83E07-8135-4BBF-83EC-C2681495B6CF}">
      <dsp:nvSpPr>
        <dsp:cNvPr id="0" name=""/>
        <dsp:cNvSpPr/>
      </dsp:nvSpPr>
      <dsp:spPr>
        <a:xfrm>
          <a:off x="415290" y="1291139"/>
          <a:ext cx="581406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kern="1200" dirty="0" smtClean="0"/>
            <a:t>Is your source code a secret?</a:t>
          </a:r>
        </a:p>
      </dsp:txBody>
      <dsp:txXfrm>
        <a:off x="438347" y="1314196"/>
        <a:ext cx="5767946" cy="426206"/>
      </dsp:txXfrm>
    </dsp:sp>
    <dsp:sp modelId="{DCBCDB98-C757-4689-9F6B-70E0011D9F85}">
      <dsp:nvSpPr>
        <dsp:cNvPr id="0" name=""/>
        <dsp:cNvSpPr/>
      </dsp:nvSpPr>
      <dsp:spPr>
        <a:xfrm>
          <a:off x="0" y="2782260"/>
          <a:ext cx="8305800" cy="680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All credentials should change in production</a:t>
          </a:r>
        </a:p>
      </dsp:txBody>
      <dsp:txXfrm>
        <a:off x="0" y="2782260"/>
        <a:ext cx="8305800" cy="680400"/>
      </dsp:txXfrm>
    </dsp:sp>
    <dsp:sp modelId="{CE997AAB-C747-47BE-BF0D-3C349B350A34}">
      <dsp:nvSpPr>
        <dsp:cNvPr id="0" name=""/>
        <dsp:cNvSpPr/>
      </dsp:nvSpPr>
      <dsp:spPr>
        <a:xfrm>
          <a:off x="415290" y="2546099"/>
          <a:ext cx="581406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kern="1200" dirty="0" smtClean="0"/>
            <a:t>CM must extend to all parts of the application</a:t>
          </a:r>
        </a:p>
      </dsp:txBody>
      <dsp:txXfrm>
        <a:off x="438347" y="2569156"/>
        <a:ext cx="5767946" cy="426206"/>
      </dsp:txXfrm>
    </dsp:sp>
    <dsp:sp modelId="{6D0AC900-0593-413C-A71E-482F5973FA10}">
      <dsp:nvSpPr>
        <dsp:cNvPr id="0" name=""/>
        <dsp:cNvSpPr/>
      </dsp:nvSpPr>
      <dsp:spPr>
        <a:xfrm>
          <a:off x="0" y="3785220"/>
          <a:ext cx="8305800" cy="1436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4622" tIns="333248" rIns="644622"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Install backdoor through missing network or server patch</a:t>
          </a:r>
        </a:p>
        <a:p>
          <a:pPr marL="171450" lvl="1" indent="-171450" algn="l" defTabSz="711200">
            <a:lnSpc>
              <a:spcPct val="90000"/>
            </a:lnSpc>
            <a:spcBef>
              <a:spcPct val="0"/>
            </a:spcBef>
            <a:spcAft>
              <a:spcPct val="15000"/>
            </a:spcAft>
            <a:buChar char="••"/>
          </a:pPr>
          <a:r>
            <a:rPr lang="en-US" sz="1600" kern="1200" dirty="0" smtClean="0"/>
            <a:t>XSS flaw exploits due to missing application framework patches</a:t>
          </a:r>
        </a:p>
        <a:p>
          <a:pPr marL="171450" lvl="1" indent="-171450" algn="l" defTabSz="711200">
            <a:lnSpc>
              <a:spcPct val="90000"/>
            </a:lnSpc>
            <a:spcBef>
              <a:spcPct val="0"/>
            </a:spcBef>
            <a:spcAft>
              <a:spcPct val="15000"/>
            </a:spcAft>
            <a:buChar char="••"/>
          </a:pPr>
          <a:r>
            <a:rPr lang="en-US" sz="1600" kern="1200" dirty="0" smtClean="0"/>
            <a:t>Unauthorized access to default accounts, application functionality or data, or unused but accessible functionality due to poor server configuration</a:t>
          </a:r>
        </a:p>
      </dsp:txBody>
      <dsp:txXfrm>
        <a:off x="0" y="3785220"/>
        <a:ext cx="8305800" cy="1436400"/>
      </dsp:txXfrm>
    </dsp:sp>
    <dsp:sp modelId="{15A3D0E0-2610-4B9F-9AFF-82D0A0087D6E}">
      <dsp:nvSpPr>
        <dsp:cNvPr id="0" name=""/>
        <dsp:cNvSpPr/>
      </dsp:nvSpPr>
      <dsp:spPr>
        <a:xfrm>
          <a:off x="415290" y="3549060"/>
          <a:ext cx="581406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758" tIns="0" rIns="219758" bIns="0" numCol="1" spcCol="1270" anchor="ctr" anchorCtr="0">
          <a:noAutofit/>
        </a:bodyPr>
        <a:lstStyle/>
        <a:p>
          <a:pPr lvl="0" algn="l" defTabSz="711200">
            <a:lnSpc>
              <a:spcPct val="90000"/>
            </a:lnSpc>
            <a:spcBef>
              <a:spcPct val="0"/>
            </a:spcBef>
            <a:spcAft>
              <a:spcPct val="35000"/>
            </a:spcAft>
          </a:pPr>
          <a:r>
            <a:rPr lang="en-US" sz="1600" kern="1200" dirty="0" smtClean="0"/>
            <a:t>Typical Impact</a:t>
          </a:r>
        </a:p>
      </dsp:txBody>
      <dsp:txXfrm>
        <a:off x="438347" y="3572117"/>
        <a:ext cx="5767946" cy="42620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5766A-AD1A-4BD8-AF7D-FE5A11A1E61A}">
      <dsp:nvSpPr>
        <dsp:cNvPr id="0" name=""/>
        <dsp:cNvSpPr/>
      </dsp:nvSpPr>
      <dsp:spPr>
        <a:xfrm>
          <a:off x="0" y="195899"/>
          <a:ext cx="8305800" cy="22302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249936" rIns="644622" bIns="113792"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t>Failure to identify all sensitive data</a:t>
          </a:r>
        </a:p>
        <a:p>
          <a:pPr marL="171450" lvl="1" indent="-171450" algn="l" defTabSz="800100">
            <a:lnSpc>
              <a:spcPct val="90000"/>
            </a:lnSpc>
            <a:spcBef>
              <a:spcPct val="0"/>
            </a:spcBef>
            <a:spcAft>
              <a:spcPct val="15000"/>
            </a:spcAft>
            <a:buChar char="••"/>
          </a:pPr>
          <a:r>
            <a:rPr lang="en-US" sz="1800" b="1" kern="1200" dirty="0" smtClean="0"/>
            <a:t>Failure to identify all the places that this sensitive data gets stored</a:t>
          </a:r>
        </a:p>
        <a:p>
          <a:pPr marL="342900" lvl="2" indent="-171450" algn="l" defTabSz="711200">
            <a:lnSpc>
              <a:spcPct val="90000"/>
            </a:lnSpc>
            <a:spcBef>
              <a:spcPct val="0"/>
            </a:spcBef>
            <a:spcAft>
              <a:spcPct val="15000"/>
            </a:spcAft>
            <a:buChar char="••"/>
          </a:pPr>
          <a:r>
            <a:rPr lang="en-US" sz="1600" b="1" kern="1200" dirty="0" smtClean="0"/>
            <a:t>Databases, files, directories, log files, backups, etc.</a:t>
          </a:r>
        </a:p>
        <a:p>
          <a:pPr marL="171450" lvl="1" indent="-171450" algn="l" defTabSz="711200">
            <a:lnSpc>
              <a:spcPct val="90000"/>
            </a:lnSpc>
            <a:spcBef>
              <a:spcPct val="0"/>
            </a:spcBef>
            <a:spcAft>
              <a:spcPct val="15000"/>
            </a:spcAft>
            <a:buChar char="••"/>
          </a:pPr>
          <a:r>
            <a:rPr lang="en-GB" sz="1600" b="1" kern="1200" dirty="0" smtClean="0"/>
            <a:t>Failure to identify all the places that this sensitive data is sent</a:t>
          </a:r>
          <a:endParaRPr lang="en-US" sz="1600" b="1" kern="1200" dirty="0" smtClean="0"/>
        </a:p>
        <a:p>
          <a:pPr marL="342900" lvl="2" indent="-171450" algn="l" defTabSz="711200">
            <a:lnSpc>
              <a:spcPct val="90000"/>
            </a:lnSpc>
            <a:spcBef>
              <a:spcPct val="0"/>
            </a:spcBef>
            <a:spcAft>
              <a:spcPct val="15000"/>
            </a:spcAft>
            <a:buChar char="••"/>
          </a:pPr>
          <a:r>
            <a:rPr lang="en-GB" sz="1600" b="1" kern="1200" dirty="0" smtClean="0"/>
            <a:t>On the web, to backend databases, to business partners, internal communications</a:t>
          </a:r>
        </a:p>
        <a:p>
          <a:pPr marL="171450" lvl="1" indent="-171450" algn="l" defTabSz="800100">
            <a:lnSpc>
              <a:spcPct val="90000"/>
            </a:lnSpc>
            <a:spcBef>
              <a:spcPct val="0"/>
            </a:spcBef>
            <a:spcAft>
              <a:spcPct val="15000"/>
            </a:spcAft>
            <a:buChar char="••"/>
          </a:pPr>
          <a:r>
            <a:rPr lang="en-US" sz="1800" b="1" kern="1200" dirty="0" smtClean="0"/>
            <a:t>Failure to properly protect this data in every location</a:t>
          </a:r>
        </a:p>
      </dsp:txBody>
      <dsp:txXfrm>
        <a:off x="0" y="195899"/>
        <a:ext cx="8305800" cy="2230200"/>
      </dsp:txXfrm>
    </dsp:sp>
    <dsp:sp modelId="{5C1B0F61-0110-42A2-8473-2313298D993C}">
      <dsp:nvSpPr>
        <dsp:cNvPr id="0" name=""/>
        <dsp:cNvSpPr/>
      </dsp:nvSpPr>
      <dsp:spPr>
        <a:xfrm>
          <a:off x="415290" y="0"/>
          <a:ext cx="5814060" cy="354240"/>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Storing and transmitting sensitive data insecurely</a:t>
          </a:r>
          <a:endParaRPr lang="en-US" sz="2200" b="1" kern="1200" dirty="0"/>
        </a:p>
      </dsp:txBody>
      <dsp:txXfrm>
        <a:off x="432583" y="17293"/>
        <a:ext cx="5779474" cy="319654"/>
      </dsp:txXfrm>
    </dsp:sp>
    <dsp:sp modelId="{1DA5C2A3-D57B-47CF-BECF-2056B3723615}">
      <dsp:nvSpPr>
        <dsp:cNvPr id="0" name=""/>
        <dsp:cNvSpPr/>
      </dsp:nvSpPr>
      <dsp:spPr>
        <a:xfrm>
          <a:off x="0" y="2668020"/>
          <a:ext cx="8305800" cy="2494800"/>
        </a:xfrm>
        <a:prstGeom prst="rect">
          <a:avLst/>
        </a:prstGeom>
        <a:solidFill>
          <a:schemeClr val="lt1">
            <a:alpha val="90000"/>
            <a:hueOff val="0"/>
            <a:satOff val="0"/>
            <a:lumOff val="0"/>
            <a:alphaOff val="0"/>
          </a:schemeClr>
        </a:solidFill>
        <a:ln w="9525" cap="flat" cmpd="sng" algn="ctr">
          <a:solidFill>
            <a:schemeClr val="accent4">
              <a:hueOff val="-4464771"/>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249936" rIns="644622" bIns="113792" numCol="1" spcCol="1270" anchor="t" anchorCtr="0">
          <a:noAutofit/>
        </a:bodyPr>
        <a:lstStyle/>
        <a:p>
          <a:pPr marL="171450" lvl="1" indent="-171450" algn="l" defTabSz="755650">
            <a:lnSpc>
              <a:spcPct val="90000"/>
            </a:lnSpc>
            <a:spcBef>
              <a:spcPct val="0"/>
            </a:spcBef>
            <a:spcAft>
              <a:spcPct val="15000"/>
            </a:spcAft>
            <a:buChar char="••"/>
          </a:pPr>
          <a:r>
            <a:rPr lang="en-US" sz="1700" b="1" kern="1200" dirty="0" smtClean="0"/>
            <a:t>Attackers access or modify confidential or private information</a:t>
          </a:r>
        </a:p>
        <a:p>
          <a:pPr marL="342900" lvl="2" indent="-171450" algn="l" defTabSz="711200">
            <a:lnSpc>
              <a:spcPct val="90000"/>
            </a:lnSpc>
            <a:spcBef>
              <a:spcPct val="0"/>
            </a:spcBef>
            <a:spcAft>
              <a:spcPct val="15000"/>
            </a:spcAft>
            <a:buChar char="••"/>
          </a:pPr>
          <a:r>
            <a:rPr lang="en-US" sz="1600" b="1" kern="1200" dirty="0" err="1" smtClean="0"/>
            <a:t>e.g</a:t>
          </a:r>
          <a:r>
            <a:rPr lang="en-US" sz="1600" b="1" kern="1200" dirty="0" smtClean="0"/>
            <a:t>, credit cards, health care records, financial data (yours or your customers)</a:t>
          </a:r>
        </a:p>
        <a:p>
          <a:pPr marL="171450" lvl="1" indent="-171450" algn="l" defTabSz="755650">
            <a:lnSpc>
              <a:spcPct val="90000"/>
            </a:lnSpc>
            <a:spcBef>
              <a:spcPct val="0"/>
            </a:spcBef>
            <a:spcAft>
              <a:spcPct val="15000"/>
            </a:spcAft>
            <a:buChar char="••"/>
          </a:pPr>
          <a:r>
            <a:rPr lang="en-US" sz="1700" b="1" kern="1200" dirty="0" smtClean="0"/>
            <a:t>Attackers extract secrets to use in additional attacks</a:t>
          </a:r>
        </a:p>
        <a:p>
          <a:pPr marL="171450" lvl="1" indent="-171450" algn="l" defTabSz="755650">
            <a:lnSpc>
              <a:spcPct val="90000"/>
            </a:lnSpc>
            <a:spcBef>
              <a:spcPct val="0"/>
            </a:spcBef>
            <a:spcAft>
              <a:spcPct val="15000"/>
            </a:spcAft>
            <a:buChar char="••"/>
          </a:pPr>
          <a:r>
            <a:rPr lang="en-US" sz="1700" b="1" kern="1200" dirty="0" smtClean="0"/>
            <a:t>Company embarrassment, customer dissatisfaction, and loss of trust</a:t>
          </a:r>
        </a:p>
        <a:p>
          <a:pPr marL="171450" lvl="1" indent="-171450" algn="l" defTabSz="755650">
            <a:lnSpc>
              <a:spcPct val="90000"/>
            </a:lnSpc>
            <a:spcBef>
              <a:spcPct val="0"/>
            </a:spcBef>
            <a:spcAft>
              <a:spcPct val="15000"/>
            </a:spcAft>
            <a:buChar char="••"/>
          </a:pPr>
          <a:r>
            <a:rPr lang="en-US" sz="1700" b="1" kern="1200" dirty="0" smtClean="0"/>
            <a:t>Expense of cleaning up the incident, such as forensics, sending apology letters, reissuing thousands of credit cards, providing identity theft insurance</a:t>
          </a:r>
        </a:p>
        <a:p>
          <a:pPr marL="171450" lvl="1" indent="-171450" algn="l" defTabSz="755650">
            <a:lnSpc>
              <a:spcPct val="90000"/>
            </a:lnSpc>
            <a:spcBef>
              <a:spcPct val="0"/>
            </a:spcBef>
            <a:spcAft>
              <a:spcPct val="15000"/>
            </a:spcAft>
            <a:buChar char="••"/>
          </a:pPr>
          <a:r>
            <a:rPr lang="en-US" sz="1700" b="1" kern="1200" dirty="0" smtClean="0"/>
            <a:t>Business gets sued and/or fined</a:t>
          </a:r>
        </a:p>
      </dsp:txBody>
      <dsp:txXfrm>
        <a:off x="0" y="2668020"/>
        <a:ext cx="8305800" cy="2494800"/>
      </dsp:txXfrm>
    </dsp:sp>
    <dsp:sp modelId="{E74937B4-1212-49F2-B1AE-BE62171B1040}">
      <dsp:nvSpPr>
        <dsp:cNvPr id="0" name=""/>
        <dsp:cNvSpPr/>
      </dsp:nvSpPr>
      <dsp:spPr>
        <a:xfrm>
          <a:off x="415290" y="2490900"/>
          <a:ext cx="5814060" cy="354240"/>
        </a:xfrm>
        <a:prstGeom prst="roundRect">
          <a:avLst/>
        </a:prstGeom>
        <a:gradFill rotWithShape="0">
          <a:gsLst>
            <a:gs pos="0">
              <a:schemeClr val="accent4">
                <a:hueOff val="-4464771"/>
                <a:satOff val="26899"/>
                <a:lumOff val="2156"/>
                <a:alphaOff val="0"/>
                <a:tint val="100000"/>
                <a:shade val="100000"/>
                <a:satMod val="130000"/>
              </a:schemeClr>
            </a:gs>
            <a:gs pos="100000">
              <a:schemeClr val="accent4">
                <a:hueOff val="-4464771"/>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89000">
            <a:lnSpc>
              <a:spcPct val="90000"/>
            </a:lnSpc>
            <a:spcBef>
              <a:spcPct val="0"/>
            </a:spcBef>
            <a:spcAft>
              <a:spcPct val="35000"/>
            </a:spcAft>
          </a:pPr>
          <a:r>
            <a:rPr lang="en-US" sz="2000" b="1" kern="1200" dirty="0" smtClean="0"/>
            <a:t>Typical Impact</a:t>
          </a:r>
          <a:endParaRPr lang="en-US" sz="2200" b="1" kern="1200" dirty="0" smtClean="0"/>
        </a:p>
      </dsp:txBody>
      <dsp:txXfrm>
        <a:off x="432583" y="2508193"/>
        <a:ext cx="5779474" cy="31965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E1C1E-A996-4C6E-81FD-9B6C7C5D15AA}">
      <dsp:nvSpPr>
        <dsp:cNvPr id="0" name=""/>
        <dsp:cNvSpPr/>
      </dsp:nvSpPr>
      <dsp:spPr>
        <a:xfrm>
          <a:off x="0" y="481560"/>
          <a:ext cx="8305800" cy="1077300"/>
        </a:xfrm>
        <a:prstGeom prst="rect">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95732" rIns="644622"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This is part of enforcing proper “authorization”, along with </a:t>
          </a:r>
          <a:br>
            <a:rPr lang="en-US" sz="1900" b="1" kern="1200" dirty="0" smtClean="0"/>
          </a:br>
          <a:r>
            <a:rPr lang="en-US" sz="1900" b="1" kern="1200" dirty="0" smtClean="0"/>
            <a:t>A4 – Insecure Direct Object References</a:t>
          </a:r>
        </a:p>
      </dsp:txBody>
      <dsp:txXfrm>
        <a:off x="0" y="481560"/>
        <a:ext cx="8305800" cy="1077300"/>
      </dsp:txXfrm>
    </dsp:sp>
    <dsp:sp modelId="{6C2FA632-2CF5-4117-93CB-769B9CFF34E2}">
      <dsp:nvSpPr>
        <dsp:cNvPr id="0" name=""/>
        <dsp:cNvSpPr/>
      </dsp:nvSpPr>
      <dsp:spPr>
        <a:xfrm>
          <a:off x="415290" y="60059"/>
          <a:ext cx="5814060" cy="701941"/>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44550">
            <a:lnSpc>
              <a:spcPct val="90000"/>
            </a:lnSpc>
            <a:spcBef>
              <a:spcPct val="0"/>
            </a:spcBef>
            <a:spcAft>
              <a:spcPct val="35000"/>
            </a:spcAft>
          </a:pPr>
          <a:r>
            <a:rPr lang="en-US" sz="1900" b="1" kern="1200" dirty="0" smtClean="0"/>
            <a:t>How do you protect access to URLs (pages)?</a:t>
          </a:r>
        </a:p>
        <a:p>
          <a:pPr lvl="0" algn="l" defTabSz="844550">
            <a:lnSpc>
              <a:spcPct val="90000"/>
            </a:lnSpc>
            <a:spcBef>
              <a:spcPct val="0"/>
            </a:spcBef>
            <a:spcAft>
              <a:spcPct val="35000"/>
            </a:spcAft>
          </a:pPr>
          <a:r>
            <a:rPr lang="en-US" sz="1900" b="1" kern="1200" dirty="0" smtClean="0"/>
            <a:t>Or functions referenced by a URL plus parameters ?</a:t>
          </a:r>
          <a:endParaRPr lang="en-US" sz="1900" b="1" kern="1200" dirty="0"/>
        </a:p>
      </dsp:txBody>
      <dsp:txXfrm>
        <a:off x="449556" y="94325"/>
        <a:ext cx="5745528" cy="633409"/>
      </dsp:txXfrm>
    </dsp:sp>
    <dsp:sp modelId="{8BADFEB2-6D9F-4FF6-8A19-62EDB3764F20}">
      <dsp:nvSpPr>
        <dsp:cNvPr id="0" name=""/>
        <dsp:cNvSpPr/>
      </dsp:nvSpPr>
      <dsp:spPr>
        <a:xfrm>
          <a:off x="0" y="1941900"/>
          <a:ext cx="8305800" cy="1436400"/>
        </a:xfrm>
        <a:prstGeom prst="rect">
          <a:avLst/>
        </a:prstGeom>
        <a:solidFill>
          <a:schemeClr val="lt1">
            <a:alpha val="90000"/>
            <a:hueOff val="0"/>
            <a:satOff val="0"/>
            <a:lumOff val="0"/>
            <a:alphaOff val="0"/>
          </a:schemeClr>
        </a:solidFill>
        <a:ln w="9525" cap="flat" cmpd="sng" algn="ctr">
          <a:solidFill>
            <a:schemeClr val="accent4">
              <a:hueOff val="-2232386"/>
              <a:satOff val="13449"/>
              <a:lumOff val="1078"/>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95732" rIns="644622"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Displaying only authorized links and menu choices</a:t>
          </a:r>
        </a:p>
        <a:p>
          <a:pPr marL="171450" lvl="1" indent="-171450" algn="l" defTabSz="844550">
            <a:lnSpc>
              <a:spcPct val="90000"/>
            </a:lnSpc>
            <a:spcBef>
              <a:spcPct val="0"/>
            </a:spcBef>
            <a:spcAft>
              <a:spcPct val="15000"/>
            </a:spcAft>
            <a:buChar char="••"/>
          </a:pPr>
          <a:r>
            <a:rPr lang="en-US" sz="1900" b="1" kern="1200" dirty="0" smtClean="0"/>
            <a:t>This is called presentation layer access control, and doesn’t work</a:t>
          </a:r>
        </a:p>
        <a:p>
          <a:pPr marL="171450" lvl="1" indent="-171450" algn="l" defTabSz="844550">
            <a:lnSpc>
              <a:spcPct val="90000"/>
            </a:lnSpc>
            <a:spcBef>
              <a:spcPct val="0"/>
            </a:spcBef>
            <a:spcAft>
              <a:spcPct val="15000"/>
            </a:spcAft>
            <a:buChar char="••"/>
          </a:pPr>
          <a:r>
            <a:rPr lang="en-US" sz="1900" b="1" kern="1200" dirty="0" smtClean="0"/>
            <a:t>Attacker simply forges direct access to ‘unauthorized’ pages</a:t>
          </a:r>
        </a:p>
      </dsp:txBody>
      <dsp:txXfrm>
        <a:off x="0" y="1941900"/>
        <a:ext cx="8305800" cy="1436400"/>
      </dsp:txXfrm>
    </dsp:sp>
    <dsp:sp modelId="{E99EF9FE-3701-498A-8BA9-D48F9D0B7694}">
      <dsp:nvSpPr>
        <dsp:cNvPr id="0" name=""/>
        <dsp:cNvSpPr/>
      </dsp:nvSpPr>
      <dsp:spPr>
        <a:xfrm>
          <a:off x="415290" y="1661460"/>
          <a:ext cx="5814060" cy="560880"/>
        </a:xfrm>
        <a:prstGeom prst="roundRect">
          <a:avLst/>
        </a:prstGeom>
        <a:gradFill rotWithShape="0">
          <a:gsLst>
            <a:gs pos="0">
              <a:schemeClr val="accent4">
                <a:hueOff val="-2232386"/>
                <a:satOff val="13449"/>
                <a:lumOff val="1078"/>
                <a:alphaOff val="0"/>
                <a:tint val="100000"/>
                <a:shade val="100000"/>
                <a:satMod val="130000"/>
              </a:schemeClr>
            </a:gs>
            <a:gs pos="100000">
              <a:schemeClr val="accent4">
                <a:hueOff val="-2232386"/>
                <a:satOff val="13449"/>
                <a:lumOff val="1078"/>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44550">
            <a:lnSpc>
              <a:spcPct val="90000"/>
            </a:lnSpc>
            <a:spcBef>
              <a:spcPct val="0"/>
            </a:spcBef>
            <a:spcAft>
              <a:spcPct val="35000"/>
            </a:spcAft>
          </a:pPr>
          <a:r>
            <a:rPr lang="en-US" sz="1900" b="1" kern="1200" dirty="0" smtClean="0"/>
            <a:t>A common mistake …</a:t>
          </a:r>
        </a:p>
      </dsp:txBody>
      <dsp:txXfrm>
        <a:off x="442670" y="1688840"/>
        <a:ext cx="5759300" cy="506120"/>
      </dsp:txXfrm>
    </dsp:sp>
    <dsp:sp modelId="{915708CD-BBB6-4A68-9BC9-DB6571647522}">
      <dsp:nvSpPr>
        <dsp:cNvPr id="0" name=""/>
        <dsp:cNvSpPr/>
      </dsp:nvSpPr>
      <dsp:spPr>
        <a:xfrm>
          <a:off x="0" y="3761340"/>
          <a:ext cx="8305800" cy="1436400"/>
        </a:xfrm>
        <a:prstGeom prst="rect">
          <a:avLst/>
        </a:prstGeom>
        <a:solidFill>
          <a:schemeClr val="lt1">
            <a:alpha val="90000"/>
            <a:hueOff val="0"/>
            <a:satOff val="0"/>
            <a:lumOff val="0"/>
            <a:alphaOff val="0"/>
          </a:schemeClr>
        </a:solidFill>
        <a:ln w="9525" cap="flat" cmpd="sng" algn="ctr">
          <a:solidFill>
            <a:schemeClr val="accent4">
              <a:hueOff val="-4464771"/>
              <a:satOff val="26899"/>
              <a:lumOff val="2156"/>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44622" tIns="395732" rIns="644622" bIns="135128" numCol="1" spcCol="1270" anchor="t" anchorCtr="0">
          <a:noAutofit/>
        </a:bodyPr>
        <a:lstStyle/>
        <a:p>
          <a:pPr marL="171450" lvl="1" indent="-171450" algn="l" defTabSz="844550">
            <a:lnSpc>
              <a:spcPct val="90000"/>
            </a:lnSpc>
            <a:spcBef>
              <a:spcPct val="0"/>
            </a:spcBef>
            <a:spcAft>
              <a:spcPct val="15000"/>
            </a:spcAft>
            <a:buChar char="••"/>
          </a:pPr>
          <a:r>
            <a:rPr lang="en-US" sz="1900" b="1" kern="1200" dirty="0" smtClean="0"/>
            <a:t>Attackers invoke functions and services they’re not authorized for</a:t>
          </a:r>
        </a:p>
        <a:p>
          <a:pPr marL="171450" lvl="1" indent="-171450" algn="l" defTabSz="844550">
            <a:lnSpc>
              <a:spcPct val="90000"/>
            </a:lnSpc>
            <a:spcBef>
              <a:spcPct val="0"/>
            </a:spcBef>
            <a:spcAft>
              <a:spcPct val="15000"/>
            </a:spcAft>
            <a:buChar char="••"/>
          </a:pPr>
          <a:r>
            <a:rPr lang="en-US" sz="1900" b="1" kern="1200" dirty="0" smtClean="0"/>
            <a:t>Access other user’s accounts and data</a:t>
          </a:r>
        </a:p>
        <a:p>
          <a:pPr marL="171450" lvl="1" indent="-171450" algn="l" defTabSz="844550">
            <a:lnSpc>
              <a:spcPct val="90000"/>
            </a:lnSpc>
            <a:spcBef>
              <a:spcPct val="0"/>
            </a:spcBef>
            <a:spcAft>
              <a:spcPct val="15000"/>
            </a:spcAft>
            <a:buChar char="••"/>
          </a:pPr>
          <a:r>
            <a:rPr lang="en-US" sz="1900" b="1" kern="1200" dirty="0" smtClean="0"/>
            <a:t>Perform privileged actions</a:t>
          </a:r>
        </a:p>
      </dsp:txBody>
      <dsp:txXfrm>
        <a:off x="0" y="3761340"/>
        <a:ext cx="8305800" cy="1436400"/>
      </dsp:txXfrm>
    </dsp:sp>
    <dsp:sp modelId="{FFCB1FAB-F343-4497-9E31-9572963F7F19}">
      <dsp:nvSpPr>
        <dsp:cNvPr id="0" name=""/>
        <dsp:cNvSpPr/>
      </dsp:nvSpPr>
      <dsp:spPr>
        <a:xfrm>
          <a:off x="415290" y="3480900"/>
          <a:ext cx="5814060" cy="560880"/>
        </a:xfrm>
        <a:prstGeom prst="roundRect">
          <a:avLst/>
        </a:prstGeom>
        <a:gradFill rotWithShape="0">
          <a:gsLst>
            <a:gs pos="0">
              <a:schemeClr val="accent4">
                <a:hueOff val="-4464771"/>
                <a:satOff val="26899"/>
                <a:lumOff val="2156"/>
                <a:alphaOff val="0"/>
                <a:tint val="100000"/>
                <a:shade val="100000"/>
                <a:satMod val="130000"/>
              </a:schemeClr>
            </a:gs>
            <a:gs pos="100000">
              <a:schemeClr val="accent4">
                <a:hueOff val="-4464771"/>
                <a:satOff val="26899"/>
                <a:lumOff val="2156"/>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9758" tIns="0" rIns="219758" bIns="0" numCol="1" spcCol="1270" anchor="ctr" anchorCtr="0">
          <a:noAutofit/>
        </a:bodyPr>
        <a:lstStyle/>
        <a:p>
          <a:pPr lvl="0" algn="l" defTabSz="844550">
            <a:lnSpc>
              <a:spcPct val="90000"/>
            </a:lnSpc>
            <a:spcBef>
              <a:spcPct val="0"/>
            </a:spcBef>
            <a:spcAft>
              <a:spcPct val="35000"/>
            </a:spcAft>
          </a:pPr>
          <a:r>
            <a:rPr lang="en-US" sz="1900" b="1" kern="1200" dirty="0" smtClean="0"/>
            <a:t>Typical Impact</a:t>
          </a:r>
        </a:p>
      </dsp:txBody>
      <dsp:txXfrm>
        <a:off x="442670" y="3508280"/>
        <a:ext cx="575930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510A8-517B-7445-91CB-0FA59D5381A9}" type="datetimeFigureOut">
              <a:rPr lang="en-US" smtClean="0"/>
              <a:t>3/14/17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6751D-D28C-B844-B83B-6A6811CB7A06}" type="slidenum">
              <a:rPr lang="en-US" smtClean="0"/>
              <a:t>‹#›</a:t>
            </a:fld>
            <a:endParaRPr lang="en-US"/>
          </a:p>
        </p:txBody>
      </p:sp>
    </p:spTree>
    <p:extLst>
      <p:ext uri="{BB962C8B-B14F-4D97-AF65-F5344CB8AC3E}">
        <p14:creationId xmlns:p14="http://schemas.microsoft.com/office/powerpoint/2010/main" val="29865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owasp.org/index.php/Azerbaijan"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6751D-D28C-B844-B83B-6A6811CB7A06}" type="slidenum">
              <a:rPr lang="en-US" smtClean="0"/>
              <a:t>1</a:t>
            </a:fld>
            <a:endParaRPr lang="en-US"/>
          </a:p>
        </p:txBody>
      </p:sp>
    </p:spTree>
    <p:extLst>
      <p:ext uri="{BB962C8B-B14F-4D97-AF65-F5344CB8AC3E}">
        <p14:creationId xmlns:p14="http://schemas.microsoft.com/office/powerpoint/2010/main" val="2037354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2013: 400,100</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1272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From Johana’s 2015 report as of March.</a:t>
            </a: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457200" marR="0" lvl="0" indent="-292100" algn="l" rtl="0">
              <a:lnSpc>
                <a:spcPct val="143906"/>
              </a:lnSpc>
              <a:spcBef>
                <a:spcPts val="300"/>
              </a:spcBef>
              <a:spcAft>
                <a:spcPts val="0"/>
              </a:spcAft>
              <a:buClr>
                <a:srgbClr val="000000"/>
              </a:buClr>
              <a:buSzPct val="100000"/>
              <a:buFont typeface="Arial"/>
              <a:buChar char="●"/>
            </a:pPr>
            <a:r>
              <a:rPr lang="en" sz="1000" b="1" i="0" u="none" strike="noStrike" cap="none" dirty="0">
                <a:solidFill>
                  <a:schemeClr val="dk1"/>
                </a:solidFill>
                <a:latin typeface="Arial"/>
                <a:ea typeface="Arial"/>
                <a:cs typeface="Arial"/>
                <a:sym typeface="Arial"/>
              </a:rPr>
              <a:t>Current Active Projects: 126</a:t>
            </a:r>
          </a:p>
          <a:p>
            <a:pPr marL="914400" marR="0" lvl="1" indent="-292100" algn="l" rtl="0">
              <a:lnSpc>
                <a:spcPct val="143906"/>
              </a:lnSpc>
              <a:spcBef>
                <a:spcPts val="400"/>
              </a:spcBef>
              <a:spcAft>
                <a:spcPts val="0"/>
              </a:spcAft>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Incubator - 97</a:t>
            </a:r>
          </a:p>
          <a:p>
            <a:pPr marL="914400" marR="0" lvl="1" indent="-292100" algn="l" rtl="0">
              <a:lnSpc>
                <a:spcPct val="143906"/>
              </a:lnSpc>
              <a:spcBef>
                <a:spcPts val="400"/>
              </a:spcBef>
              <a:spcAft>
                <a:spcPts val="0"/>
              </a:spcAft>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Labs - 26</a:t>
            </a:r>
          </a:p>
          <a:p>
            <a:pPr marL="914400" marR="0" lvl="1" indent="-292100" algn="l" rtl="0">
              <a:lnSpc>
                <a:spcPct val="115000"/>
              </a:lnSpc>
              <a:spcBef>
                <a:spcPts val="100"/>
              </a:spcBef>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Flagship - 3</a:t>
            </a:r>
          </a:p>
          <a:p>
            <a:pPr marL="457200" marR="0" lvl="0" indent="-292100" algn="l" rtl="0">
              <a:lnSpc>
                <a:spcPct val="143906"/>
              </a:lnSpc>
              <a:spcBef>
                <a:spcPts val="300"/>
              </a:spcBef>
              <a:spcAft>
                <a:spcPts val="0"/>
              </a:spcAft>
              <a:buClr>
                <a:srgbClr val="000000"/>
              </a:buClr>
              <a:buSzPct val="100000"/>
              <a:buFont typeface="Arial"/>
              <a:buChar char="●"/>
            </a:pPr>
            <a:r>
              <a:rPr lang="en" sz="1000" b="0" i="0" u="none" strike="noStrike" cap="none" dirty="0">
                <a:solidFill>
                  <a:schemeClr val="dk1"/>
                </a:solidFill>
                <a:latin typeface="Arial"/>
                <a:ea typeface="Arial"/>
                <a:cs typeface="Arial"/>
                <a:sym typeface="Arial"/>
              </a:rPr>
              <a:t>Projects by Type:</a:t>
            </a:r>
          </a:p>
          <a:p>
            <a:pPr marL="914400" marR="0" lvl="1" indent="-292100" algn="l" rtl="0">
              <a:lnSpc>
                <a:spcPct val="143906"/>
              </a:lnSpc>
              <a:spcBef>
                <a:spcPts val="400"/>
              </a:spcBef>
              <a:spcAft>
                <a:spcPts val="0"/>
              </a:spcAft>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19 Code projects</a:t>
            </a:r>
          </a:p>
          <a:p>
            <a:pPr marL="914400" marR="0" lvl="1" indent="-292100" algn="l" rtl="0">
              <a:lnSpc>
                <a:spcPct val="143906"/>
              </a:lnSpc>
              <a:spcBef>
                <a:spcPts val="400"/>
              </a:spcBef>
              <a:spcAft>
                <a:spcPts val="0"/>
              </a:spcAft>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40 Documentation Projects</a:t>
            </a:r>
          </a:p>
          <a:p>
            <a:pPr marL="914400" marR="0" lvl="1" indent="-292100" algn="l" rtl="0">
              <a:lnSpc>
                <a:spcPct val="115000"/>
              </a:lnSpc>
              <a:spcBef>
                <a:spcPts val="100"/>
              </a:spcBef>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53 Tool Projects</a:t>
            </a:r>
          </a:p>
          <a:p>
            <a:pPr marL="457200" marR="0" lvl="0" indent="-292100" algn="l" rtl="0">
              <a:lnSpc>
                <a:spcPct val="115000"/>
              </a:lnSpc>
              <a:spcBef>
                <a:spcPts val="0"/>
              </a:spcBef>
              <a:buClr>
                <a:srgbClr val="000000"/>
              </a:buClr>
              <a:buSzPct val="100000"/>
              <a:buFont typeface="Arial"/>
              <a:buNone/>
            </a:pPr>
            <a:endParaRPr sz="1000" b="0" i="0" u="none" strike="noStrike" cap="none"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6638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From Sarah’s roll-up report August 11 2013.</a:t>
            </a:r>
          </a:p>
          <a:p>
            <a:pPr marL="457200" marR="0" lvl="0" indent="-292100" algn="l" rtl="0">
              <a:lnSpc>
                <a:spcPct val="115000"/>
              </a:lnSpc>
              <a:spcBef>
                <a:spcPts val="0"/>
              </a:spcBef>
              <a:buClr>
                <a:srgbClr val="000000"/>
              </a:buClr>
              <a:buSzPct val="100000"/>
              <a:buFont typeface="Arial"/>
              <a:buChar char="●"/>
            </a:pPr>
            <a:r>
              <a:rPr lang="en" sz="1000" b="0" i="0" u="none" strike="noStrike" cap="none">
                <a:solidFill>
                  <a:schemeClr val="dk1"/>
                </a:solidFill>
                <a:latin typeface="Arial"/>
                <a:ea typeface="Arial"/>
                <a:cs typeface="Arial"/>
                <a:sym typeface="Arial"/>
              </a:rPr>
              <a:t>New Chapters August 2013: 1</a:t>
            </a:r>
          </a:p>
          <a:p>
            <a:pPr marL="0" marR="0" lvl="0" indent="0" algn="l" rtl="0">
              <a:spcBef>
                <a:spcPts val="0"/>
              </a:spcBef>
              <a:buClr>
                <a:srgbClr val="1155CC"/>
              </a:buClr>
              <a:buSzPct val="25000"/>
              <a:buFont typeface="Arial"/>
              <a:buNone/>
            </a:pPr>
            <a:r>
              <a:rPr lang="en" sz="1000" b="0" i="0" u="sng" strike="noStrike" cap="none">
                <a:solidFill>
                  <a:schemeClr val="hlink"/>
                </a:solidFill>
                <a:latin typeface="Arial"/>
                <a:ea typeface="Arial"/>
                <a:cs typeface="Arial"/>
                <a:sym typeface="Arial"/>
                <a:hlinkClick r:id="rId3"/>
              </a:rPr>
              <a:t>Azerbaijan</a:t>
            </a:r>
            <a:r>
              <a:rPr lang="en" sz="1000" b="0" i="0" u="sng" strike="noStrike" cap="none">
                <a:solidFill>
                  <a:srgbClr val="1155CC"/>
                </a:solidFill>
                <a:latin typeface="Arial"/>
                <a:ea typeface="Arial"/>
                <a:cs typeface="Arial"/>
                <a:sym typeface="Arial"/>
              </a:rPr>
              <a:t> </a:t>
            </a:r>
            <a:r>
              <a:rPr lang="en" sz="1000" b="0" i="0" u="none" strike="noStrike" cap="none">
                <a:solidFill>
                  <a:schemeClr val="dk1"/>
                </a:solidFill>
                <a:latin typeface="Arial"/>
                <a:ea typeface="Arial"/>
                <a:cs typeface="Arial"/>
                <a:sym typeface="Arial"/>
              </a:rPr>
              <a:t>(Middle East) - lead by  </a:t>
            </a:r>
            <a:r>
              <a:rPr lang="en" sz="1000" b="0" i="0" u="none" strike="noStrike" cap="none">
                <a:solidFill>
                  <a:srgbClr val="663366"/>
                </a:solidFill>
                <a:latin typeface="Arial"/>
                <a:ea typeface="Arial"/>
                <a:cs typeface="Arial"/>
                <a:sym typeface="Arial"/>
              </a:rPr>
              <a:t>Adil Aliyev</a:t>
            </a:r>
          </a:p>
          <a:p>
            <a:pPr marL="0" marR="0" lvl="0" indent="0" algn="l" rtl="0">
              <a:spcBef>
                <a:spcPts val="0"/>
              </a:spcBef>
              <a:buClr>
                <a:schemeClr val="dk1"/>
              </a:buClr>
              <a:buSzPct val="25000"/>
              <a:buFont typeface="Arial"/>
              <a:buNone/>
            </a:pPr>
            <a:endParaRPr sz="1000" b="0" i="0" u="none" strike="noStrike" cap="none">
              <a:solidFill>
                <a:srgbClr val="663366"/>
              </a:solidFill>
              <a:latin typeface="Arial"/>
              <a:ea typeface="Arial"/>
              <a:cs typeface="Arial"/>
              <a:sym typeface="Arial"/>
            </a:endParaRPr>
          </a:p>
          <a:p>
            <a:pPr marL="0" marR="0" lvl="0" indent="0" algn="l" rtl="0">
              <a:spcBef>
                <a:spcPts val="0"/>
              </a:spcBef>
              <a:buClr>
                <a:srgbClr val="663366"/>
              </a:buClr>
              <a:buSzPct val="25000"/>
              <a:buFont typeface="Arial"/>
              <a:buNone/>
            </a:pPr>
            <a:r>
              <a:rPr lang="en" sz="1000" b="0" i="0" u="none" strike="noStrike" cap="none">
                <a:solidFill>
                  <a:srgbClr val="663366"/>
                </a:solidFill>
                <a:latin typeface="Arial"/>
                <a:ea typeface="Arial"/>
                <a:cs typeface="Arial"/>
                <a:sym typeface="Arial"/>
              </a:rPr>
              <a:t>How many countries?</a:t>
            </a:r>
          </a:p>
          <a:p>
            <a:pPr marL="0" marR="0" lvl="0" indent="0" algn="l" rtl="0">
              <a:spcBef>
                <a:spcPts val="0"/>
              </a:spcBef>
              <a:buClr>
                <a:srgbClr val="663366"/>
              </a:buClr>
              <a:buSzPct val="25000"/>
              <a:buFont typeface="Arial"/>
              <a:buNone/>
            </a:pPr>
            <a:r>
              <a:rPr lang="en" sz="1000" b="0" i="0" u="none" strike="noStrike" cap="none">
                <a:solidFill>
                  <a:srgbClr val="663366"/>
                </a:solidFill>
                <a:latin typeface="Arial"/>
                <a:ea typeface="Arial"/>
                <a:cs typeface="Arial"/>
                <a:sym typeface="Arial"/>
              </a:rPr>
              <a:t>as of 4/2/2015</a:t>
            </a:r>
          </a:p>
          <a:p>
            <a:pPr marL="0" marR="0" lvl="0" indent="0" algn="l" rtl="0">
              <a:spcBef>
                <a:spcPts val="0"/>
              </a:spcBef>
              <a:buClr>
                <a:srgbClr val="663366"/>
              </a:buClr>
              <a:buSzPct val="25000"/>
              <a:buFont typeface="Arial"/>
              <a:buNone/>
            </a:pPr>
            <a:r>
              <a:rPr lang="en" sz="1000" b="0" i="0" u="none" strike="noStrike" cap="none">
                <a:solidFill>
                  <a:srgbClr val="663366"/>
                </a:solidFill>
                <a:latin typeface="Arial"/>
                <a:ea typeface="Arial"/>
                <a:cs typeface="Arial"/>
                <a:sym typeface="Arial"/>
              </a:rPr>
              <a:t>102 as of 10/30/2013</a:t>
            </a:r>
          </a:p>
        </p:txBody>
      </p:sp>
    </p:spTree>
    <p:extLst>
      <p:ext uri="{BB962C8B-B14F-4D97-AF65-F5344CB8AC3E}">
        <p14:creationId xmlns:p14="http://schemas.microsoft.com/office/powerpoint/2010/main" val="970694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Updated to 36k - TJB 19-Feb</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2013: 43,000</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ye2014: 44,000</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4624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Does Industry &amp; Government think our materials are creditable? </a:t>
            </a:r>
          </a:p>
          <a:p>
            <a:pPr marL="0" marR="0" lvl="0" indent="0" algn="l" rtl="0">
              <a:spcBef>
                <a:spcPts val="0"/>
              </a:spcBef>
              <a:buClr>
                <a:schemeClr val="dk1"/>
              </a:buClr>
              <a:buSzPct val="25000"/>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NOTE: pick a few that you find interesting, (delete the rest) no need to name them all...</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Canadian Cyber Incident Response Centre, Center for Internet Security (CIS), Centre for the Protection of National Infrastructure (CPNI), Cloud Security Alliance (CSA), Defense Information Systems Agency (DISA), European Network and Information Security Agency (ENISA), Federal Financial Institutions Examination Council (FFIEC), Federal Trade Commission (FTC), Financial Services Roundtable, GovCertUK, Institute of Electrical and Electronics Engineers (IEEE), International Organization for Standardization (ISO) and International Electrotechnical Commission (IEC), National Cyber Security Division, National Institute of Standards and Technology (NIST), National Security Agency/Central Security Service, Payment Card Industry Security Standards Council (PCI SSC), SANS Institute, Software Engineering Institute (SEI), Trusted Information Sharing Network for Critical Infrastructure Protection (TISN), World Wide Web Consortium (W3C), Australian Computer Emergency Response Team (AusCERT), Canadian Cyber Incident Response Centre, Combined Security Incident Response Team (CSIRTUK), Information Assurance Technology Analysis Center (IATAC),  Data and Analysis Center for Software (DACS). </a:t>
            </a:r>
          </a:p>
          <a:p>
            <a:pPr marL="0" marR="0" lvl="0" indent="0" algn="l" rtl="0">
              <a:spcBef>
                <a:spcPts val="0"/>
              </a:spcBef>
              <a:buClr>
                <a:schemeClr val="dk1"/>
              </a:buClr>
              <a:buSzPct val="25000"/>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And in September the Department of Homeland Security (DHS)!</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88 as of 2013</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126 as of 03/31/2015</a:t>
            </a:r>
          </a:p>
          <a:p>
            <a:pPr marL="0" marR="0" lvl="0" indent="0" algn="l" rtl="0">
              <a:spcBef>
                <a:spcPts val="0"/>
              </a:spcBef>
              <a:buClr>
                <a:schemeClr val="dk1"/>
              </a:buClr>
              <a:buSzPct val="25000"/>
              <a:buFont typeface="Arial"/>
              <a:buNone/>
            </a:pPr>
            <a:endParaRPr sz="1200" b="0" i="0" u="none" strike="noStrike" cap="none">
              <a:solidFill>
                <a:schemeClr val="dk1"/>
              </a:solidFill>
              <a:latin typeface="Ubuntu"/>
              <a:ea typeface="Ubuntu"/>
              <a:cs typeface="Ubuntu"/>
              <a:sym typeface="Ubuntu"/>
            </a:endParaRP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Source: </a:t>
            </a:r>
          </a:p>
          <a:p>
            <a:pPr marL="0" marR="0" lvl="0" indent="0" algn="l" rtl="0">
              <a:spcBef>
                <a:spcPts val="0"/>
              </a:spcBef>
              <a:buClr>
                <a:schemeClr val="dk1"/>
              </a:buClr>
              <a:buSzPct val="25000"/>
              <a:buFont typeface="Arial"/>
              <a:buNone/>
            </a:pPr>
            <a:r>
              <a:rPr lang="en" sz="1200" b="0" i="0" u="none" strike="noStrike" cap="none">
                <a:solidFill>
                  <a:schemeClr val="dk1"/>
                </a:solidFill>
                <a:latin typeface="Arial"/>
                <a:ea typeface="Arial"/>
                <a:cs typeface="Arial"/>
                <a:sym typeface="Arial"/>
              </a:rPr>
              <a:t>https://www.owasp.org/index.php/Industry:Citations</a:t>
            </a:r>
          </a:p>
        </p:txBody>
      </p:sp>
    </p:spTree>
    <p:extLst>
      <p:ext uri="{BB962C8B-B14F-4D97-AF65-F5344CB8AC3E}">
        <p14:creationId xmlns:p14="http://schemas.microsoft.com/office/powerpoint/2010/main" val="1631966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Are you a alumni? Do you give back to your college - bring them OWASP via or Academic Supporters program. Academics supporters provide space for chapter or student chapter meetings and provide feedback on our educational materials as well as conversation around application security curriculum development.</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We are currently revising our Academic Supporters program. In the past we have had over 100 universities and schools listed as academic supporters.</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8 reported active/confirmed as of 3/31/2015</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65225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Corporate Supporters -- Industry providers such as UPS, BestBuy, HP, Oracle, Twitter, and many technology service providers including Rackspace thank you for hosting the website btw (count from https://www.owasp.org/index.php/Main_Page) </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Source: https://www.owasp.org/index.php/February_2015_Membership_Report</a:t>
            </a:r>
          </a:p>
        </p:txBody>
      </p:sp>
    </p:spTree>
    <p:extLst>
      <p:ext uri="{BB962C8B-B14F-4D97-AF65-F5344CB8AC3E}">
        <p14:creationId xmlns:p14="http://schemas.microsoft.com/office/powerpoint/2010/main" val="919003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http://owasp.com/index.php/July_2013_Membership_Report</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59755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This event is more than a bunch of speakers presenting slides you should see this in the hallways and after the sessions are over.  People sitting down to </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work together on projects big and small. If your like the rest of us, you don't need more email so take the time to introduce yourself and provide feedback.</a:t>
            </a:r>
          </a:p>
        </p:txBody>
      </p:sp>
    </p:spTree>
    <p:extLst>
      <p:ext uri="{BB962C8B-B14F-4D97-AF65-F5344CB8AC3E}">
        <p14:creationId xmlns:p14="http://schemas.microsoft.com/office/powerpoint/2010/main" val="341526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566FEEA-1CA0-4C9E-8071-95A593E6C199}" type="slidenum">
              <a:rPr lang="en-US"/>
              <a:pPr/>
              <a:t>41</a:t>
            </a:fld>
            <a:endParaRPr lang="en-US"/>
          </a:p>
        </p:txBody>
      </p:sp>
      <p:sp>
        <p:nvSpPr>
          <p:cNvPr id="41987" name="Rectangle 2"/>
          <p:cNvSpPr>
            <a:spLocks noGrp="1" noRot="1" noChangeAspect="1" noChangeArrowheads="1" noTextEdit="1"/>
          </p:cNvSpPr>
          <p:nvPr>
            <p:ph type="sldImg"/>
          </p:nvPr>
        </p:nvSpPr>
        <p:spPr>
          <a:xfrm>
            <a:off x="1144588" y="685800"/>
            <a:ext cx="4570412" cy="3429000"/>
          </a:xfrm>
          <a:ln/>
        </p:spPr>
      </p:sp>
      <p:sp>
        <p:nvSpPr>
          <p:cNvPr id="41988"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767085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D6751D-D28C-B844-B83B-6A6811CB7A06}" type="slidenum">
              <a:rPr lang="en-US" smtClean="0"/>
              <a:t>2</a:t>
            </a:fld>
            <a:endParaRPr lang="en-US"/>
          </a:p>
        </p:txBody>
      </p:sp>
    </p:spTree>
    <p:extLst>
      <p:ext uri="{BB962C8B-B14F-4D97-AF65-F5344CB8AC3E}">
        <p14:creationId xmlns:p14="http://schemas.microsoft.com/office/powerpoint/2010/main" val="193792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96838" y="0"/>
            <a:ext cx="6770687" cy="5080000"/>
          </a:xfrm>
          <a:ln cap="flat" algn="ctr"/>
        </p:spPr>
      </p:sp>
      <p:sp>
        <p:nvSpPr>
          <p:cNvPr id="43011" name="Rectangle 3"/>
          <p:cNvSpPr>
            <a:spLocks noGrp="1" noChangeAspect="1" noChangeArrowheads="1"/>
          </p:cNvSpPr>
          <p:nvPr>
            <p:ph type="body" idx="1"/>
          </p:nvPr>
        </p:nvSpPr>
        <p:spPr>
          <a:ln cap="flat" algn="ctr"/>
        </p:spPr>
        <p:txBody>
          <a:bodyPr lIns="91393" rIns="91393"/>
          <a:lstStyle/>
          <a:p>
            <a:pPr eaLnBrk="1" hangingPunct="1"/>
            <a:r>
              <a:rPr lang="en-US" smtClean="0"/>
              <a:t>Main Point</a:t>
            </a:r>
          </a:p>
          <a:p>
            <a:pPr lvl="1" eaLnBrk="1" hangingPunct="1"/>
            <a:r>
              <a:rPr lang="en-US" smtClean="0"/>
              <a:t>The flow of a SQL injection attack goes from attacker to application to database, then back.</a:t>
            </a:r>
          </a:p>
          <a:p>
            <a:pPr eaLnBrk="1" hangingPunct="1"/>
            <a:r>
              <a:rPr lang="en-US" smtClean="0"/>
              <a:t>Teaching Points</a:t>
            </a:r>
          </a:p>
          <a:p>
            <a:pPr lvl="1" eaLnBrk="1" hangingPunct="1"/>
            <a:r>
              <a:rPr lang="en-US" smtClean="0"/>
              <a:t>SQL injection is a simple attack that exploits the trust relationship between the database and the application.  In essence, the attacker tricks the application into sending the wrong query to the database.  The database trusts the application, and so complies with the request.</a:t>
            </a:r>
          </a:p>
          <a:p>
            <a:pPr lvl="1" eaLnBrk="1" hangingPunct="1"/>
            <a:r>
              <a:rPr lang="en-US" smtClean="0"/>
              <a:t>Even if the data is encrypted in the database, this type of attack can access the data.  In the example depicted above, the attacker sends an attack in the data that tricks the database into returning all the credit cards from the database instead of only one.  Normally, the application would decrypt the account owner’s credit card number (or other sensitive data) and display it. When attacked, the application decrypts all the card numbers and displays them all to the attacker.</a:t>
            </a:r>
          </a:p>
          <a:p>
            <a:pPr eaLnBrk="1" hangingPunct="1"/>
            <a:r>
              <a:rPr lang="en-US" smtClean="0"/>
              <a:t>Examples, Demonstrations, Stories, Notes</a:t>
            </a:r>
          </a:p>
          <a:p>
            <a:pPr lvl="1" eaLnBrk="1" hangingPunct="1"/>
            <a:r>
              <a:rPr lang="en-US" smtClean="0"/>
              <a:t> </a:t>
            </a:r>
          </a:p>
          <a:p>
            <a:pPr eaLnBrk="1" hangingPunct="1"/>
            <a:endParaRPr lang="en-US" smtClean="0"/>
          </a:p>
          <a:p>
            <a:pPr eaLnBrk="1" hangingPunct="1"/>
            <a:endParaRPr lang="en-US" smtClean="0"/>
          </a:p>
        </p:txBody>
      </p:sp>
    </p:spTree>
    <p:extLst>
      <p:ext uri="{BB962C8B-B14F-4D97-AF65-F5344CB8AC3E}">
        <p14:creationId xmlns:p14="http://schemas.microsoft.com/office/powerpoint/2010/main" val="3292742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E6324EA-FC1F-4629-AED7-FF077B5EF4EB}" type="slidenum">
              <a:rPr lang="en-US"/>
              <a:pPr/>
              <a:t>44</a:t>
            </a:fld>
            <a:endParaRPr lang="en-US"/>
          </a:p>
        </p:txBody>
      </p:sp>
      <p:sp>
        <p:nvSpPr>
          <p:cNvPr id="46083" name="Rectangle 2"/>
          <p:cNvSpPr>
            <a:spLocks noGrp="1" noRot="1" noChangeAspect="1" noChangeArrowheads="1" noTextEdit="1"/>
          </p:cNvSpPr>
          <p:nvPr>
            <p:ph type="sldImg"/>
          </p:nvPr>
        </p:nvSpPr>
        <p:spPr>
          <a:xfrm>
            <a:off x="1144588" y="685800"/>
            <a:ext cx="4570412" cy="3429000"/>
          </a:xfrm>
          <a:ln/>
        </p:spPr>
      </p:sp>
      <p:sp>
        <p:nvSpPr>
          <p:cNvPr id="46084"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7633604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70182E8A-90F2-44A0-B51C-7EBD4FDF8935}" type="slidenum">
              <a:rPr lang="en-US"/>
              <a:pPr/>
              <a:t>45</a:t>
            </a:fld>
            <a:endParaRPr lang="en-US"/>
          </a:p>
        </p:txBody>
      </p:sp>
      <p:sp>
        <p:nvSpPr>
          <p:cNvPr id="47107" name="Rectangle 2"/>
          <p:cNvSpPr>
            <a:spLocks noGrp="1" noRot="1" noChangeAspect="1" noChangeArrowheads="1" noTextEdit="1"/>
          </p:cNvSpPr>
          <p:nvPr>
            <p:ph type="sldImg"/>
          </p:nvPr>
        </p:nvSpPr>
        <p:spPr>
          <a:xfrm>
            <a:off x="1144588" y="685800"/>
            <a:ext cx="4570412" cy="3429000"/>
          </a:xfrm>
          <a:ln/>
        </p:spPr>
      </p:sp>
      <p:sp>
        <p:nvSpPr>
          <p:cNvPr id="47108"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1960286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8CC4EA6D-FAC0-428E-AA92-3FEFF97B80FE}" type="slidenum">
              <a:rPr lang="en-US"/>
              <a:pPr/>
              <a:t>46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645515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56AEC79B-F35D-4A2C-A120-3CAB2C4BB74C}" type="slidenum">
              <a:rPr lang="en-US"/>
              <a:pPr/>
              <a:t>47</a:t>
            </a:fld>
            <a:endParaRPr lang="en-US"/>
          </a:p>
        </p:txBody>
      </p:sp>
      <p:sp>
        <p:nvSpPr>
          <p:cNvPr id="44035" name="Rectangle 2"/>
          <p:cNvSpPr>
            <a:spLocks noGrp="1" noRot="1" noChangeAspect="1" noChangeArrowheads="1" noTextEdit="1"/>
          </p:cNvSpPr>
          <p:nvPr>
            <p:ph type="sldImg"/>
          </p:nvPr>
        </p:nvSpPr>
        <p:spPr>
          <a:xfrm>
            <a:off x="1144588" y="685800"/>
            <a:ext cx="4570412" cy="3429000"/>
          </a:xfrm>
          <a:ln/>
        </p:spPr>
      </p:sp>
      <p:sp>
        <p:nvSpPr>
          <p:cNvPr id="44036"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13624840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11F22F21-5D8C-4BC0-B5FA-0B25C938FF36}" type="slidenum">
              <a:rPr lang="en-US"/>
              <a:pPr/>
              <a:t>48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xfrm>
            <a:off x="104145" y="4747005"/>
            <a:ext cx="6750746" cy="4039173"/>
          </a:xfrm>
        </p:spPr>
        <p:txBody>
          <a:bodyPr/>
          <a:lstStyle/>
          <a:p>
            <a:pPr marL="444294" indent="-190189" eaLnBrk="1" hangingPunct="1"/>
            <a:endParaRPr lang="en-US" dirty="0" smtClean="0"/>
          </a:p>
        </p:txBody>
      </p:sp>
    </p:spTree>
    <p:extLst>
      <p:ext uri="{BB962C8B-B14F-4D97-AF65-F5344CB8AC3E}">
        <p14:creationId xmlns:p14="http://schemas.microsoft.com/office/powerpoint/2010/main" val="16642998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eaLnBrk="1" hangingPunct="1"/>
            <a:r>
              <a:rPr lang="en-US" dirty="0" smtClean="0">
                <a:latin typeface="Arial" pitchFamily="34" charset="0"/>
              </a:rPr>
              <a:t>Main Point</a:t>
            </a:r>
          </a:p>
          <a:p>
            <a:pPr lvl="1" eaLnBrk="1" hangingPunct="1"/>
            <a:r>
              <a:rPr lang="en-US" dirty="0" smtClean="0">
                <a:latin typeface="Arial" pitchFamily="34" charset="0"/>
              </a:rPr>
              <a:t>There are many escaping </a:t>
            </a:r>
            <a:r>
              <a:rPr lang="en-US" baseline="0" dirty="0" smtClean="0">
                <a:latin typeface="Arial" pitchFamily="34" charset="0"/>
              </a:rPr>
              <a:t>schemes supported in different elements of the browser.</a:t>
            </a:r>
            <a:endParaRPr lang="en-US" dirty="0" smtClean="0">
              <a:latin typeface="Arial" pitchFamily="34" charset="0"/>
            </a:endParaRPr>
          </a:p>
          <a:p>
            <a:pPr eaLnBrk="1" hangingPunct="1"/>
            <a:r>
              <a:rPr lang="en-US" dirty="0" smtClean="0">
                <a:latin typeface="Arial" pitchFamily="34" charset="0"/>
              </a:rPr>
              <a:t>Teaching Points</a:t>
            </a:r>
          </a:p>
          <a:p>
            <a:pPr lvl="1" eaLnBrk="1" hangingPunct="1"/>
            <a:r>
              <a:rPr lang="en-US" dirty="0" smtClean="0">
                <a:latin typeface="Arial" pitchFamily="34" charset="0"/>
              </a:rPr>
              <a:t>In order to defend</a:t>
            </a:r>
            <a:r>
              <a:rPr lang="en-US" baseline="0" dirty="0" smtClean="0">
                <a:latin typeface="Arial" pitchFamily="34" charset="0"/>
              </a:rPr>
              <a:t> against XSS, you need to escape all user supplied input using the proper escaping scheme before you include that input in that part of the page.</a:t>
            </a:r>
          </a:p>
          <a:p>
            <a:pPr marL="579229" lvl="1" indent="-107727" defTabSz="899288" eaLnBrk="1" hangingPunct="1">
              <a:spcBef>
                <a:spcPct val="20000"/>
              </a:spcBef>
              <a:buFont typeface="Arial" pitchFamily="34" charset="0"/>
              <a:buChar char="►"/>
              <a:defRPr/>
            </a:pPr>
            <a:r>
              <a:rPr lang="en-US" baseline="0" dirty="0" smtClean="0">
                <a:latin typeface="Arial" pitchFamily="34" charset="0"/>
              </a:rPr>
              <a:t>Each HTML execution context needs its own escaping scheme based on how the spec for that context defines how it handles character escaping.</a:t>
            </a:r>
          </a:p>
          <a:p>
            <a:pPr lvl="1" eaLnBrk="1" hangingPunct="1"/>
            <a:r>
              <a:rPr lang="en-US" baseline="0" dirty="0" smtClean="0">
                <a:latin typeface="Arial" pitchFamily="34" charset="0"/>
              </a:rPr>
              <a:t>ESAPI has an encoder for each of these contexts. They are:</a:t>
            </a:r>
          </a:p>
          <a:p>
            <a:pPr marL="797806" lvl="2" indent="-106166" defTabSz="899288" eaLnBrk="1" hangingPunct="1">
              <a:buFont typeface="Arial" pitchFamily="34" charset="0"/>
              <a:buChar char="»"/>
              <a:defRPr/>
            </a:pPr>
            <a:r>
              <a:rPr lang="en-US" dirty="0" err="1" smtClean="0">
                <a:latin typeface="Arial" pitchFamily="34" charset="0"/>
              </a:rPr>
              <a:t>encodeForHTML</a:t>
            </a:r>
            <a:r>
              <a:rPr lang="en-US" dirty="0" smtClean="0">
                <a:latin typeface="Arial" pitchFamily="34" charset="0"/>
              </a:rPr>
              <a:t>()</a:t>
            </a:r>
          </a:p>
          <a:p>
            <a:pPr marL="797806" lvl="2" indent="-106166" defTabSz="899288" eaLnBrk="1" hangingPunct="1">
              <a:buFont typeface="Arial" pitchFamily="34" charset="0"/>
              <a:buChar char="»"/>
              <a:defRPr/>
            </a:pPr>
            <a:r>
              <a:rPr lang="en-US" dirty="0" err="1" smtClean="0">
                <a:latin typeface="Arial" pitchFamily="34" charset="0"/>
              </a:rPr>
              <a:t>encodeForHTMLAttribute</a:t>
            </a:r>
            <a:r>
              <a:rPr lang="en-US" dirty="0" smtClean="0">
                <a:latin typeface="Arial" pitchFamily="34" charset="0"/>
              </a:rPr>
              <a:t>()</a:t>
            </a:r>
          </a:p>
          <a:p>
            <a:pPr marL="797806" lvl="2" indent="-106166" defTabSz="899288" eaLnBrk="1" hangingPunct="1">
              <a:buFont typeface="Arial" pitchFamily="34" charset="0"/>
              <a:buChar char="»"/>
              <a:defRPr/>
            </a:pPr>
            <a:r>
              <a:rPr lang="en-US" dirty="0" err="1" smtClean="0">
                <a:latin typeface="Arial" pitchFamily="34" charset="0"/>
              </a:rPr>
              <a:t>encodeForJavaScript</a:t>
            </a:r>
            <a:r>
              <a:rPr lang="en-US" dirty="0" smtClean="0">
                <a:latin typeface="Arial" pitchFamily="34" charset="0"/>
              </a:rPr>
              <a:t>()</a:t>
            </a:r>
          </a:p>
          <a:p>
            <a:pPr lvl="2" eaLnBrk="1" hangingPunct="1"/>
            <a:r>
              <a:rPr lang="en-US" baseline="0" dirty="0" err="1" smtClean="0">
                <a:latin typeface="Arial" pitchFamily="34" charset="0"/>
              </a:rPr>
              <a:t>encodeForCSS</a:t>
            </a:r>
            <a:r>
              <a:rPr lang="en-US" baseline="0" dirty="0" smtClean="0">
                <a:latin typeface="Arial" pitchFamily="34" charset="0"/>
              </a:rPr>
              <a:t>()</a:t>
            </a:r>
          </a:p>
          <a:p>
            <a:pPr lvl="2" eaLnBrk="1" hangingPunct="1"/>
            <a:r>
              <a:rPr lang="en-US" dirty="0" err="1" smtClean="0">
                <a:latin typeface="Arial" pitchFamily="34" charset="0"/>
              </a:rPr>
              <a:t>encodeForURL</a:t>
            </a:r>
            <a:r>
              <a:rPr lang="en-US" dirty="0" smtClean="0">
                <a:latin typeface="Arial" pitchFamily="34" charset="0"/>
              </a:rPr>
              <a:t>()</a:t>
            </a:r>
          </a:p>
          <a:p>
            <a:pPr lvl="1" eaLnBrk="1" hangingPunct="1"/>
            <a:r>
              <a:rPr lang="en-US" dirty="0" smtClean="0">
                <a:latin typeface="Arial" pitchFamily="34" charset="0"/>
              </a:rPr>
              <a:t>In each context</a:t>
            </a:r>
            <a:r>
              <a:rPr lang="en-US" baseline="0" dirty="0" smtClean="0">
                <a:latin typeface="Arial" pitchFamily="34" charset="0"/>
              </a:rPr>
              <a:t> you need to prevent certain dangerous characters if you can’t eliminate all user input to that context</a:t>
            </a:r>
          </a:p>
          <a:p>
            <a:pPr lvl="2" eaLnBrk="1" hangingPunct="1"/>
            <a:r>
              <a:rPr lang="en-US" baseline="0" dirty="0" smtClean="0">
                <a:latin typeface="Arial" pitchFamily="34" charset="0"/>
              </a:rPr>
              <a:t>HTML Elements – [This is simply the text on the page] – Defense against this is the big 5, because that prevents the introduction of close tags to break out of the Element (e.g., &lt;/div&gt; or &lt;/span&gt; or the introduction of script tags (&lt;script) )</a:t>
            </a:r>
          </a:p>
          <a:p>
            <a:pPr lvl="2" eaLnBrk="1" hangingPunct="1"/>
            <a:r>
              <a:rPr lang="en-US" baseline="0" dirty="0" smtClean="0">
                <a:latin typeface="Arial" pitchFamily="34" charset="0"/>
              </a:rPr>
              <a:t>HTML Attributes – Content inside the quotes is inert, so preventing the introduction of single or double quotes is key.  Typically encoding the big 5 ( &amp;, ', ", &lt;, &gt;) is strongly recommended. Also encoding # is usually a good idea.</a:t>
            </a:r>
          </a:p>
          <a:p>
            <a:pPr marL="797806" lvl="2" indent="-106166" defTabSz="899288" eaLnBrk="1" hangingPunct="1">
              <a:buFont typeface="Arial" pitchFamily="34" charset="0"/>
              <a:buChar char="»"/>
              <a:defRPr/>
            </a:pPr>
            <a:r>
              <a:rPr lang="en-US" baseline="0" dirty="0" smtClean="0">
                <a:latin typeface="Arial" pitchFamily="34" charset="0"/>
              </a:rPr>
              <a:t>JavaScript Data – This context is executable in its own right, and therefore inherently dangerous. Ideally, you would not include user supplied input here ever. Otherwise, only </a:t>
            </a:r>
            <a:r>
              <a:rPr lang="en-US" u="sng" baseline="0" dirty="0" smtClean="0">
                <a:latin typeface="Arial" pitchFamily="34" charset="0"/>
              </a:rPr>
              <a:t>input validation</a:t>
            </a:r>
            <a:r>
              <a:rPr lang="en-US" u="none" baseline="0" dirty="0" smtClean="0">
                <a:latin typeface="Arial" pitchFamily="34" charset="0"/>
              </a:rPr>
              <a:t> </a:t>
            </a:r>
            <a:r>
              <a:rPr lang="en-US" baseline="0" dirty="0" smtClean="0">
                <a:latin typeface="Arial" pitchFamily="34" charset="0"/>
              </a:rPr>
              <a:t>can really do anything to help you as output encoding is not sufficient.</a:t>
            </a:r>
          </a:p>
          <a:p>
            <a:pPr marL="797806" lvl="2" indent="-106166" defTabSz="899288" eaLnBrk="1" hangingPunct="1">
              <a:buFont typeface="Arial" pitchFamily="34" charset="0"/>
              <a:buChar char="»"/>
              <a:defRPr/>
            </a:pPr>
            <a:r>
              <a:rPr lang="en-US" baseline="0" dirty="0" smtClean="0">
                <a:latin typeface="Arial" pitchFamily="34" charset="0"/>
              </a:rPr>
              <a:t>HTML Style Properties (CSS) – This is very dangerous as it will execute content supplied – to prevent a breakout, you need to </a:t>
            </a:r>
            <a:r>
              <a:rPr lang="en-US" baseline="0" dirty="0" err="1" smtClean="0">
                <a:latin typeface="Arial" pitchFamily="34" charset="0"/>
              </a:rPr>
              <a:t>dissallow</a:t>
            </a:r>
            <a:r>
              <a:rPr lang="en-US" baseline="0" dirty="0" smtClean="0">
                <a:latin typeface="Arial" pitchFamily="34" charset="0"/>
              </a:rPr>
              <a:t> '}', but that may not be sufficient since content inside the brace can execute as well. Ideally, you would not include user supplied input here ever. Otherwise, only </a:t>
            </a:r>
            <a:r>
              <a:rPr lang="en-US" u="sng" baseline="0" dirty="0" smtClean="0">
                <a:latin typeface="Arial" pitchFamily="34" charset="0"/>
              </a:rPr>
              <a:t>input validation</a:t>
            </a:r>
            <a:r>
              <a:rPr lang="en-US" u="none" baseline="0" dirty="0" smtClean="0">
                <a:latin typeface="Arial" pitchFamily="34" charset="0"/>
              </a:rPr>
              <a:t> </a:t>
            </a:r>
            <a:r>
              <a:rPr lang="en-US" baseline="0" dirty="0" smtClean="0">
                <a:latin typeface="Arial" pitchFamily="34" charset="0"/>
              </a:rPr>
              <a:t>can really do anything to help you as output encoding is not sufficient.</a:t>
            </a:r>
          </a:p>
          <a:p>
            <a:pPr lvl="2" eaLnBrk="1" hangingPunct="1"/>
            <a:r>
              <a:rPr lang="en-US" dirty="0" smtClean="0">
                <a:latin typeface="Arial" pitchFamily="34" charset="0"/>
              </a:rPr>
              <a:t>URI Attributes - </a:t>
            </a:r>
            <a:r>
              <a:rPr lang="en-US" baseline="0" dirty="0" smtClean="0">
                <a:latin typeface="Arial" pitchFamily="34" charset="0"/>
              </a:rPr>
              <a:t>This is very dangerous as it will  (decode and) execute content supplied – to prevent a breakout, you need to </a:t>
            </a:r>
            <a:r>
              <a:rPr lang="en-US" baseline="0" dirty="0" err="1" smtClean="0">
                <a:latin typeface="Arial" pitchFamily="34" charset="0"/>
              </a:rPr>
              <a:t>dissallow</a:t>
            </a:r>
            <a:r>
              <a:rPr lang="en-US" baseline="0" dirty="0" smtClean="0">
                <a:latin typeface="Arial" pitchFamily="34" charset="0"/>
              </a:rPr>
              <a:t> ' " ', but that may not be sufficient since content inside the quotes can execute as well.</a:t>
            </a:r>
            <a:endParaRPr lang="en-US" dirty="0" smtClean="0">
              <a:latin typeface="Arial" pitchFamily="34" charset="0"/>
            </a:endParaRPr>
          </a:p>
          <a:p>
            <a:pPr eaLnBrk="1" hangingPunct="1"/>
            <a:r>
              <a:rPr lang="en-US" dirty="0" smtClean="0">
                <a:latin typeface="Arial" pitchFamily="34" charset="0"/>
              </a:rPr>
              <a:t>Examples, Demonstrations, Stories, Notes</a:t>
            </a:r>
          </a:p>
          <a:p>
            <a:pPr lvl="1" eaLnBrk="1" hangingPunct="1"/>
            <a:r>
              <a:rPr lang="en-US" dirty="0" smtClean="0">
                <a:latin typeface="Arial" pitchFamily="34" charset="0"/>
              </a:rPr>
              <a:t> See the page</a:t>
            </a:r>
            <a:r>
              <a:rPr lang="en-US" baseline="0" dirty="0" smtClean="0">
                <a:latin typeface="Arial" pitchFamily="34" charset="0"/>
              </a:rPr>
              <a:t> at OWASP for the full and latest details!!</a:t>
            </a:r>
            <a:endParaRPr lang="en-US" dirty="0" smtClean="0">
              <a:latin typeface="Arial" pitchFamily="34" charset="0"/>
            </a:endParaRPr>
          </a:p>
          <a:p>
            <a:endParaRPr lang="en-US" dirty="0"/>
          </a:p>
        </p:txBody>
      </p:sp>
    </p:spTree>
    <p:extLst>
      <p:ext uri="{BB962C8B-B14F-4D97-AF65-F5344CB8AC3E}">
        <p14:creationId xmlns:p14="http://schemas.microsoft.com/office/powerpoint/2010/main" val="1498545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40CAD1FE-F2D5-401D-AD32-962A526DD4CE}" type="slidenum">
              <a:rPr lang="en-US"/>
              <a:pPr/>
              <a:t>51</a:t>
            </a:fld>
            <a:endParaRPr lang="en-US"/>
          </a:p>
        </p:txBody>
      </p:sp>
      <p:sp>
        <p:nvSpPr>
          <p:cNvPr id="50179" name="Rectangle 2"/>
          <p:cNvSpPr>
            <a:spLocks noGrp="1" noRot="1" noChangeAspect="1" noChangeArrowheads="1" noTextEdit="1"/>
          </p:cNvSpPr>
          <p:nvPr>
            <p:ph type="sldImg"/>
          </p:nvPr>
        </p:nvSpPr>
        <p:spPr>
          <a:xfrm>
            <a:off x="1144588" y="685800"/>
            <a:ext cx="4570412" cy="3429000"/>
          </a:xfrm>
          <a:ln/>
        </p:spPr>
      </p:sp>
      <p:sp>
        <p:nvSpPr>
          <p:cNvPr id="50180"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345521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BA196896-99DB-4F77-BAD7-5ED1A1DAE417}" type="slidenum">
              <a:rPr lang="en-US"/>
              <a:pPr/>
              <a:t>52</a:t>
            </a:fld>
            <a:endParaRPr lang="en-US"/>
          </a:p>
        </p:txBody>
      </p:sp>
      <p:sp>
        <p:nvSpPr>
          <p:cNvPr id="51203" name="Rectangle 2"/>
          <p:cNvSpPr>
            <a:spLocks noGrp="1" noRot="1" noChangeAspect="1" noChangeArrowheads="1" noTextEdit="1"/>
          </p:cNvSpPr>
          <p:nvPr>
            <p:ph type="sldImg"/>
          </p:nvPr>
        </p:nvSpPr>
        <p:spPr>
          <a:xfrm>
            <a:off x="95250" y="0"/>
            <a:ext cx="6772275" cy="5080000"/>
          </a:xfrm>
          <a:ln cap="flat" algn="ctr"/>
        </p:spPr>
      </p:sp>
      <p:sp>
        <p:nvSpPr>
          <p:cNvPr id="51204" name="Rectangle 3"/>
          <p:cNvSpPr>
            <a:spLocks noGrp="1" noChangeAspect="1" noChangeArrowheads="1"/>
          </p:cNvSpPr>
          <p:nvPr>
            <p:ph type="body" idx="1"/>
          </p:nvPr>
        </p:nvSpPr>
        <p:spPr>
          <a:ln cap="flat" algn="ctr"/>
        </p:spPr>
        <p:txBody>
          <a:bodyPr lIns="91401" tIns="45701" rIns="91401" bIns="45701"/>
          <a:lstStyle/>
          <a:p>
            <a:pPr eaLnBrk="1" hangingPunct="1"/>
            <a:endParaRPr lang="en-US" smtClean="0"/>
          </a:p>
          <a:p>
            <a:pPr eaLnBrk="1" hangingPunct="1"/>
            <a:r>
              <a:rPr lang="en-US" smtClean="0"/>
              <a:t>Main Point</a:t>
            </a:r>
          </a:p>
          <a:p>
            <a:pPr lvl="1" eaLnBrk="1" hangingPunct="1"/>
            <a:r>
              <a:rPr lang="en-US" smtClean="0"/>
              <a:t>Here’s a concrete example of an access control problem to ensure that everyone understands what access control means.</a:t>
            </a:r>
          </a:p>
          <a:p>
            <a:pPr eaLnBrk="1" hangingPunct="1"/>
            <a:r>
              <a:rPr lang="en-US" smtClean="0"/>
              <a:t>Teaching Points</a:t>
            </a:r>
          </a:p>
          <a:p>
            <a:pPr lvl="1" eaLnBrk="1" hangingPunct="1"/>
            <a:r>
              <a:rPr lang="en-US" smtClean="0"/>
              <a:t>In this example, the attacker is simply manipulating the account id on the URL. The application should be getting the user’s account from a trustworthy source, not the user’s request.</a:t>
            </a:r>
          </a:p>
          <a:p>
            <a:pPr lvl="1" eaLnBrk="1" hangingPunct="1"/>
            <a:r>
              <a:rPr lang="en-US" smtClean="0"/>
              <a:t>There are many variations of this kind of attack. Many times they are not this obvious, relying on a hidden field, cookie, or header to make the access control decision. But the root cause is the same – never rely on anything from the user when making an access control decision.</a:t>
            </a:r>
          </a:p>
          <a:p>
            <a:pPr eaLnBrk="1" hangingPunct="1"/>
            <a:r>
              <a:rPr lang="en-US" smtClean="0"/>
              <a:t>Examples, Demonstrations, Stories</a:t>
            </a:r>
          </a:p>
          <a:p>
            <a:pPr lvl="1" eaLnBrk="1" hangingPunct="1"/>
            <a:r>
              <a:rPr lang="en-US" smtClean="0"/>
              <a:t> A healthcare application that processes xray and other medical imagery recently had this issue. They set a cookie called “privLevel” and used it to determine which functions to display.  When we changed it from 4 to 10, we were given an administrator menu and could access many powerful unauthorized functions.</a:t>
            </a:r>
          </a:p>
          <a:p>
            <a:pPr lvl="1" eaLnBrk="1" hangingPunct="1"/>
            <a:endParaRPr lang="en-US" smtClean="0"/>
          </a:p>
        </p:txBody>
      </p:sp>
    </p:spTree>
    <p:extLst>
      <p:ext uri="{BB962C8B-B14F-4D97-AF65-F5344CB8AC3E}">
        <p14:creationId xmlns:p14="http://schemas.microsoft.com/office/powerpoint/2010/main" val="20942384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2CA5A7B0-203B-4D97-8543-DA6CACE48E61}" type="slidenum">
              <a:rPr lang="en-US"/>
              <a:pPr/>
              <a:t>54</a:t>
            </a:fld>
            <a:endParaRPr lang="en-US"/>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1691452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OWASP is a global community that drives the visibility and evolution in the safety and security of the world’s software.</a:t>
            </a:r>
          </a:p>
          <a:p>
            <a:pPr marL="0" marR="0" lvl="0" indent="0" algn="l" rtl="0">
              <a:spcBef>
                <a:spcPts val="60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Everyone is free to participate in OWASP and </a:t>
            </a:r>
            <a:r>
              <a:rPr lang="en" sz="1200" b="0" i="0" u="sng" strike="noStrike" cap="none">
                <a:solidFill>
                  <a:schemeClr val="dk1"/>
                </a:solidFill>
                <a:latin typeface="Ubuntu"/>
                <a:ea typeface="Ubuntu"/>
                <a:cs typeface="Ubuntu"/>
                <a:sym typeface="Ubuntu"/>
              </a:rPr>
              <a:t>all of our materials</a:t>
            </a:r>
            <a:r>
              <a:rPr lang="en" sz="1200" b="0" i="0" u="none" strike="noStrike" cap="none">
                <a:solidFill>
                  <a:schemeClr val="dk1"/>
                </a:solidFill>
                <a:latin typeface="Ubuntu"/>
                <a:ea typeface="Ubuntu"/>
                <a:cs typeface="Ubuntu"/>
                <a:sym typeface="Ubuntu"/>
              </a:rPr>
              <a:t> are available under a free and open software licenses. </a:t>
            </a:r>
          </a:p>
          <a:p>
            <a:pPr marL="0" marR="0" lvl="0" indent="0" algn="l" rtl="0">
              <a:spcBef>
                <a:spcPts val="60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OWASP is a registered nonprofit in the United States and Europe, so all of  your financial contributions are tax deductible.</a:t>
            </a:r>
          </a:p>
          <a:p>
            <a:pPr marL="0" marR="0" lvl="0" indent="0" algn="l" rtl="0">
              <a:spcBef>
                <a:spcPts val="600"/>
              </a:spcBef>
              <a:buClr>
                <a:srgbClr val="000000"/>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570922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301A0FE9-AB33-4160-94CE-2F4E760A000F}" type="slidenum">
              <a:rPr lang="en-US"/>
              <a:pPr/>
              <a:t>55</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2558165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0C75E9FA-2358-4325-9E57-C48020939450}" type="slidenum">
              <a:rPr lang="en-US"/>
              <a:pPr/>
              <a:t>56</a:t>
            </a:fld>
            <a:endParaRPr lang="en-US"/>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1753782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386EEF99-361C-48F9-93A9-8D4B0D71154A}" type="slidenum">
              <a:rPr lang="en-US"/>
              <a:pPr/>
              <a:t>57</a:t>
            </a:fld>
            <a:endParaRPr lang="en-US"/>
          </a:p>
        </p:txBody>
      </p:sp>
      <p:sp>
        <p:nvSpPr>
          <p:cNvPr id="62467" name="Rectangle 2"/>
          <p:cNvSpPr>
            <a:spLocks noGrp="1" noRot="1" noChangeAspect="1" noChangeArrowheads="1" noTextEdit="1"/>
          </p:cNvSpPr>
          <p:nvPr>
            <p:ph type="sldImg"/>
          </p:nvPr>
        </p:nvSpPr>
        <p:spPr>
          <a:xfrm>
            <a:off x="1144588" y="685800"/>
            <a:ext cx="4570412" cy="3429000"/>
          </a:xfrm>
          <a:ln/>
        </p:spPr>
      </p:sp>
      <p:sp>
        <p:nvSpPr>
          <p:cNvPr id="62468" name="Rectangle 3"/>
          <p:cNvSpPr>
            <a:spLocks noGrp="1" noChangeArrowheads="1"/>
          </p:cNvSpPr>
          <p:nvPr>
            <p:ph type="body" idx="1"/>
          </p:nvPr>
        </p:nvSpPr>
        <p:spPr/>
        <p:txBody>
          <a:bodyPr/>
          <a:lstStyle/>
          <a:p>
            <a:pPr eaLnBrk="1" hangingPunct="1"/>
            <a:r>
              <a:rPr lang="en-GB" dirty="0" smtClean="0"/>
              <a:t>(</a:t>
            </a:r>
            <a:r>
              <a:rPr lang="en-US" dirty="0" smtClean="0"/>
              <a:t>Insecure Cryptographic Storage &amp; insecure channel protection)</a:t>
            </a:r>
          </a:p>
        </p:txBody>
      </p:sp>
    </p:spTree>
    <p:extLst>
      <p:ext uri="{BB962C8B-B14F-4D97-AF65-F5344CB8AC3E}">
        <p14:creationId xmlns:p14="http://schemas.microsoft.com/office/powerpoint/2010/main" val="1175809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771D10BA-ECC9-4873-86B7-86AF172D24A6}" type="slidenum">
              <a:rPr lang="en-US"/>
              <a:pPr/>
              <a:t>58</a:t>
            </a:fld>
            <a:endParaRPr lang="en-US"/>
          </a:p>
        </p:txBody>
      </p:sp>
      <p:sp>
        <p:nvSpPr>
          <p:cNvPr id="58371" name="Rectangle 2"/>
          <p:cNvSpPr>
            <a:spLocks noGrp="1" noRot="1" noChangeAspect="1" noChangeArrowheads="1" noTextEdit="1"/>
          </p:cNvSpPr>
          <p:nvPr>
            <p:ph type="sldImg"/>
          </p:nvPr>
        </p:nvSpPr>
        <p:spPr>
          <a:xfrm>
            <a:off x="1144588" y="685800"/>
            <a:ext cx="4570412" cy="3429000"/>
          </a:xfrm>
          <a:ln/>
        </p:spPr>
      </p:sp>
      <p:sp>
        <p:nvSpPr>
          <p:cNvPr id="58372"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1536086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C59D51C0-0771-4D6B-B061-D6CD31535CE6}" type="slidenum">
              <a:rPr lang="en-US"/>
              <a:pPr/>
              <a:t>59</a:t>
            </a:fld>
            <a:endParaRPr lang="en-US"/>
          </a:p>
        </p:txBody>
      </p:sp>
      <p:sp>
        <p:nvSpPr>
          <p:cNvPr id="59395" name="Rectangle 2"/>
          <p:cNvSpPr>
            <a:spLocks noGrp="1" noRot="1" noChangeAspect="1" noChangeArrowheads="1" noTextEdit="1"/>
          </p:cNvSpPr>
          <p:nvPr>
            <p:ph type="sldImg"/>
          </p:nvPr>
        </p:nvSpPr>
        <p:spPr>
          <a:xfrm>
            <a:off x="1144588" y="685800"/>
            <a:ext cx="4570412" cy="3429000"/>
          </a:xfrm>
          <a:ln/>
        </p:spPr>
      </p:sp>
      <p:sp>
        <p:nvSpPr>
          <p:cNvPr id="59396"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5264636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C61D2EE4-63EE-46C8-A982-3B77F2F6AA08}" type="slidenum">
              <a:rPr lang="en-US"/>
              <a:pPr/>
              <a:t>60</a:t>
            </a:fld>
            <a:endParaRPr lang="en-US"/>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1933394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7B5D37F8-E8C2-4A65-AE13-588CCB42937D}" type="slidenum">
              <a:rPr lang="en-US"/>
              <a:pPr/>
              <a:t>61</a:t>
            </a:fld>
            <a:endParaRPr lang="en-US"/>
          </a:p>
        </p:txBody>
      </p:sp>
      <p:sp>
        <p:nvSpPr>
          <p:cNvPr id="52227" name="Rectangle 2"/>
          <p:cNvSpPr>
            <a:spLocks noGrp="1" noRot="1" noChangeAspect="1" noChangeArrowheads="1" noTextEdit="1"/>
          </p:cNvSpPr>
          <p:nvPr>
            <p:ph type="sldImg"/>
          </p:nvPr>
        </p:nvSpPr>
        <p:spPr>
          <a:xfrm>
            <a:off x="95250" y="0"/>
            <a:ext cx="6772275" cy="5080000"/>
          </a:xfrm>
          <a:ln cap="flat" algn="ctr"/>
        </p:spPr>
      </p:sp>
      <p:sp>
        <p:nvSpPr>
          <p:cNvPr id="52228" name="Rectangle 3"/>
          <p:cNvSpPr>
            <a:spLocks noGrp="1" noChangeAspect="1" noChangeArrowheads="1"/>
          </p:cNvSpPr>
          <p:nvPr>
            <p:ph type="body" idx="1"/>
          </p:nvPr>
        </p:nvSpPr>
        <p:spPr>
          <a:ln cap="flat" algn="ctr"/>
        </p:spPr>
        <p:txBody>
          <a:bodyPr lIns="91400" tIns="45701" rIns="91400" bIns="45701"/>
          <a:lstStyle/>
          <a:p>
            <a:pPr eaLnBrk="1" hangingPunct="1"/>
            <a:r>
              <a:rPr lang="en-US" smtClean="0"/>
              <a:t>Main Point</a:t>
            </a:r>
          </a:p>
          <a:p>
            <a:pPr lvl="1" eaLnBrk="1" hangingPunct="1"/>
            <a:r>
              <a:rPr lang="en-US" smtClean="0"/>
              <a:t>CSRF is essentially an attack that essentially allows the attacker to drive your (the victim’s) browser. Wouldn’t that be bad? Of course. Its REALLY bad.</a:t>
            </a:r>
          </a:p>
          <a:p>
            <a:pPr eaLnBrk="1" hangingPunct="1"/>
            <a:r>
              <a:rPr lang="en-US" smtClean="0"/>
              <a:t>Teaching Points</a:t>
            </a:r>
          </a:p>
          <a:p>
            <a:pPr lvl="1" eaLnBrk="1" hangingPunct="1"/>
            <a:r>
              <a:rPr lang="en-US" smtClean="0"/>
              <a:t>CSRF attacks primarily target functions that cause state to change on the application. I.e., modify or delete something, initiate a transaction, etc.</a:t>
            </a:r>
          </a:p>
          <a:p>
            <a:pPr lvl="1" eaLnBrk="1" hangingPunct="1"/>
            <a:r>
              <a:rPr lang="en-US" smtClean="0"/>
              <a:t>However, CSRF attacks can simply be used to access sensitive data, and then transfer that sensitive data to the attacker.</a:t>
            </a:r>
          </a:p>
          <a:p>
            <a:pPr eaLnBrk="1" hangingPunct="1"/>
            <a:r>
              <a:rPr lang="en-US" smtClean="0"/>
              <a:t>Examples, Demonstrations, Stories</a:t>
            </a:r>
          </a:p>
          <a:p>
            <a:pPr lvl="1" eaLnBrk="1" hangingPunct="1"/>
            <a:r>
              <a:rPr lang="en-US" smtClean="0"/>
              <a:t> </a:t>
            </a:r>
          </a:p>
          <a:p>
            <a:pPr eaLnBrk="1" hangingPunct="1"/>
            <a:endParaRPr lang="en-US" smtClean="0"/>
          </a:p>
        </p:txBody>
      </p:sp>
    </p:spTree>
    <p:extLst>
      <p:ext uri="{BB962C8B-B14F-4D97-AF65-F5344CB8AC3E}">
        <p14:creationId xmlns:p14="http://schemas.microsoft.com/office/powerpoint/2010/main" val="6096878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02" name="Rectangle 2"/>
          <p:cNvSpPr>
            <a:spLocks noGrp="1" noRot="1" noChangeAspect="1" noChangeArrowheads="1" noTextEdit="1"/>
          </p:cNvSpPr>
          <p:nvPr>
            <p:ph type="sldImg"/>
          </p:nvPr>
        </p:nvSpPr>
        <p:spPr>
          <a:xfrm>
            <a:off x="93663" y="0"/>
            <a:ext cx="6775450" cy="5081588"/>
          </a:xfrm>
          <a:ln cap="flat" algn="ctr"/>
        </p:spPr>
      </p:sp>
      <p:sp>
        <p:nvSpPr>
          <p:cNvPr id="2304003" name="Rectangle 3"/>
          <p:cNvSpPr>
            <a:spLocks noGrp="1" noChangeAspect="1" noChangeArrowheads="1"/>
          </p:cNvSpPr>
          <p:nvPr>
            <p:ph type="body" idx="1"/>
          </p:nvPr>
        </p:nvSpPr>
        <p:spPr>
          <a:xfrm>
            <a:off x="113782" y="4745562"/>
            <a:ext cx="6741102" cy="4041935"/>
          </a:xfrm>
          <a:ln cap="flat" algn="ctr"/>
        </p:spPr>
        <p:txBody>
          <a:bodyPr lIns="91386" tIns="45695" rIns="91386" bIns="45695"/>
          <a:lstStyle/>
          <a:p>
            <a:pPr eaLnBrk="1" hangingPunct="1"/>
            <a:r>
              <a:rPr lang="en-US" smtClean="0">
                <a:latin typeface="Arial" pitchFamily="34" charset="0"/>
              </a:rPr>
              <a:t>Main Point</a:t>
            </a:r>
          </a:p>
          <a:p>
            <a:pPr lvl="1" eaLnBrk="1" hangingPunct="1"/>
            <a:r>
              <a:rPr lang="en-US" smtClean="0">
                <a:latin typeface="Arial" pitchFamily="34" charset="0"/>
              </a:rPr>
              <a:t>CSRF is a big problem because browsers automatically send the user’s credentials and most sites rely solely on these automatically provided credentials.</a:t>
            </a:r>
          </a:p>
          <a:p>
            <a:pPr eaLnBrk="1" hangingPunct="1"/>
            <a:r>
              <a:rPr lang="en-US" smtClean="0">
                <a:latin typeface="Arial" pitchFamily="34" charset="0"/>
              </a:rPr>
              <a:t>Teaching Points</a:t>
            </a:r>
          </a:p>
          <a:p>
            <a:pPr lvl="1" eaLnBrk="1" hangingPunct="1"/>
            <a:r>
              <a:rPr lang="en-US" smtClean="0">
                <a:latin typeface="Arial" pitchFamily="34" charset="0"/>
              </a:rPr>
              <a:t>All this was, of course, done on purpose to make it easy to build web sites that track the user’s identity throughout the site.</a:t>
            </a:r>
          </a:p>
          <a:p>
            <a:pPr lvl="1" eaLnBrk="1" hangingPunct="1"/>
            <a:r>
              <a:rPr lang="en-US" smtClean="0">
                <a:latin typeface="Arial" pitchFamily="34" charset="0"/>
              </a:rPr>
              <a:t>No one thought that this level of automation could easily be abused to the attacker’s advantage.</a:t>
            </a:r>
          </a:p>
          <a:p>
            <a:pPr lvl="1" eaLnBrk="1" hangingPunct="1"/>
            <a:r>
              <a:rPr lang="en-US" smtClean="0">
                <a:latin typeface="Arial" pitchFamily="34" charset="0"/>
              </a:rPr>
              <a:t>Now we know this is problem, but how to fix it? See the rest of this section.</a:t>
            </a:r>
          </a:p>
          <a:p>
            <a:pPr eaLnBrk="1" hangingPunct="1"/>
            <a:r>
              <a:rPr lang="en-US" smtClean="0">
                <a:latin typeface="Arial" pitchFamily="34" charset="0"/>
              </a:rPr>
              <a:t>Examples, Demonstrations, Stories</a:t>
            </a:r>
          </a:p>
          <a:p>
            <a:pPr lvl="1" eaLnBrk="1" hangingPunct="1"/>
            <a:r>
              <a:rPr lang="en-US" smtClean="0">
                <a:latin typeface="Arial" pitchFamily="34" charset="0"/>
              </a:rPr>
              <a:t> </a:t>
            </a:r>
          </a:p>
        </p:txBody>
      </p:sp>
    </p:spTree>
    <p:extLst>
      <p:ext uri="{BB962C8B-B14F-4D97-AF65-F5344CB8AC3E}">
        <p14:creationId xmlns:p14="http://schemas.microsoft.com/office/powerpoint/2010/main" val="7579139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6443124-2FE8-437C-A372-D35EC3D5C121}" type="slidenum">
              <a:rPr lang="en-US"/>
              <a:pPr/>
              <a:t>63</a:t>
            </a:fld>
            <a:endParaRPr lang="en-US"/>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p:txBody>
          <a:bodyPr/>
          <a:lstStyle/>
          <a:p>
            <a:pPr eaLnBrk="1" hangingPunct="1"/>
            <a:r>
              <a:rPr lang="en-US" smtClean="0"/>
              <a:t>Main Point</a:t>
            </a:r>
          </a:p>
          <a:p>
            <a:pPr lvl="1" eaLnBrk="1" hangingPunct="1"/>
            <a:r>
              <a:rPr lang="en-US" smtClean="0"/>
              <a:t>This is how a CSRF attack works.</a:t>
            </a:r>
          </a:p>
          <a:p>
            <a:pPr eaLnBrk="1" hangingPunct="1"/>
            <a:r>
              <a:rPr lang="en-US" smtClean="0"/>
              <a:t>Teaching Points</a:t>
            </a:r>
          </a:p>
          <a:p>
            <a:pPr lvl="1" eaLnBrk="1" hangingPunct="1"/>
            <a:r>
              <a:rPr lang="en-US" smtClean="0"/>
              <a:t>1. Attacker lures victim to read some malicious content (in web site or e-mail)</a:t>
            </a:r>
          </a:p>
          <a:p>
            <a:pPr lvl="1" eaLnBrk="1" hangingPunct="1"/>
            <a:r>
              <a:rPr lang="en-US" smtClean="0"/>
              <a:t>2. Malicious request automatically sent to vulnerable site (if in IMG tag or something similar), or user might actually click on or submit something to initiate the request (i.e., phishing like attack).</a:t>
            </a:r>
          </a:p>
          <a:p>
            <a:pPr lvl="1" eaLnBrk="1" hangingPunct="1"/>
            <a:r>
              <a:rPr lang="en-US" smtClean="0"/>
              <a:t>3. IF THE CONDITIONS ARE RIGHT, then the malicious request will include the victim’s credentials when sent to the vulnerable site. If it works, the unauthorized transaction will be accepted, or the unauthorized request will return sensitive data to the attacker.</a:t>
            </a:r>
          </a:p>
          <a:p>
            <a:pPr lvl="1" eaLnBrk="1" hangingPunct="1"/>
            <a:r>
              <a:rPr lang="en-US" smtClean="0"/>
              <a:t>4. Regardless of success or failure of the attack, the attack itself is typically completely invisible to the potential victim.</a:t>
            </a:r>
          </a:p>
          <a:p>
            <a:pPr eaLnBrk="1" hangingPunct="1"/>
            <a:r>
              <a:rPr lang="en-US" smtClean="0"/>
              <a:t>Examples, Demonstrations, Stories</a:t>
            </a:r>
          </a:p>
          <a:p>
            <a:pPr lvl="1" eaLnBrk="1" hangingPunct="1"/>
            <a:r>
              <a:rPr lang="en-US" smtClean="0"/>
              <a:t> </a:t>
            </a:r>
          </a:p>
          <a:p>
            <a:pPr eaLnBrk="1" hangingPunct="1"/>
            <a:endParaRPr lang="en-US" smtClean="0"/>
          </a:p>
        </p:txBody>
      </p:sp>
    </p:spTree>
    <p:extLst>
      <p:ext uri="{BB962C8B-B14F-4D97-AF65-F5344CB8AC3E}">
        <p14:creationId xmlns:p14="http://schemas.microsoft.com/office/powerpoint/2010/main" val="1598417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5266" name="Rectangle 2"/>
          <p:cNvSpPr>
            <a:spLocks noGrp="1" noRot="1" noChangeAspect="1" noChangeArrowheads="1" noTextEdit="1"/>
          </p:cNvSpPr>
          <p:nvPr>
            <p:ph type="sldImg"/>
          </p:nvPr>
        </p:nvSpPr>
        <p:spPr>
          <a:xfrm>
            <a:off x="96838" y="0"/>
            <a:ext cx="6770687" cy="5080000"/>
          </a:xfrm>
          <a:ln cap="flat" algn="ctr"/>
        </p:spPr>
      </p:sp>
      <p:sp>
        <p:nvSpPr>
          <p:cNvPr id="2315267" name="Rectangle 3"/>
          <p:cNvSpPr>
            <a:spLocks noGrp="1" noChangeAspect="1" noChangeArrowheads="1"/>
          </p:cNvSpPr>
          <p:nvPr>
            <p:ph type="body" idx="1"/>
          </p:nvPr>
        </p:nvSpPr>
        <p:spPr>
          <a:xfrm>
            <a:off x="113782" y="4745562"/>
            <a:ext cx="6741102" cy="4041935"/>
          </a:xfrm>
          <a:ln cap="flat" algn="ctr"/>
        </p:spPr>
        <p:txBody>
          <a:bodyPr lIns="91393" rIns="91393"/>
          <a:lstStyle/>
          <a:p>
            <a:pPr eaLnBrk="1" hangingPunct="1"/>
            <a:r>
              <a:rPr lang="en-US" dirty="0" smtClean="0">
                <a:latin typeface="Arial" pitchFamily="34" charset="0"/>
              </a:rPr>
              <a:t>Main Point</a:t>
            </a:r>
          </a:p>
          <a:p>
            <a:pPr lvl="1" eaLnBrk="1" hangingPunct="1"/>
            <a:r>
              <a:rPr lang="en-US" dirty="0" smtClean="0">
                <a:latin typeface="Arial" pitchFamily="34" charset="0"/>
              </a:rPr>
              <a:t>The only real solution is adding a secret token to each update command on a site.</a:t>
            </a:r>
          </a:p>
          <a:p>
            <a:pPr eaLnBrk="1" hangingPunct="1"/>
            <a:r>
              <a:rPr lang="en-US" dirty="0" smtClean="0">
                <a:latin typeface="Arial" pitchFamily="34" charset="0"/>
              </a:rPr>
              <a:t>Teaching Points</a:t>
            </a:r>
          </a:p>
          <a:p>
            <a:pPr lvl="1" eaLnBrk="1" hangingPunct="1"/>
            <a:r>
              <a:rPr lang="en-US" dirty="0" smtClean="0">
                <a:latin typeface="Arial" pitchFamily="34" charset="0"/>
              </a:rPr>
              <a:t>This token has to be stored in a location that is NOT automatically submitted with other requests by your browser. i.e., in a hidden field, or as another parameter.</a:t>
            </a:r>
          </a:p>
          <a:p>
            <a:pPr lvl="1" eaLnBrk="1" hangingPunct="1"/>
            <a:r>
              <a:rPr lang="en-US" dirty="0" smtClean="0">
                <a:latin typeface="Arial" pitchFamily="34" charset="0"/>
              </a:rPr>
              <a:t>Beware of including this token in the URL parameters, since it will get included in the </a:t>
            </a:r>
            <a:r>
              <a:rPr lang="en-US" dirty="0" err="1" smtClean="0">
                <a:latin typeface="Arial" pitchFamily="34" charset="0"/>
              </a:rPr>
              <a:t>referer</a:t>
            </a:r>
            <a:r>
              <a:rPr lang="en-US" dirty="0" smtClean="0">
                <a:latin typeface="Arial" pitchFamily="34" charset="0"/>
              </a:rPr>
              <a:t> field of future requests (thus exposing the token).</a:t>
            </a:r>
          </a:p>
          <a:p>
            <a:pPr lvl="1" eaLnBrk="1" hangingPunct="1"/>
            <a:r>
              <a:rPr lang="en-US" dirty="0" smtClean="0">
                <a:latin typeface="Arial" pitchFamily="34" charset="0"/>
              </a:rPr>
              <a:t>It would be ideal of a unique value was created for every single individual transaction, but that can be a pain to create.</a:t>
            </a:r>
          </a:p>
          <a:p>
            <a:pPr lvl="1" eaLnBrk="1" hangingPunct="1"/>
            <a:r>
              <a:rPr lang="en-US" dirty="0" smtClean="0">
                <a:latin typeface="Arial" pitchFamily="34" charset="0"/>
              </a:rPr>
              <a:t>Having a single unique value of the entire session would be way better than nothing, so we’d recommend you at least start with that.</a:t>
            </a:r>
          </a:p>
          <a:p>
            <a:pPr lvl="1" eaLnBrk="1" hangingPunct="1"/>
            <a:r>
              <a:rPr lang="en-US" dirty="0" smtClean="0">
                <a:latin typeface="Arial" pitchFamily="34" charset="0"/>
              </a:rPr>
              <a:t>Also, it is VERY IMPORTANT, that you not have XSS flaws on your site because such flaws can be used to steal or access your unique tokens and defeat any CSRF defense you put in place.</a:t>
            </a:r>
          </a:p>
          <a:p>
            <a:pPr eaLnBrk="1" hangingPunct="1"/>
            <a:r>
              <a:rPr lang="en-US" dirty="0" smtClean="0">
                <a:latin typeface="Arial" pitchFamily="34" charset="0"/>
              </a:rPr>
              <a:t>Examples, Demonstrations, Stories</a:t>
            </a:r>
          </a:p>
          <a:p>
            <a:pPr lvl="1" eaLnBrk="1" hangingPunct="1"/>
            <a:r>
              <a:rPr lang="en-US" dirty="0" smtClean="0">
                <a:latin typeface="Arial" pitchFamily="34" charset="0"/>
              </a:rPr>
              <a:t> </a:t>
            </a:r>
          </a:p>
          <a:p>
            <a:pPr eaLnBrk="1" hangingPunct="1"/>
            <a:endParaRPr lang="en-US" dirty="0" smtClean="0">
              <a:latin typeface="Arial" pitchFamily="34" charset="0"/>
            </a:endParaRPr>
          </a:p>
        </p:txBody>
      </p:sp>
    </p:spTree>
    <p:extLst>
      <p:ext uri="{BB962C8B-B14F-4D97-AF65-F5344CB8AC3E}">
        <p14:creationId xmlns:p14="http://schemas.microsoft.com/office/powerpoint/2010/main" val="1574149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 recent survey carried out by TimeBank through Reed Executive showed that among 200 of the UK's leading businesses</a:t>
            </a:r>
          </a:p>
          <a:p>
            <a:pPr marL="0" marR="0" lvl="0" indent="0" algn="l" rtl="0">
              <a:spcBef>
                <a:spcPts val="0"/>
              </a:spcBef>
              <a:buClr>
                <a:srgbClr val="000000"/>
              </a:buClr>
              <a:buSzPct val="25000"/>
              <a:buFont typeface="Arial"/>
              <a:buNone/>
            </a:pPr>
            <a:endParaRPr sz="1200" b="0" i="0" u="none" strike="noStrike" cap="none">
              <a:solidFill>
                <a:schemeClr val="dk1"/>
              </a:solidFill>
              <a:latin typeface="Arial"/>
              <a:ea typeface="Arial"/>
              <a:cs typeface="Arial"/>
              <a:sym typeface="Arial"/>
            </a:endParaRP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94% think volunteering adds to the skills of their workforce</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58% say voluntary work can be more valuable than experience gained in paid employment</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25% offer paid time off to employee volunteers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15% allow sabbaticals for volunteering projects.</a:t>
            </a:r>
          </a:p>
          <a:p>
            <a:pPr marL="0" marR="0" lvl="0" indent="0" algn="l" rtl="0">
              <a:spcBef>
                <a:spcPts val="0"/>
              </a:spcBef>
              <a:buClr>
                <a:srgbClr val="000000"/>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0"/>
              </a:spcBef>
              <a:buClr>
                <a:srgbClr val="000000"/>
              </a:buClr>
              <a:buSzPct val="25000"/>
              <a:buFont typeface="Arial"/>
              <a:buNone/>
            </a:pPr>
            <a:r>
              <a:rPr lang="en" sz="1200" b="0" i="0" u="none" strike="noStrike" cap="none">
                <a:solidFill>
                  <a:schemeClr val="dk1"/>
                </a:solidFill>
                <a:latin typeface="Arial"/>
                <a:ea typeface="Arial"/>
                <a:cs typeface="Arial"/>
                <a:sym typeface="Arial"/>
              </a:rPr>
              <a:t>Employer supported volunteering can help a company’s: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Reputation and credibility</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Recruitment and staff retention</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Staff morale and work performance</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Training and development</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Change management</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Government and regulatory relations.</a:t>
            </a:r>
          </a:p>
        </p:txBody>
      </p:sp>
    </p:spTree>
    <p:extLst>
      <p:ext uri="{BB962C8B-B14F-4D97-AF65-F5344CB8AC3E}">
        <p14:creationId xmlns:p14="http://schemas.microsoft.com/office/powerpoint/2010/main" val="881288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why A9 was added to the OWASP Top 10 in 2013. Everyone uses vulnerable libraries and we need to get processes and tools in place to significantly reduce their use!!</a:t>
            </a:r>
            <a:endParaRPr lang="en-US" dirty="0"/>
          </a:p>
        </p:txBody>
      </p:sp>
      <p:sp>
        <p:nvSpPr>
          <p:cNvPr id="4" name="Slide Number Placeholder 3"/>
          <p:cNvSpPr>
            <a:spLocks noGrp="1"/>
          </p:cNvSpPr>
          <p:nvPr>
            <p:ph type="sldNum" sz="quarter" idx="10"/>
          </p:nvPr>
        </p:nvSpPr>
        <p:spPr>
          <a:xfrm>
            <a:off x="3884613" y="8685214"/>
            <a:ext cx="2971800" cy="457200"/>
          </a:xfrm>
          <a:prstGeom prst="rect">
            <a:avLst/>
          </a:prstGeom>
        </p:spPr>
        <p:txBody>
          <a:bodyPr lIns="91433" tIns="45717" rIns="91433" bIns="45717"/>
          <a:lstStyle/>
          <a:p>
            <a:fld id="{17075497-9D32-46B0-A140-296DA30E77F1}" type="slidenum">
              <a:rPr lang="en-US" smtClean="0">
                <a:solidFill>
                  <a:prstClr val="black"/>
                </a:solidFill>
              </a:rPr>
              <a:pPr/>
              <a:t>65</a:t>
            </a:fld>
            <a:endParaRPr lang="en-US">
              <a:solidFill>
                <a:prstClr val="black"/>
              </a:solidFill>
            </a:endParaRPr>
          </a:p>
        </p:txBody>
      </p:sp>
    </p:spTree>
    <p:extLst>
      <p:ext uri="{BB962C8B-B14F-4D97-AF65-F5344CB8AC3E}">
        <p14:creationId xmlns:p14="http://schemas.microsoft.com/office/powerpoint/2010/main" val="14463804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042" name="Rectangle 2"/>
          <p:cNvSpPr>
            <a:spLocks noGrp="1" noRot="1" noChangeAspect="1" noChangeArrowheads="1" noTextEdit="1"/>
          </p:cNvSpPr>
          <p:nvPr>
            <p:ph type="sldImg"/>
          </p:nvPr>
        </p:nvSpPr>
        <p:spPr>
          <a:ln/>
        </p:spPr>
      </p:sp>
      <p:sp>
        <p:nvSpPr>
          <p:cNvPr id="2391043" name="Rectangle 3"/>
          <p:cNvSpPr>
            <a:spLocks noGrp="1" noChangeArrowheads="1"/>
          </p:cNvSpPr>
          <p:nvPr>
            <p:ph type="body" idx="1"/>
          </p:nvPr>
        </p:nvSpPr>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2275692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1042" name="Rectangle 2"/>
          <p:cNvSpPr>
            <a:spLocks noGrp="1" noRot="1" noChangeAspect="1" noChangeArrowheads="1" noTextEdit="1"/>
          </p:cNvSpPr>
          <p:nvPr>
            <p:ph type="sldImg"/>
          </p:nvPr>
        </p:nvSpPr>
        <p:spPr>
          <a:ln/>
        </p:spPr>
      </p:sp>
      <p:sp>
        <p:nvSpPr>
          <p:cNvPr id="2391043" name="Rectangle 3"/>
          <p:cNvSpPr>
            <a:spLocks noGrp="1" noChangeArrowheads="1"/>
          </p:cNvSpPr>
          <p:nvPr>
            <p:ph type="body" idx="1"/>
          </p:nvPr>
        </p:nvSpPr>
        <p:spPr/>
        <p:txBody>
          <a:bodyPr/>
          <a:lstStyle/>
          <a:p>
            <a:pPr eaLnBrk="1" hangingPunct="1"/>
            <a:endParaRPr lang="en-US" smtClean="0">
              <a:latin typeface="Arial" pitchFamily="34" charset="0"/>
            </a:endParaRPr>
          </a:p>
        </p:txBody>
      </p:sp>
    </p:spTree>
    <p:extLst>
      <p:ext uri="{BB962C8B-B14F-4D97-AF65-F5344CB8AC3E}">
        <p14:creationId xmlns:p14="http://schemas.microsoft.com/office/powerpoint/2010/main" val="1307806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89587EA5-25D0-2D45-B4C9-C55469C8E178}" type="slidenum">
              <a:rPr lang="en-US" smtClean="0"/>
              <a:t>74</a:t>
            </a:fld>
            <a:endParaRPr lang="en-US"/>
          </a:p>
        </p:txBody>
      </p:sp>
    </p:spTree>
    <p:extLst>
      <p:ext uri="{BB962C8B-B14F-4D97-AF65-F5344CB8AC3E}">
        <p14:creationId xmlns:p14="http://schemas.microsoft.com/office/powerpoint/2010/main" val="4161342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NOTE: Gathering demographic information helps owasp to increase sponsorship please pass what you learn onto Paul.Ritchie@owasp.org.</a:t>
            </a:r>
          </a:p>
          <a:p>
            <a:pPr marL="0" marR="0" lvl="0" indent="0" algn="l" rtl="0">
              <a:spcBef>
                <a:spcPts val="0"/>
              </a:spcBef>
              <a:buClr>
                <a:schemeClr val="dk1"/>
              </a:buClr>
              <a:buSzPct val="25000"/>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Now that you know a bit about OWASP, we would like to know a bit about you. Demographics from developers to CIO's are important to highlight as the community has many people that make it successful. By show of hands: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First OWASP Meeting, Event, Conference?</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Volunteer Project Leaders?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Volunteer Chapter Leaders?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Commercial</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Government</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Developers?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Architects?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Pen-testers?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CIO's?</a:t>
            </a:r>
          </a:p>
          <a:p>
            <a:pPr marL="0" marR="0" lvl="0" indent="0" algn="l" rtl="0">
              <a:spcBef>
                <a:spcPts val="0"/>
              </a:spcBef>
              <a:buClr>
                <a:schemeClr val="dk1"/>
              </a:buClr>
              <a:buSzPct val="25000"/>
              <a:buFont typeface="Arial"/>
              <a:buNone/>
            </a:pPr>
            <a:r>
              <a:rPr lang="en" sz="2400" b="1" i="0" u="none" strike="noStrike" cap="none">
                <a:solidFill>
                  <a:schemeClr val="dk1"/>
                </a:solidFill>
                <a:latin typeface="Arial"/>
                <a:ea typeface="Arial"/>
                <a:cs typeface="Arial"/>
                <a:sym typeface="Arial"/>
              </a:rPr>
              <a:t>Question</a:t>
            </a:r>
          </a:p>
          <a:p>
            <a:pPr marL="0" marR="0" lvl="0" indent="0" algn="l" rtl="0">
              <a:spcBef>
                <a:spcPts val="0"/>
              </a:spcBef>
              <a:buClr>
                <a:schemeClr val="dk1"/>
              </a:buClr>
              <a:buSzPct val="25000"/>
              <a:buFont typeface="Arial"/>
              <a:buNone/>
            </a:pPr>
            <a:r>
              <a:rPr lang="en" sz="1800" b="1" i="0" u="none" strike="noStrike" cap="none">
                <a:solidFill>
                  <a:schemeClr val="dk1"/>
                </a:solidFill>
                <a:latin typeface="Arial"/>
                <a:ea typeface="Arial"/>
                <a:cs typeface="Arial"/>
                <a:sym typeface="Arial"/>
              </a:rPr>
              <a:t>Has the OWASP Foundation provided your corporation or professional value with guides, tools and community?</a:t>
            </a:r>
          </a:p>
        </p:txBody>
      </p:sp>
    </p:spTree>
    <p:extLst>
      <p:ext uri="{BB962C8B-B14F-4D97-AF65-F5344CB8AC3E}">
        <p14:creationId xmlns:p14="http://schemas.microsoft.com/office/powerpoint/2010/main" val="83345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dirty="0" smtClean="0">
                <a:solidFill>
                  <a:schemeClr val="dk1"/>
                </a:solidFill>
                <a:latin typeface="Arial"/>
                <a:ea typeface="Arial"/>
                <a:cs typeface="Arial"/>
                <a:sym typeface="Arial"/>
              </a:rPr>
              <a:t>1</a:t>
            </a:r>
            <a:r>
              <a:rPr lang="en-US" sz="1100" b="0" i="0" u="none" strike="noStrike" cap="none" dirty="0" smtClean="0">
                <a:solidFill>
                  <a:schemeClr val="dk1"/>
                </a:solidFill>
                <a:latin typeface="Arial"/>
                <a:ea typeface="Arial"/>
                <a:cs typeface="Arial"/>
                <a:sym typeface="Arial"/>
              </a:rPr>
              <a:t>7</a:t>
            </a:r>
            <a:r>
              <a:rPr lang="en" sz="1100" b="0" i="0" u="none" strike="noStrike" cap="none" dirty="0" smtClean="0">
                <a:solidFill>
                  <a:schemeClr val="dk1"/>
                </a:solidFill>
                <a:latin typeface="Arial"/>
                <a:ea typeface="Arial"/>
                <a:cs typeface="Arial"/>
                <a:sym typeface="Arial"/>
              </a:rPr>
              <a:t> </a:t>
            </a:r>
            <a:r>
              <a:rPr lang="en" sz="1100" b="0" i="0" u="none" strike="noStrike" cap="none" dirty="0">
                <a:solidFill>
                  <a:schemeClr val="dk1"/>
                </a:solidFill>
                <a:latin typeface="Arial"/>
                <a:ea typeface="Arial"/>
                <a:cs typeface="Arial"/>
                <a:sym typeface="Arial"/>
              </a:rPr>
              <a:t>Years YOUNG is the collective group.  We have many groups popping up around us like IEEE, </a:t>
            </a:r>
            <a:r>
              <a:rPr lang="en" sz="1100" b="0" i="0" u="none" strike="noStrike" cap="none" dirty="0" err="1">
                <a:solidFill>
                  <a:schemeClr val="dk1"/>
                </a:solidFill>
                <a:latin typeface="Arial"/>
                <a:ea typeface="Arial"/>
                <a:cs typeface="Arial"/>
                <a:sym typeface="Arial"/>
              </a:rPr>
              <a:t>BSides</a:t>
            </a:r>
            <a:r>
              <a:rPr lang="en" sz="1100" b="0" i="0" u="none" strike="noStrike" cap="none" dirty="0">
                <a:solidFill>
                  <a:schemeClr val="dk1"/>
                </a:solidFill>
                <a:latin typeface="Arial"/>
                <a:ea typeface="Arial"/>
                <a:cs typeface="Arial"/>
                <a:sym typeface="Arial"/>
              </a:rPr>
              <a:t>, ISSA, ISACA, ISC2, </a:t>
            </a:r>
            <a:r>
              <a:rPr lang="en" sz="1100" b="0" i="0" u="none" strike="noStrike" cap="none" dirty="0" err="1">
                <a:solidFill>
                  <a:schemeClr val="dk1"/>
                </a:solidFill>
                <a:latin typeface="Arial"/>
                <a:ea typeface="Arial"/>
                <a:cs typeface="Arial"/>
                <a:sym typeface="Arial"/>
              </a:rPr>
              <a:t>Defcon</a:t>
            </a:r>
            <a:r>
              <a:rPr lang="en" sz="1100" b="0" i="0" u="none" strike="noStrike" cap="none" dirty="0">
                <a:solidFill>
                  <a:schemeClr val="dk1"/>
                </a:solidFill>
                <a:latin typeface="Arial"/>
                <a:ea typeface="Arial"/>
                <a:cs typeface="Arial"/>
                <a:sym typeface="Arial"/>
              </a:rPr>
              <a:t>, 2600 etc... we share one common bond - community.  (Jan 2001-Current)</a:t>
            </a: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What will software look like in 20 years? </a:t>
            </a:r>
          </a:p>
        </p:txBody>
      </p:sp>
    </p:spTree>
    <p:extLst>
      <p:ext uri="{BB962C8B-B14F-4D97-AF65-F5344CB8AC3E}">
        <p14:creationId xmlns:p14="http://schemas.microsoft.com/office/powerpoint/2010/main" val="1273907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OWASP values people over profits. </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And we derive our core values from this DNA. OWASP's Core Values are:</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OPEN</a:t>
            </a:r>
            <a:r>
              <a:rPr lang="en" sz="1200" b="0" i="0" u="none" strike="noStrike" cap="none">
                <a:solidFill>
                  <a:schemeClr val="dk1"/>
                </a:solidFill>
                <a:latin typeface="Ubuntu"/>
                <a:ea typeface="Ubuntu"/>
                <a:cs typeface="Ubuntu"/>
                <a:sym typeface="Ubuntu"/>
              </a:rPr>
              <a:t> Everything at OWASP is radically transparent from our finances to our code.</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INNOVATION</a:t>
            </a:r>
            <a:r>
              <a:rPr lang="en" sz="1200" b="0" i="0" u="none" strike="noStrike" cap="none">
                <a:solidFill>
                  <a:schemeClr val="dk1"/>
                </a:solidFill>
                <a:latin typeface="Ubuntu"/>
                <a:ea typeface="Ubuntu"/>
                <a:cs typeface="Ubuntu"/>
                <a:sym typeface="Ubuntu"/>
              </a:rPr>
              <a:t> OWASP encourages and supports innovation/experiments for solutions to software security challenges.</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GLOBAL</a:t>
            </a:r>
            <a:r>
              <a:rPr lang="en" sz="1200" b="0" i="0" u="none" strike="noStrike" cap="none">
                <a:solidFill>
                  <a:schemeClr val="dk1"/>
                </a:solidFill>
                <a:latin typeface="Ubuntu"/>
                <a:ea typeface="Ubuntu"/>
                <a:cs typeface="Ubuntu"/>
                <a:sym typeface="Ubuntu"/>
              </a:rPr>
              <a:t> OWASP is inclusive not exclusive. Anyone around the world is free to participate in the OWASP community. </a:t>
            </a:r>
          </a:p>
          <a:p>
            <a:pPr marL="0" marR="0" lvl="0" indent="0" algn="l" rtl="0">
              <a:lnSpc>
                <a:spcPct val="100000"/>
              </a:lnSpc>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INTEGRITY</a:t>
            </a:r>
            <a:r>
              <a:rPr lang="en" sz="1200" b="0" i="0" u="none" strike="noStrike" cap="none">
                <a:solidFill>
                  <a:schemeClr val="dk1"/>
                </a:solidFill>
                <a:latin typeface="Ubuntu"/>
                <a:ea typeface="Ubuntu"/>
                <a:cs typeface="Ubuntu"/>
                <a:sym typeface="Ubuntu"/>
              </a:rPr>
              <a:t> OWASP is an honest and truthful, vendor agnostic, global community.</a:t>
            </a:r>
          </a:p>
        </p:txBody>
      </p:sp>
    </p:spTree>
    <p:extLst>
      <p:ext uri="{BB962C8B-B14F-4D97-AF65-F5344CB8AC3E}">
        <p14:creationId xmlns:p14="http://schemas.microsoft.com/office/powerpoint/2010/main" val="216409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NOTES TO SPEAKER:</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Slides 5-19 are intended to be gone through quickly. </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This is why there are limited speaker notes. </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The speaker is free to comment about each of the slides / ideas as the speaker chooses.</a:t>
            </a:r>
          </a:p>
        </p:txBody>
      </p:sp>
    </p:spTree>
    <p:extLst>
      <p:ext uri="{BB962C8B-B14F-4D97-AF65-F5344CB8AC3E}">
        <p14:creationId xmlns:p14="http://schemas.microsoft.com/office/powerpoint/2010/main" val="951922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 name="Shape 7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Thanks to Javascipt and Google Analytics ;)</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2013: 1,370,000</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9537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2620" y="2279035"/>
            <a:ext cx="6809780" cy="1470025"/>
          </a:xfrm>
        </p:spPr>
        <p:txBody>
          <a:bodyPr/>
          <a:lstStyle>
            <a:lvl1pPr algn="l">
              <a:defRPr>
                <a:solidFill>
                  <a:srgbClr val="D8A519"/>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62620" y="4034810"/>
            <a:ext cx="612398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85188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3/14/17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0340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3/14/17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14123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8"/>
        <p:cNvGrpSpPr/>
        <p:nvPr/>
      </p:nvGrpSpPr>
      <p:grpSpPr>
        <a:xfrm>
          <a:off x="0" y="0"/>
          <a:ext cx="0" cy="0"/>
          <a:chOff x="0" y="0"/>
          <a:chExt cx="0" cy="0"/>
        </a:xfrm>
      </p:grpSpPr>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p:nvPr/>
        </p:nvSpPr>
        <p:spPr>
          <a:xfrm>
            <a:off x="0" y="0"/>
            <a:ext cx="9144000" cy="1532999"/>
          </a:xfrm>
          <a:prstGeom prst="rect">
            <a:avLst/>
          </a:prstGeom>
          <a:solidFill>
            <a:schemeClr val="dk2"/>
          </a:solidFill>
          <a:ln>
            <a:noFill/>
          </a:ln>
        </p:spPr>
        <p:txBody>
          <a:bodyPr lIns="91425" tIns="45700" rIns="91425" bIns="45700" anchor="ctr" anchorCtr="0">
            <a:noAutofit/>
          </a:bodyPr>
          <a:lstStyle/>
          <a:p>
            <a:pPr defTabSz="914400">
              <a:buClr>
                <a:srgbClr val="000000"/>
              </a:buClr>
              <a:buFont typeface="Arial"/>
              <a:buNone/>
            </a:pPr>
            <a:endParaRPr sz="1400" kern="0">
              <a:solidFill>
                <a:srgbClr val="000000"/>
              </a:solidFill>
              <a:ea typeface="Arial"/>
              <a:cs typeface="Arial"/>
              <a:sym typeface="Arial"/>
            </a:endParaRPr>
          </a:p>
        </p:txBody>
      </p:sp>
      <p:cxnSp>
        <p:nvCxnSpPr>
          <p:cNvPr id="21" name="Shape 21"/>
          <p:cNvCxnSpPr/>
          <p:nvPr/>
        </p:nvCxnSpPr>
        <p:spPr>
          <a:xfrm>
            <a:off x="0" y="1503833"/>
            <a:ext cx="9144000" cy="0"/>
          </a:xfrm>
          <a:prstGeom prst="straightConnector1">
            <a:avLst/>
          </a:prstGeom>
          <a:noFill/>
          <a:ln w="57150" cap="flat" cmpd="sng">
            <a:solidFill>
              <a:srgbClr val="000000">
                <a:alpha val="14509"/>
              </a:srgbClr>
            </a:solidFill>
            <a:prstDash val="solid"/>
            <a:round/>
            <a:headEnd type="none" w="med" len="med"/>
            <a:tailEnd type="none" w="med" len="med"/>
          </a:ln>
        </p:spPr>
      </p:cxnSp>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Clr>
                <a:schemeClr val="lt1"/>
              </a:buClr>
              <a:buFont typeface="Arial"/>
              <a:buNone/>
              <a:defRPr/>
            </a:lvl1pPr>
            <a:lvl2pPr lvl="1" algn="l" rtl="0">
              <a:spcBef>
                <a:spcPts val="0"/>
              </a:spcBef>
              <a:buClr>
                <a:schemeClr val="lt1"/>
              </a:buClr>
              <a:buFont typeface="Arial"/>
              <a:buNone/>
              <a:defRPr/>
            </a:lvl2pPr>
            <a:lvl3pPr lvl="2" algn="l" rtl="0">
              <a:spcBef>
                <a:spcPts val="0"/>
              </a:spcBef>
              <a:buClr>
                <a:schemeClr val="lt1"/>
              </a:buClr>
              <a:buFont typeface="Arial"/>
              <a:buNone/>
              <a:defRPr/>
            </a:lvl3pPr>
            <a:lvl4pPr lvl="3" algn="l" rtl="0">
              <a:spcBef>
                <a:spcPts val="0"/>
              </a:spcBef>
              <a:buClr>
                <a:schemeClr val="lt1"/>
              </a:buClr>
              <a:buFont typeface="Arial"/>
              <a:buNone/>
              <a:defRPr/>
            </a:lvl4pPr>
            <a:lvl5pPr lvl="4" algn="l" rtl="0">
              <a:spcBef>
                <a:spcPts val="0"/>
              </a:spcBef>
              <a:buClr>
                <a:schemeClr val="lt1"/>
              </a:buClr>
              <a:buFont typeface="Arial"/>
              <a:buNone/>
              <a:defRPr/>
            </a:lvl5pPr>
            <a:lvl6pPr lvl="5" algn="l" rtl="0">
              <a:spcBef>
                <a:spcPts val="0"/>
              </a:spcBef>
              <a:buClr>
                <a:schemeClr val="lt1"/>
              </a:buClr>
              <a:buFont typeface="Arial"/>
              <a:buNone/>
              <a:defRPr/>
            </a:lvl6pPr>
            <a:lvl7pPr lvl="6" algn="l" rtl="0">
              <a:spcBef>
                <a:spcPts val="0"/>
              </a:spcBef>
              <a:buClr>
                <a:schemeClr val="lt1"/>
              </a:buClr>
              <a:buFont typeface="Arial"/>
              <a:buNone/>
              <a:defRPr/>
            </a:lvl7pPr>
            <a:lvl8pPr lvl="7" algn="l" rtl="0">
              <a:spcBef>
                <a:spcPts val="0"/>
              </a:spcBef>
              <a:buClr>
                <a:schemeClr val="lt1"/>
              </a:buClr>
              <a:buFont typeface="Arial"/>
              <a:buNone/>
              <a:defRPr/>
            </a:lvl8pPr>
            <a:lvl9pPr lvl="8" algn="l" rtl="0">
              <a:spcBef>
                <a:spcPts val="0"/>
              </a:spcBef>
              <a:buClr>
                <a:schemeClr val="lt1"/>
              </a:buClr>
              <a:buFont typeface="Arial"/>
              <a:buNone/>
              <a:defRPr/>
            </a:lvl9pPr>
          </a:lstStyle>
          <a:p>
            <a:endParaRPr/>
          </a:p>
        </p:txBody>
      </p:sp>
      <p:sp>
        <p:nvSpPr>
          <p:cNvPr id="23" name="Shape 23"/>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 name="Shape 24"/>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p:nvPr/>
        </p:nvSpPr>
        <p:spPr>
          <a:xfrm>
            <a:off x="0" y="0"/>
            <a:ext cx="9144000" cy="1532999"/>
          </a:xfrm>
          <a:prstGeom prst="rect">
            <a:avLst/>
          </a:prstGeom>
          <a:solidFill>
            <a:srgbClr val="2388DB"/>
          </a:solidFill>
          <a:ln>
            <a:noFill/>
          </a:ln>
        </p:spPr>
        <p:txBody>
          <a:bodyPr lIns="91425" tIns="45700" rIns="91425" bIns="45700" anchor="ctr" anchorCtr="0">
            <a:noAutofit/>
          </a:bodyPr>
          <a:lstStyle/>
          <a:p>
            <a:pPr defTabSz="914400">
              <a:buClr>
                <a:srgbClr val="000000"/>
              </a:buClr>
              <a:buFont typeface="Arial"/>
              <a:buNone/>
            </a:pPr>
            <a:endParaRPr sz="1400" kern="0">
              <a:solidFill>
                <a:srgbClr val="000000"/>
              </a:solidFill>
              <a:ea typeface="Arial"/>
              <a:cs typeface="Arial"/>
              <a:sym typeface="Arial"/>
            </a:endParaRPr>
          </a:p>
        </p:txBody>
      </p:sp>
      <p:cxnSp>
        <p:nvCxnSpPr>
          <p:cNvPr id="27" name="Shape 27"/>
          <p:cNvCxnSpPr/>
          <p:nvPr/>
        </p:nvCxnSpPr>
        <p:spPr>
          <a:xfrm>
            <a:off x="0" y="1503833"/>
            <a:ext cx="9144000" cy="0"/>
          </a:xfrm>
          <a:prstGeom prst="straightConnector1">
            <a:avLst/>
          </a:prstGeom>
          <a:noFill/>
          <a:ln w="57150" cap="flat" cmpd="sng">
            <a:solidFill>
              <a:srgbClr val="000000">
                <a:alpha val="14509"/>
              </a:srgbClr>
            </a:solidFill>
            <a:prstDash val="solid"/>
            <a:round/>
            <a:headEnd type="none" w="med" len="med"/>
            <a:tailEnd type="none" w="med" len="med"/>
          </a:ln>
        </p:spPr>
      </p:cxnSp>
      <p:sp>
        <p:nvSpPr>
          <p:cNvPr id="28" name="Shape 2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Clr>
                <a:schemeClr val="lt1"/>
              </a:buClr>
              <a:buFont typeface="Arial"/>
              <a:buNone/>
              <a:defRPr/>
            </a:lvl1pPr>
            <a:lvl2pPr lvl="1" algn="l" rtl="0">
              <a:spcBef>
                <a:spcPts val="0"/>
              </a:spcBef>
              <a:buClr>
                <a:schemeClr val="lt1"/>
              </a:buClr>
              <a:buFont typeface="Arial"/>
              <a:buNone/>
              <a:defRPr/>
            </a:lvl2pPr>
            <a:lvl3pPr lvl="2" algn="l" rtl="0">
              <a:spcBef>
                <a:spcPts val="0"/>
              </a:spcBef>
              <a:buClr>
                <a:schemeClr val="lt1"/>
              </a:buClr>
              <a:buFont typeface="Arial"/>
              <a:buNone/>
              <a:defRPr/>
            </a:lvl3pPr>
            <a:lvl4pPr lvl="3" algn="l" rtl="0">
              <a:spcBef>
                <a:spcPts val="0"/>
              </a:spcBef>
              <a:buClr>
                <a:schemeClr val="lt1"/>
              </a:buClr>
              <a:buFont typeface="Arial"/>
              <a:buNone/>
              <a:defRPr/>
            </a:lvl4pPr>
            <a:lvl5pPr lvl="4" algn="l" rtl="0">
              <a:spcBef>
                <a:spcPts val="0"/>
              </a:spcBef>
              <a:buClr>
                <a:schemeClr val="lt1"/>
              </a:buClr>
              <a:buFont typeface="Arial"/>
              <a:buNone/>
              <a:defRPr/>
            </a:lvl5pPr>
            <a:lvl6pPr lvl="5" algn="l" rtl="0">
              <a:spcBef>
                <a:spcPts val="0"/>
              </a:spcBef>
              <a:buClr>
                <a:schemeClr val="lt1"/>
              </a:buClr>
              <a:buFont typeface="Arial"/>
              <a:buNone/>
              <a:defRPr/>
            </a:lvl6pPr>
            <a:lvl7pPr lvl="6" algn="l" rtl="0">
              <a:spcBef>
                <a:spcPts val="0"/>
              </a:spcBef>
              <a:buClr>
                <a:schemeClr val="lt1"/>
              </a:buClr>
              <a:buFont typeface="Arial"/>
              <a:buNone/>
              <a:defRPr/>
            </a:lvl7pPr>
            <a:lvl8pPr lvl="7" algn="l" rtl="0">
              <a:spcBef>
                <a:spcPts val="0"/>
              </a:spcBef>
              <a:buClr>
                <a:schemeClr val="lt1"/>
              </a:buClr>
              <a:buFont typeface="Arial"/>
              <a:buNone/>
              <a:defRPr/>
            </a:lvl8pPr>
            <a:lvl9pPr lvl="8" algn="l" rtl="0">
              <a:spcBef>
                <a:spcPts val="0"/>
              </a:spcBef>
              <a:buClr>
                <a:schemeClr val="lt1"/>
              </a:buClr>
              <a:buFont typeface="Arial"/>
              <a:buNone/>
              <a:defRPr/>
            </a:lvl9pPr>
          </a:lstStyle>
          <a:p>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aption">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lvl="0" algn="l" rtl="0">
              <a:lnSpc>
                <a:spcPct val="100000"/>
              </a:lnSpc>
              <a:spcBef>
                <a:spcPts val="0"/>
              </a:spcBef>
              <a:spcAft>
                <a:spcPts val="0"/>
              </a:spcAft>
              <a:buClr>
                <a:schemeClr val="dk2"/>
              </a:buClr>
              <a:buFont typeface="Arial"/>
              <a:buChar char="●"/>
              <a:defRPr/>
            </a:lvl1pPr>
            <a:lvl2pPr lvl="1" algn="l" rtl="0">
              <a:lnSpc>
                <a:spcPct val="100000"/>
              </a:lnSpc>
              <a:spcBef>
                <a:spcPts val="0"/>
              </a:spcBef>
              <a:spcAft>
                <a:spcPts val="0"/>
              </a:spcAft>
              <a:buClr>
                <a:schemeClr val="dk2"/>
              </a:buClr>
              <a:buFont typeface="Courier New"/>
              <a:buChar char="o"/>
              <a:defRPr/>
            </a:lvl2pPr>
            <a:lvl3pPr lvl="2" algn="l" rtl="0">
              <a:lnSpc>
                <a:spcPct val="100000"/>
              </a:lnSpc>
              <a:spcBef>
                <a:spcPts val="0"/>
              </a:spcBef>
              <a:spcAft>
                <a:spcPts val="0"/>
              </a:spcAft>
              <a:buClr>
                <a:schemeClr val="dk2"/>
              </a:buClr>
              <a:buFont typeface="Noto Symbol"/>
              <a:buChar char="▪"/>
              <a:defRPr/>
            </a:lvl3pPr>
            <a:lvl4pPr lvl="3" algn="l" rtl="0">
              <a:lnSpc>
                <a:spcPct val="100000"/>
              </a:lnSpc>
              <a:spcBef>
                <a:spcPts val="0"/>
              </a:spcBef>
              <a:spcAft>
                <a:spcPts val="0"/>
              </a:spcAft>
              <a:buClr>
                <a:schemeClr val="dk2"/>
              </a:buClr>
              <a:buFont typeface="Arial"/>
              <a:buChar char="●"/>
              <a:defRPr/>
            </a:lvl4pPr>
            <a:lvl5pPr lvl="4" algn="l" rtl="0">
              <a:lnSpc>
                <a:spcPct val="100000"/>
              </a:lnSpc>
              <a:spcBef>
                <a:spcPts val="0"/>
              </a:spcBef>
              <a:spcAft>
                <a:spcPts val="0"/>
              </a:spcAft>
              <a:buClr>
                <a:schemeClr val="dk2"/>
              </a:buClr>
              <a:buFont typeface="Courier New"/>
              <a:buChar char="o"/>
              <a:defRPr/>
            </a:lvl5pPr>
            <a:lvl6pPr lvl="5" algn="l" rtl="0">
              <a:lnSpc>
                <a:spcPct val="100000"/>
              </a:lnSpc>
              <a:spcBef>
                <a:spcPts val="0"/>
              </a:spcBef>
              <a:spcAft>
                <a:spcPts val="0"/>
              </a:spcAft>
              <a:buClr>
                <a:schemeClr val="dk2"/>
              </a:buClr>
              <a:buFont typeface="Noto Symbol"/>
              <a:buChar char="▪"/>
              <a:defRPr/>
            </a:lvl6pPr>
            <a:lvl7pPr lvl="6" algn="l" rtl="0">
              <a:lnSpc>
                <a:spcPct val="100000"/>
              </a:lnSpc>
              <a:spcBef>
                <a:spcPts val="0"/>
              </a:spcBef>
              <a:spcAft>
                <a:spcPts val="0"/>
              </a:spcAft>
              <a:buClr>
                <a:schemeClr val="dk2"/>
              </a:buClr>
              <a:buFont typeface="Arial"/>
              <a:buChar char="●"/>
              <a:defRPr/>
            </a:lvl7pPr>
            <a:lvl8pPr lvl="7" algn="l" rtl="0">
              <a:lnSpc>
                <a:spcPct val="100000"/>
              </a:lnSpc>
              <a:spcBef>
                <a:spcPts val="0"/>
              </a:spcBef>
              <a:spcAft>
                <a:spcPts val="0"/>
              </a:spcAft>
              <a:buClr>
                <a:schemeClr val="dk2"/>
              </a:buClr>
              <a:buFont typeface="Courier New"/>
              <a:buChar char="o"/>
              <a:defRPr/>
            </a:lvl8pPr>
            <a:lvl9pPr lvl="8" algn="l" rtl="0">
              <a:lnSpc>
                <a:spcPct val="100000"/>
              </a:lnSpc>
              <a:spcBef>
                <a:spcPts val="0"/>
              </a:spcBef>
              <a:spcAft>
                <a:spcPts val="0"/>
              </a:spcAft>
              <a:buClr>
                <a:schemeClr val="dk2"/>
              </a:buClr>
              <a:buFont typeface="Noto Symbol"/>
              <a:buChar char="▪"/>
              <a:defRPr/>
            </a:lvl9pPr>
          </a:lstStyle>
          <a:p>
            <a:endParaRPr/>
          </a:p>
        </p:txBody>
      </p:sp>
      <p:sp>
        <p:nvSpPr>
          <p:cNvPr id="31" name="Shape 31"/>
          <p:cNvSpPr/>
          <p:nvPr/>
        </p:nvSpPr>
        <p:spPr>
          <a:xfrm>
            <a:off x="4274" y="0"/>
            <a:ext cx="9144000" cy="5875200"/>
          </a:xfrm>
          <a:prstGeom prst="rect">
            <a:avLst/>
          </a:prstGeom>
          <a:solidFill>
            <a:srgbClr val="2388DB"/>
          </a:solidFill>
          <a:ln>
            <a:noFill/>
          </a:ln>
        </p:spPr>
        <p:txBody>
          <a:bodyPr lIns="91425" tIns="45700" rIns="91425" bIns="45700" anchor="ctr" anchorCtr="0">
            <a:noAutofit/>
          </a:bodyPr>
          <a:lstStyle/>
          <a:p>
            <a:pPr defTabSz="914400">
              <a:buClr>
                <a:srgbClr val="000000"/>
              </a:buClr>
              <a:buFont typeface="Arial"/>
              <a:buNone/>
            </a:pPr>
            <a:endParaRPr sz="1400" kern="0">
              <a:solidFill>
                <a:srgbClr val="000000"/>
              </a:solidFill>
              <a:ea typeface="Arial"/>
              <a:cs typeface="Arial"/>
              <a:sym typeface="Arial"/>
            </a:endParaRPr>
          </a:p>
        </p:txBody>
      </p:sp>
      <p:cxnSp>
        <p:nvCxnSpPr>
          <p:cNvPr id="32" name="Shape 32"/>
          <p:cNvCxnSpPr/>
          <p:nvPr/>
        </p:nvCxnSpPr>
        <p:spPr>
          <a:xfrm>
            <a:off x="0" y="5845828"/>
            <a:ext cx="9144000" cy="0"/>
          </a:xfrm>
          <a:prstGeom prst="straightConnector1">
            <a:avLst/>
          </a:prstGeom>
          <a:noFill/>
          <a:ln w="57150" cap="flat" cmpd="sng">
            <a:solidFill>
              <a:srgbClr val="000000">
                <a:alpha val="14509"/>
              </a:srgbClr>
            </a:solidFill>
            <a:prstDash val="solid"/>
            <a:round/>
            <a:headEnd type="none" w="med" len="med"/>
            <a:tailEnd type="none" w="med" len="med"/>
          </a:ln>
        </p:spPr>
      </p:cxn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Tree>
    <p:extLst>
      <p:ext uri="{BB962C8B-B14F-4D97-AF65-F5344CB8AC3E}">
        <p14:creationId xmlns:p14="http://schemas.microsoft.com/office/powerpoint/2010/main" val="391080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3/14/17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Tree>
    <p:extLst>
      <p:ext uri="{BB962C8B-B14F-4D97-AF65-F5344CB8AC3E}">
        <p14:creationId xmlns:p14="http://schemas.microsoft.com/office/powerpoint/2010/main" val="126441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3/14/17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2902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3/14/17</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16626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3/14/17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64797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3/14/17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03191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3/14/17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03456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3/14/17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49629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12802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917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4400" kern="1200">
          <a:solidFill>
            <a:srgbClr val="00468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0"/>
              </a:spcBef>
              <a:spcAft>
                <a:spcPts val="0"/>
              </a:spcAft>
              <a:buClr>
                <a:schemeClr val="lt1"/>
              </a:buClr>
              <a:buFont typeface="Arial"/>
              <a:buNone/>
              <a:defRPr/>
            </a:lvl2pPr>
            <a:lvl3pPr marL="0" marR="0" lvl="2" indent="0" algn="l" rtl="0">
              <a:spcBef>
                <a:spcPts val="0"/>
              </a:spcBef>
              <a:buClr>
                <a:schemeClr val="lt1"/>
              </a:buClr>
              <a:buFont typeface="Arial"/>
              <a:buNone/>
              <a:defRPr/>
            </a:lvl3pPr>
            <a:lvl4pPr marL="0" marR="0" lvl="3" indent="0" algn="l" rtl="0">
              <a:spcBef>
                <a:spcPts val="0"/>
              </a:spcBef>
              <a:buClr>
                <a:schemeClr val="lt1"/>
              </a:buClr>
              <a:buFont typeface="Arial"/>
              <a:buNone/>
              <a:defRPr/>
            </a:lvl4pPr>
            <a:lvl5pPr marL="0" marR="0" lvl="4" indent="0" algn="l" rtl="0">
              <a:spcBef>
                <a:spcPts val="0"/>
              </a:spcBef>
              <a:buClr>
                <a:schemeClr val="lt1"/>
              </a:buClr>
              <a:buFont typeface="Arial"/>
              <a:buNone/>
              <a:defRPr/>
            </a:lvl5pPr>
            <a:lvl6pPr marL="0" marR="0" lvl="5" indent="0" algn="l" rtl="0">
              <a:spcBef>
                <a:spcPts val="0"/>
              </a:spcBef>
              <a:buClr>
                <a:schemeClr val="lt1"/>
              </a:buClr>
              <a:buFont typeface="Arial"/>
              <a:buNone/>
              <a:defRPr/>
            </a:lvl6pPr>
            <a:lvl7pPr marL="0" marR="0" lvl="6" indent="0" algn="l" rtl="0">
              <a:spcBef>
                <a:spcPts val="0"/>
              </a:spcBef>
              <a:buClr>
                <a:schemeClr val="lt1"/>
              </a:buClr>
              <a:buFont typeface="Arial"/>
              <a:buNone/>
              <a:defRPr/>
            </a:lvl7pPr>
            <a:lvl8pPr marL="0" marR="0" lvl="7" indent="0" algn="l" rtl="0">
              <a:spcBef>
                <a:spcPts val="0"/>
              </a:spcBef>
              <a:buClr>
                <a:schemeClr val="lt1"/>
              </a:buClr>
              <a:buFont typeface="Arial"/>
              <a:buNone/>
              <a:defRPr/>
            </a:lvl8pPr>
            <a:lvl9pPr marL="0" marR="0" lvl="8" indent="0" algn="l" rtl="0">
              <a:spcBef>
                <a:spcPts val="0"/>
              </a:spcBef>
              <a:buClr>
                <a:schemeClr val="lt1"/>
              </a:buClr>
              <a:buFont typeface="Arial"/>
              <a:buNone/>
              <a:defRPr/>
            </a:lvl9pPr>
          </a:lstStyle>
          <a:p>
            <a:endParaRPr/>
          </a:p>
        </p:txBody>
      </p:sp>
      <p:sp>
        <p:nvSpPr>
          <p:cNvPr id="7" name="Shape 7"/>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0" marR="0" lvl="0" indent="190500" algn="l" rtl="0">
              <a:lnSpc>
                <a:spcPct val="100000"/>
              </a:lnSpc>
              <a:spcBef>
                <a:spcPts val="600"/>
              </a:spcBef>
              <a:spcAft>
                <a:spcPts val="0"/>
              </a:spcAft>
              <a:buClr>
                <a:schemeClr val="dk1"/>
              </a:buClr>
              <a:buFont typeface="Arial"/>
              <a:buChar char="●"/>
              <a:defRPr/>
            </a:lvl1pPr>
            <a:lvl2pPr marL="0" marR="0" lvl="1" indent="152400" algn="l" rtl="0">
              <a:lnSpc>
                <a:spcPct val="100000"/>
              </a:lnSpc>
              <a:spcBef>
                <a:spcPts val="480"/>
              </a:spcBef>
              <a:spcAft>
                <a:spcPts val="0"/>
              </a:spcAft>
              <a:buClr>
                <a:schemeClr val="dk1"/>
              </a:buClr>
              <a:buFont typeface="Courier New"/>
              <a:buChar char="o"/>
              <a:defRPr/>
            </a:lvl2pPr>
            <a:lvl3pPr marL="0" marR="0" lvl="2" indent="152400" algn="l" rtl="0">
              <a:lnSpc>
                <a:spcPct val="100000"/>
              </a:lnSpc>
              <a:spcBef>
                <a:spcPts val="480"/>
              </a:spcBef>
              <a:spcAft>
                <a:spcPts val="0"/>
              </a:spcAft>
              <a:buClr>
                <a:schemeClr val="dk1"/>
              </a:buClr>
              <a:buFont typeface="Noto Symbol"/>
              <a:buChar char="▪"/>
              <a:defRPr/>
            </a:lvl3pPr>
            <a:lvl4pPr marL="0" marR="0" lvl="3" indent="114300" algn="l" rtl="0">
              <a:lnSpc>
                <a:spcPct val="100000"/>
              </a:lnSpc>
              <a:spcBef>
                <a:spcPts val="360"/>
              </a:spcBef>
              <a:spcAft>
                <a:spcPts val="0"/>
              </a:spcAft>
              <a:buClr>
                <a:schemeClr val="dk1"/>
              </a:buClr>
              <a:buFont typeface="Arial"/>
              <a:buChar char="●"/>
              <a:defRPr/>
            </a:lvl4pPr>
            <a:lvl5pPr marL="0" marR="0" lvl="4" indent="114300" algn="l" rtl="0">
              <a:lnSpc>
                <a:spcPct val="100000"/>
              </a:lnSpc>
              <a:spcBef>
                <a:spcPts val="360"/>
              </a:spcBef>
              <a:spcAft>
                <a:spcPts val="0"/>
              </a:spcAft>
              <a:buClr>
                <a:schemeClr val="dk1"/>
              </a:buClr>
              <a:buFont typeface="Courier New"/>
              <a:buChar char="o"/>
              <a:defRPr/>
            </a:lvl5pPr>
            <a:lvl6pPr marL="0" marR="0" lvl="5" indent="114300" algn="l" rtl="0">
              <a:lnSpc>
                <a:spcPct val="100000"/>
              </a:lnSpc>
              <a:spcBef>
                <a:spcPts val="360"/>
              </a:spcBef>
              <a:spcAft>
                <a:spcPts val="0"/>
              </a:spcAft>
              <a:buClr>
                <a:schemeClr val="dk1"/>
              </a:buClr>
              <a:buFont typeface="Noto Symbol"/>
              <a:buChar char="▪"/>
              <a:defRPr/>
            </a:lvl6pPr>
            <a:lvl7pPr marL="0" marR="0" lvl="6" indent="114300" algn="l" rtl="0">
              <a:lnSpc>
                <a:spcPct val="100000"/>
              </a:lnSpc>
              <a:spcBef>
                <a:spcPts val="360"/>
              </a:spcBef>
              <a:spcAft>
                <a:spcPts val="0"/>
              </a:spcAft>
              <a:buClr>
                <a:schemeClr val="dk1"/>
              </a:buClr>
              <a:buFont typeface="Arial"/>
              <a:buChar char="●"/>
              <a:defRPr/>
            </a:lvl7pPr>
            <a:lvl8pPr marL="0" marR="0" lvl="7" indent="114300" algn="l" rtl="0">
              <a:lnSpc>
                <a:spcPct val="100000"/>
              </a:lnSpc>
              <a:spcBef>
                <a:spcPts val="360"/>
              </a:spcBef>
              <a:spcAft>
                <a:spcPts val="0"/>
              </a:spcAft>
              <a:buClr>
                <a:schemeClr val="dk1"/>
              </a:buClr>
              <a:buFont typeface="Courier New"/>
              <a:buChar char="o"/>
              <a:defRPr/>
            </a:lvl8pPr>
            <a:lvl9pPr marL="0" marR="0" lvl="8" indent="114300" algn="l" rtl="0">
              <a:lnSpc>
                <a:spcPct val="100000"/>
              </a:lnSpc>
              <a:spcBef>
                <a:spcPts val="360"/>
              </a:spcBef>
              <a:spcAft>
                <a:spcPts val="0"/>
              </a:spcAft>
              <a:buClr>
                <a:schemeClr val="dk1"/>
              </a:buClr>
              <a:buFont typeface="Noto Symbol"/>
              <a:buChar char="▪"/>
              <a:defRPr/>
            </a:lvl9pPr>
          </a:lstStyle>
          <a:p>
            <a:endParaRPr/>
          </a:p>
        </p:txBody>
      </p:sp>
    </p:spTree>
    <p:extLst>
      <p:ext uri="{BB962C8B-B14F-4D97-AF65-F5344CB8AC3E}">
        <p14:creationId xmlns:p14="http://schemas.microsoft.com/office/powerpoint/2010/main" val="154822935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9.jp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tags" Target="../tags/tag1.x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31.jpe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hyperlink" Target="http://www.owasp.org/index.php/SQL_Injection_Prevention_Cheat_Sheet"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1" Type="http://schemas.openxmlformats.org/officeDocument/2006/relationships/tags" Target="../tags/tag4.x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4.png"/><Relationship Id="rId5" Type="http://schemas.openxmlformats.org/officeDocument/2006/relationships/image" Target="../media/image31.jpeg"/><Relationship Id="rId6" Type="http://schemas.openxmlformats.org/officeDocument/2006/relationships/image" Target="../media/image35.jpeg"/><Relationship Id="rId7" Type="http://schemas.openxmlformats.org/officeDocument/2006/relationships/hyperlink" Target="http://www.hacker.com/" TargetMode="External"/><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2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tags" Target="../tags/tag7.xml"/><Relationship Id="rId2"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image" Target="../media/image36.png"/><Relationship Id="rId5" Type="http://schemas.openxmlformats.org/officeDocument/2006/relationships/image" Target="../media/image31.jpeg"/><Relationship Id="rId6" Type="http://schemas.openxmlformats.org/officeDocument/2006/relationships/image" Target="../media/image35.jpe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hyperlink" Target="http://www.owasp.org/index.php/ESAPI" TargetMode="External"/><Relationship Id="rId5" Type="http://schemas.openxmlformats.org/officeDocument/2006/relationships/hyperlink" Target="http://www.owasp.org/index.php/AntiSamy" TargetMode="External"/><Relationship Id="rId6" Type="http://schemas.openxmlformats.org/officeDocument/2006/relationships/hyperlink" Target="http://www.owasp.org/index.php/SQL_Injection_Prevention_Cheat_Sheet" TargetMode="External"/><Relationship Id="rId1" Type="http://schemas.openxmlformats.org/officeDocument/2006/relationships/tags" Target="../tags/tag9.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etf.org/rfc/rfc2616.txt"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38.png"/><Relationship Id="rId5" Type="http://schemas.openxmlformats.org/officeDocument/2006/relationships/hyperlink" Target="http://www.owasp.org/index.php/XSS_(Cross_Site_Scripting)_Prevention_Cheat_Sheet" TargetMode="External"/><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diagramData" Target="../diagrams/data6.xml"/><Relationship Id="rId5" Type="http://schemas.openxmlformats.org/officeDocument/2006/relationships/diagramLayout" Target="../diagrams/layout6.xml"/><Relationship Id="rId6" Type="http://schemas.openxmlformats.org/officeDocument/2006/relationships/diagramQuickStyle" Target="../diagrams/quickStyle6.xml"/><Relationship Id="rId7" Type="http://schemas.openxmlformats.org/officeDocument/2006/relationships/diagramColors" Target="../diagrams/colors6.xml"/><Relationship Id="rId8" Type="http://schemas.microsoft.com/office/2007/relationships/diagramDrawing" Target="../diagrams/drawing6.xml"/><Relationship Id="rId1" Type="http://schemas.openxmlformats.org/officeDocument/2006/relationships/tags" Target="../tags/tag11.xml"/><Relationship Id="rId2"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image" Target="../media/image39.png"/><Relationship Id="rId5" Type="http://schemas.openxmlformats.org/officeDocument/2006/relationships/image" Target="../media/image40.jpeg"/><Relationship Id="rId1" Type="http://schemas.openxmlformats.org/officeDocument/2006/relationships/tags" Target="../tags/tag12.x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app/?file=1" TargetMode="External"/><Relationship Id="rId4" Type="http://schemas.openxmlformats.org/officeDocument/2006/relationships/hyperlink" Target="http://app/?id=7d3J93" TargetMode="External"/><Relationship Id="rId1" Type="http://schemas.openxmlformats.org/officeDocument/2006/relationships/tags" Target="../tags/tag13.x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diagramData" Target="../diagrams/data7.xml"/><Relationship Id="rId5" Type="http://schemas.openxmlformats.org/officeDocument/2006/relationships/diagramLayout" Target="../diagrams/layout7.xml"/><Relationship Id="rId6" Type="http://schemas.openxmlformats.org/officeDocument/2006/relationships/diagramQuickStyle" Target="../diagrams/quickStyle7.xml"/><Relationship Id="rId7" Type="http://schemas.openxmlformats.org/officeDocument/2006/relationships/diagramColors" Target="../diagrams/colors7.xml"/><Relationship Id="rId8" Type="http://schemas.microsoft.com/office/2007/relationships/diagramDrawing" Target="../diagrams/drawing7.xml"/><Relationship Id="rId1" Type="http://schemas.openxmlformats.org/officeDocument/2006/relationships/tags" Target="../tags/tag14.xml"/><Relationship Id="rId2"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tags" Target="../tags/tag15.xml"/><Relationship Id="rId2"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diagramData" Target="../diagrams/data9.xml"/><Relationship Id="rId5" Type="http://schemas.openxmlformats.org/officeDocument/2006/relationships/diagramLayout" Target="../diagrams/layout9.xml"/><Relationship Id="rId6" Type="http://schemas.openxmlformats.org/officeDocument/2006/relationships/diagramQuickStyle" Target="../diagrams/quickStyle9.xml"/><Relationship Id="rId7" Type="http://schemas.openxmlformats.org/officeDocument/2006/relationships/diagramColors" Target="../diagrams/colors9.xml"/><Relationship Id="rId8" Type="http://schemas.microsoft.com/office/2007/relationships/diagramDrawing" Target="../diagrams/drawing9.xml"/><Relationship Id="rId1" Type="http://schemas.openxmlformats.org/officeDocument/2006/relationships/tags" Target="../tags/tag16.xml"/><Relationship Id="rId2"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41.wmf"/><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tags" Target="../tags/tag18.xml"/><Relationship Id="rId2" Type="http://schemas.openxmlformats.org/officeDocument/2006/relationships/slideLayout" Target="../slideLayouts/slideLayout2.xml"/><Relationship Id="rId3" Type="http://schemas.openxmlformats.org/officeDocument/2006/relationships/notesSlide" Target="../notesSlides/notesSlide3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tags" Target="../tags/tag19.xml"/><Relationship Id="rId2"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7.xml"/><Relationship Id="rId5" Type="http://schemas.openxmlformats.org/officeDocument/2006/relationships/oleObject" Target="../embeddings/oleObject1.bin"/><Relationship Id="rId6" Type="http://schemas.openxmlformats.org/officeDocument/2006/relationships/image" Target="../media/image42.png"/><Relationship Id="rId1" Type="http://schemas.openxmlformats.org/officeDocument/2006/relationships/vmlDrawing" Target="../drawings/vmlDrawing1.vml"/><Relationship Id="rId2" Type="http://schemas.openxmlformats.org/officeDocument/2006/relationships/tags" Target="../tags/tag20.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36.png"/><Relationship Id="rId5" Type="http://schemas.openxmlformats.org/officeDocument/2006/relationships/image" Target="../media/image31.jpeg"/><Relationship Id="rId6" Type="http://schemas.openxmlformats.org/officeDocument/2006/relationships/image" Target="../media/image35.jpeg"/><Relationship Id="rId7" Type="http://schemas.openxmlformats.org/officeDocument/2006/relationships/image" Target="../media/image43.jpeg"/><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hyperlink" Target="http://www.owasp.org/index.php/CSRF_Prevention_Cheat_Sheet" TargetMode="External"/><Relationship Id="rId5" Type="http://schemas.openxmlformats.org/officeDocument/2006/relationships/image" Target="../media/image44.jpeg"/><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tags" Target="../tags/tag23.xml"/><Relationship Id="rId2"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tags" Target="../tags/tag24.xml"/><Relationship Id="rId2"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tags" Target="../tags/tag25.xml"/><Relationship Id="rId2"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36.png"/><Relationship Id="rId5" Type="http://schemas.openxmlformats.org/officeDocument/2006/relationships/image" Target="../media/image31.jpeg"/><Relationship Id="rId6" Type="http://schemas.openxmlformats.org/officeDocument/2006/relationships/image" Target="../media/image35.jpeg"/><Relationship Id="rId7" Type="http://schemas.openxmlformats.org/officeDocument/2006/relationships/hyperlink" Target="http://www.irs.gov/taxrefund/claim.jsp?year=2006&amp;" TargetMode="External"/><Relationship Id="rId8" Type="http://schemas.openxmlformats.org/officeDocument/2006/relationships/image" Target="../media/image45.gif"/><Relationship Id="rId1" Type="http://schemas.openxmlformats.org/officeDocument/2006/relationships/tags" Target="../tags/tag26.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image" Target="../media/image36.png"/><Relationship Id="rId5" Type="http://schemas.openxmlformats.org/officeDocument/2006/relationships/image" Target="../media/image31.jpeg"/><Relationship Id="rId1" Type="http://schemas.openxmlformats.org/officeDocument/2006/relationships/tags" Target="../tags/tag27.x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owasp.org/index.php/Guide" TargetMode="External"/><Relationship Id="rId4" Type="http://schemas.openxmlformats.org/officeDocument/2006/relationships/hyperlink" Target="https://www.owasp.org/index.php/Cheat_Sheets" TargetMode="External"/><Relationship Id="rId5" Type="http://schemas.openxmlformats.org/officeDocument/2006/relationships/hyperlink" Target="http://www.owasp.org/index.php/ASVS" TargetMode="External"/><Relationship Id="rId6" Type="http://schemas.openxmlformats.org/officeDocument/2006/relationships/hyperlink" Target="http://www.owasp.org/index.php/Code_Review_Guide" TargetMode="External"/><Relationship Id="rId7" Type="http://schemas.openxmlformats.org/officeDocument/2006/relationships/hyperlink" Target="http://www.owasp.org/index.php/Testing_Guide" TargetMode="External"/><Relationship Id="rId1" Type="http://schemas.openxmlformats.org/officeDocument/2006/relationships/tags" Target="../tags/tag29.x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mailto:michael.hidalgo@owasp.org" TargetMode="External"/><Relationship Id="rId4" Type="http://schemas.openxmlformats.org/officeDocument/2006/relationships/hyperlink" Target="mailto:john.vargas@owasp.org" TargetMode="External"/><Relationship Id="rId5" Type="http://schemas.openxmlformats.org/officeDocument/2006/relationships/image" Target="../media/image46.png"/><Relationship Id="rId6" Type="http://schemas.openxmlformats.org/officeDocument/2006/relationships/image" Target="../media/image47.jpe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Web Application Security Testing the OWASP style</a:t>
            </a:r>
            <a:br>
              <a:rPr lang="en-US" dirty="0"/>
            </a:br>
            <a:endParaRPr lang="en-US" dirty="0"/>
          </a:p>
        </p:txBody>
      </p:sp>
      <p:sp>
        <p:nvSpPr>
          <p:cNvPr id="3" name="Subtitle 2"/>
          <p:cNvSpPr>
            <a:spLocks noGrp="1"/>
          </p:cNvSpPr>
          <p:nvPr>
            <p:ph type="subTitle" idx="1"/>
          </p:nvPr>
        </p:nvSpPr>
        <p:spPr/>
        <p:txBody>
          <a:bodyPr/>
          <a:lstStyle/>
          <a:p>
            <a:r>
              <a:rPr lang="en-US" dirty="0" smtClean="0"/>
              <a:t>John Vargas – Michael Hidalgo</a:t>
            </a:r>
          </a:p>
          <a:p>
            <a:r>
              <a:rPr lang="en-US" dirty="0" smtClean="0"/>
              <a:t>7</a:t>
            </a:r>
            <a:r>
              <a:rPr lang="en-US" baseline="30000" dirty="0" smtClean="0"/>
              <a:t>th</a:t>
            </a:r>
            <a:r>
              <a:rPr lang="en-US" dirty="0" smtClean="0"/>
              <a:t> WCSQ Lima, </a:t>
            </a:r>
            <a:r>
              <a:rPr lang="en-US" dirty="0" err="1" smtClean="0"/>
              <a:t>Perú</a:t>
            </a:r>
            <a:r>
              <a:rPr lang="en-US" dirty="0" smtClean="0"/>
              <a:t> 2017</a:t>
            </a:r>
            <a:endParaRPr lang="en-US" dirty="0"/>
          </a:p>
        </p:txBody>
      </p:sp>
    </p:spTree>
    <p:extLst>
      <p:ext uri="{BB962C8B-B14F-4D97-AF65-F5344CB8AC3E}">
        <p14:creationId xmlns:p14="http://schemas.microsoft.com/office/powerpoint/2010/main" val="37764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HTTP Headers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Accept: Tells the server what kinds of content the client is willing to accept.</a:t>
            </a:r>
          </a:p>
          <a:p>
            <a:r>
              <a:rPr lang="en-US" dirty="0" smtClean="0"/>
              <a:t>Accept-Encoding: Tells the server what kind of content encoding the client is willing to accept.</a:t>
            </a:r>
          </a:p>
          <a:p>
            <a:r>
              <a:rPr lang="en-US" dirty="0" smtClean="0"/>
              <a:t>Authorization: Submit credentials to the server.</a:t>
            </a:r>
          </a:p>
          <a:p>
            <a:r>
              <a:rPr lang="en-US" dirty="0" smtClean="0"/>
              <a:t>Cookie: Submit cookies to the server.</a:t>
            </a:r>
          </a:p>
          <a:p>
            <a:r>
              <a:rPr lang="en-US" dirty="0" smtClean="0"/>
              <a:t>Host: Specifies the hostname of the URL.</a:t>
            </a:r>
          </a:p>
          <a:p>
            <a:r>
              <a:rPr lang="en-US" dirty="0" smtClean="0"/>
              <a:t>User-Agent: Browser or client performing the HTTP request.</a:t>
            </a:r>
          </a:p>
        </p:txBody>
      </p:sp>
    </p:spTree>
    <p:extLst>
      <p:ext uri="{BB962C8B-B14F-4D97-AF65-F5344CB8AC3E}">
        <p14:creationId xmlns:p14="http://schemas.microsoft.com/office/powerpoint/2010/main" val="644110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HTTP Request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928813"/>
            <a:ext cx="8227532" cy="2771775"/>
          </a:xfrm>
        </p:spPr>
      </p:pic>
      <p:sp>
        <p:nvSpPr>
          <p:cNvPr id="5" name="TextBox 4"/>
          <p:cNvSpPr txBox="1"/>
          <p:nvPr/>
        </p:nvSpPr>
        <p:spPr>
          <a:xfrm>
            <a:off x="85730" y="5715000"/>
            <a:ext cx="7014356" cy="276999"/>
          </a:xfrm>
          <a:prstGeom prst="rect">
            <a:avLst/>
          </a:prstGeom>
          <a:noFill/>
        </p:spPr>
        <p:txBody>
          <a:bodyPr wrap="none" rtlCol="0">
            <a:spAutoFit/>
          </a:bodyPr>
          <a:lstStyle/>
          <a:p>
            <a:r>
              <a:rPr lang="en-US" sz="1200" dirty="0" smtClean="0"/>
              <a:t>Image </a:t>
            </a:r>
            <a:r>
              <a:rPr lang="en-US" sz="1200" dirty="0"/>
              <a:t>taken from https://</a:t>
            </a:r>
            <a:r>
              <a:rPr lang="en-US" sz="1200" dirty="0" err="1"/>
              <a:t>www.ntu.edu.sg</a:t>
            </a:r>
            <a:r>
              <a:rPr lang="en-US" sz="1200" dirty="0"/>
              <a:t>/home/</a:t>
            </a:r>
            <a:r>
              <a:rPr lang="en-US" sz="1200" dirty="0" err="1"/>
              <a:t>ehchua</a:t>
            </a:r>
            <a:r>
              <a:rPr lang="en-US" sz="1200" dirty="0"/>
              <a:t>/programming/</a:t>
            </a:r>
            <a:r>
              <a:rPr lang="en-US" sz="1200" dirty="0" err="1"/>
              <a:t>webprogramming</a:t>
            </a:r>
            <a:r>
              <a:rPr lang="en-US" sz="1200" dirty="0"/>
              <a:t>/</a:t>
            </a:r>
            <a:r>
              <a:rPr lang="en-US" sz="1200" dirty="0" err="1"/>
              <a:t>HTTP_Basics.html</a:t>
            </a:r>
            <a:endParaRPr lang="en-US" sz="1200" dirty="0"/>
          </a:p>
        </p:txBody>
      </p:sp>
    </p:spTree>
    <p:extLst>
      <p:ext uri="{BB962C8B-B14F-4D97-AF65-F5344CB8AC3E}">
        <p14:creationId xmlns:p14="http://schemas.microsoft.com/office/powerpoint/2010/main" val="1360809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RESPONSE</a:t>
            </a:r>
            <a:endParaRPr lang="en-US" dirty="0"/>
          </a:p>
        </p:txBody>
      </p:sp>
      <p:sp>
        <p:nvSpPr>
          <p:cNvPr id="5" name="Content Placeholder 4"/>
          <p:cNvSpPr>
            <a:spLocks noGrp="1"/>
          </p:cNvSpPr>
          <p:nvPr>
            <p:ph idx="1"/>
          </p:nvPr>
        </p:nvSpPr>
        <p:spPr/>
        <p:txBody>
          <a:bodyPr>
            <a:normAutofit/>
          </a:bodyPr>
          <a:lstStyle/>
          <a:p>
            <a:r>
              <a:rPr lang="en-US" dirty="0" smtClean="0"/>
              <a:t>HTTP request consist of the following elements:</a:t>
            </a:r>
          </a:p>
          <a:p>
            <a:pPr lvl="1"/>
            <a:r>
              <a:rPr lang="en-US" dirty="0" smtClean="0"/>
              <a:t>HTTP version being used.</a:t>
            </a:r>
          </a:p>
          <a:p>
            <a:pPr lvl="1"/>
            <a:r>
              <a:rPr lang="en-US" dirty="0" smtClean="0"/>
              <a:t>Status Code : A numeric value indicating the result of the request.</a:t>
            </a:r>
          </a:p>
          <a:p>
            <a:pPr lvl="1"/>
            <a:r>
              <a:rPr lang="en-US" dirty="0" smtClean="0"/>
              <a:t>Server header.</a:t>
            </a:r>
          </a:p>
          <a:p>
            <a:pPr lvl="1"/>
            <a:r>
              <a:rPr lang="en-US" dirty="0" smtClean="0"/>
              <a:t>Set-Cookie</a:t>
            </a:r>
          </a:p>
          <a:p>
            <a:pPr lvl="1"/>
            <a:r>
              <a:rPr lang="en-US" dirty="0" smtClean="0"/>
              <a:t>Content Length.</a:t>
            </a:r>
            <a:endParaRPr lang="en-US" dirty="0"/>
          </a:p>
        </p:txBody>
      </p:sp>
    </p:spTree>
    <p:extLst>
      <p:ext uri="{BB962C8B-B14F-4D97-AF65-F5344CB8AC3E}">
        <p14:creationId xmlns:p14="http://schemas.microsoft.com/office/powerpoint/2010/main" val="1468646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HTTP Headers</a:t>
            </a:r>
            <a:endParaRPr lang="en-US" dirty="0"/>
          </a:p>
        </p:txBody>
      </p:sp>
      <p:sp>
        <p:nvSpPr>
          <p:cNvPr id="3" name="Content Placeholder 2"/>
          <p:cNvSpPr>
            <a:spLocks noGrp="1"/>
          </p:cNvSpPr>
          <p:nvPr>
            <p:ph idx="1"/>
          </p:nvPr>
        </p:nvSpPr>
        <p:spPr/>
        <p:txBody>
          <a:bodyPr>
            <a:normAutofit/>
          </a:bodyPr>
          <a:lstStyle/>
          <a:p>
            <a:r>
              <a:rPr lang="en-US" dirty="0" smtClean="0"/>
              <a:t>Expires: Tells the browser for how long the content of the body message are valid.</a:t>
            </a:r>
          </a:p>
          <a:p>
            <a:r>
              <a:rPr lang="en-US" dirty="0" smtClean="0"/>
              <a:t>Pragma: Cache directives</a:t>
            </a:r>
          </a:p>
          <a:p>
            <a:r>
              <a:rPr lang="en-US" dirty="0" smtClean="0"/>
              <a:t>Set-Cookie: Issues cookies to the browser</a:t>
            </a:r>
          </a:p>
          <a:p>
            <a:r>
              <a:rPr lang="en-US" dirty="0" smtClean="0"/>
              <a:t>X-Frame-Options: Indicates whether and how the current response may be loaded within a browser.</a:t>
            </a:r>
          </a:p>
        </p:txBody>
      </p:sp>
    </p:spTree>
    <p:extLst>
      <p:ext uri="{BB962C8B-B14F-4D97-AF65-F5344CB8AC3E}">
        <p14:creationId xmlns:p14="http://schemas.microsoft.com/office/powerpoint/2010/main" val="1453476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HTTP Response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4103" y="1771651"/>
            <a:ext cx="7686934" cy="2915357"/>
          </a:xfrm>
        </p:spPr>
      </p:pic>
      <p:sp>
        <p:nvSpPr>
          <p:cNvPr id="5" name="TextBox 4"/>
          <p:cNvSpPr txBox="1"/>
          <p:nvPr/>
        </p:nvSpPr>
        <p:spPr>
          <a:xfrm>
            <a:off x="85730" y="5715000"/>
            <a:ext cx="7014356" cy="276999"/>
          </a:xfrm>
          <a:prstGeom prst="rect">
            <a:avLst/>
          </a:prstGeom>
          <a:noFill/>
        </p:spPr>
        <p:txBody>
          <a:bodyPr wrap="none" rtlCol="0">
            <a:spAutoFit/>
          </a:bodyPr>
          <a:lstStyle/>
          <a:p>
            <a:r>
              <a:rPr lang="en-US" sz="1200" dirty="0" smtClean="0"/>
              <a:t>Image </a:t>
            </a:r>
            <a:r>
              <a:rPr lang="en-US" sz="1200" dirty="0"/>
              <a:t>taken from https://</a:t>
            </a:r>
            <a:r>
              <a:rPr lang="en-US" sz="1200" dirty="0" err="1"/>
              <a:t>www.ntu.edu.sg</a:t>
            </a:r>
            <a:r>
              <a:rPr lang="en-US" sz="1200" dirty="0"/>
              <a:t>/home/</a:t>
            </a:r>
            <a:r>
              <a:rPr lang="en-US" sz="1200" dirty="0" err="1"/>
              <a:t>ehchua</a:t>
            </a:r>
            <a:r>
              <a:rPr lang="en-US" sz="1200" dirty="0"/>
              <a:t>/programming/</a:t>
            </a:r>
            <a:r>
              <a:rPr lang="en-US" sz="1200" dirty="0" err="1"/>
              <a:t>webprogramming</a:t>
            </a:r>
            <a:r>
              <a:rPr lang="en-US" sz="1200" dirty="0"/>
              <a:t>/</a:t>
            </a:r>
            <a:r>
              <a:rPr lang="en-US" sz="1200" dirty="0" err="1"/>
              <a:t>HTTP_Basics.html</a:t>
            </a:r>
            <a:endParaRPr lang="en-US" sz="1200" dirty="0"/>
          </a:p>
        </p:txBody>
      </p:sp>
    </p:spTree>
    <p:extLst>
      <p:ext uri="{BB962C8B-B14F-4D97-AF65-F5344CB8AC3E}">
        <p14:creationId xmlns:p14="http://schemas.microsoft.com/office/powerpoint/2010/main" val="5712705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Methods</a:t>
            </a:r>
            <a:endParaRPr lang="en-US" dirty="0"/>
          </a:p>
        </p:txBody>
      </p:sp>
      <p:pic>
        <p:nvPicPr>
          <p:cNvPr id="2" name="Picture 1"/>
          <p:cNvPicPr>
            <a:picLocks noChangeAspect="1"/>
          </p:cNvPicPr>
          <p:nvPr/>
        </p:nvPicPr>
        <p:blipFill>
          <a:blip r:embed="rId2"/>
          <a:stretch>
            <a:fillRect/>
          </a:stretch>
        </p:blipFill>
        <p:spPr>
          <a:xfrm>
            <a:off x="1614488" y="1431926"/>
            <a:ext cx="5686424" cy="4188932"/>
          </a:xfrm>
          <a:prstGeom prst="rect">
            <a:avLst/>
          </a:prstGeom>
        </p:spPr>
      </p:pic>
    </p:spTree>
    <p:extLst>
      <p:ext uri="{BB962C8B-B14F-4D97-AF65-F5344CB8AC3E}">
        <p14:creationId xmlns:p14="http://schemas.microsoft.com/office/powerpoint/2010/main" val="19065156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Status Codes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4100"/>
            <a:ext cx="9144000" cy="2203260"/>
          </a:xfrm>
          <a:prstGeom prst="rect">
            <a:avLst/>
          </a:prstGeom>
        </p:spPr>
      </p:pic>
    </p:spTree>
    <p:extLst>
      <p:ext uri="{BB962C8B-B14F-4D97-AF65-F5344CB8AC3E}">
        <p14:creationId xmlns:p14="http://schemas.microsoft.com/office/powerpoint/2010/main" val="572030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913" y="1216667"/>
            <a:ext cx="3386137" cy="4228459"/>
          </a:xfrm>
          <a:prstGeom prst="rect">
            <a:avLst/>
          </a:prstGeom>
        </p:spPr>
      </p:pic>
    </p:spTree>
    <p:extLst>
      <p:ext uri="{BB962C8B-B14F-4D97-AF65-F5344CB8AC3E}">
        <p14:creationId xmlns:p14="http://schemas.microsoft.com/office/powerpoint/2010/main" val="1022455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Management with Cookies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HTTP Is a Stateless Protocol : The request contains all the necessary information for the server to return a response.</a:t>
            </a:r>
          </a:p>
          <a:p>
            <a:r>
              <a:rPr lang="en-US" dirty="0" smtClean="0"/>
              <a:t>With Cookies, the server sends items of data to the client, which the client stores it and resubmits it.</a:t>
            </a:r>
          </a:p>
          <a:p>
            <a:r>
              <a:rPr lang="en-US" dirty="0" smtClean="0"/>
              <a:t>Servers issue a cookie using the Set-Cookie HTTP header.</a:t>
            </a:r>
          </a:p>
          <a:p>
            <a:r>
              <a:rPr lang="en-US" dirty="0" smtClean="0"/>
              <a:t>Frequently used as a vehicle for exploiting vulnerabilities.</a:t>
            </a:r>
            <a:endParaRPr lang="en-US" dirty="0"/>
          </a:p>
        </p:txBody>
      </p:sp>
    </p:spTree>
    <p:extLst>
      <p:ext uri="{BB962C8B-B14F-4D97-AF65-F5344CB8AC3E}">
        <p14:creationId xmlns:p14="http://schemas.microsoft.com/office/powerpoint/2010/main" val="656818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Cookie</a:t>
            </a:r>
            <a:endParaRPr lang="en-US" dirty="0"/>
          </a:p>
        </p:txBody>
      </p:sp>
      <p:sp>
        <p:nvSpPr>
          <p:cNvPr id="3" name="Content Placeholder 2"/>
          <p:cNvSpPr>
            <a:spLocks noGrp="1"/>
          </p:cNvSpPr>
          <p:nvPr>
            <p:ph idx="1"/>
          </p:nvPr>
        </p:nvSpPr>
        <p:spPr/>
        <p:txBody>
          <a:bodyPr>
            <a:normAutofit fontScale="92500"/>
          </a:bodyPr>
          <a:lstStyle/>
          <a:p>
            <a:r>
              <a:rPr lang="en-US" dirty="0" smtClean="0"/>
              <a:t>Expires: Sets a date until which the cookie is valid.</a:t>
            </a:r>
          </a:p>
          <a:p>
            <a:r>
              <a:rPr lang="en-US" dirty="0" smtClean="0"/>
              <a:t>Domain: Specifies the domain for which the cookie is valid.</a:t>
            </a:r>
          </a:p>
          <a:p>
            <a:r>
              <a:rPr lang="en-US" dirty="0" smtClean="0"/>
              <a:t>Secure: When this attribute is set, the cookie will be submitted only in HTTPS.</a:t>
            </a:r>
          </a:p>
          <a:p>
            <a:r>
              <a:rPr lang="en-US" dirty="0" err="1" smtClean="0"/>
              <a:t>HttpOnly</a:t>
            </a:r>
            <a:r>
              <a:rPr lang="en-US" dirty="0" smtClean="0"/>
              <a:t>: When this attribute is set, the cookie cannot be accessed from Client Side code (</a:t>
            </a:r>
            <a:r>
              <a:rPr lang="en-US" dirty="0" err="1" smtClean="0"/>
              <a:t>a.k.a</a:t>
            </a:r>
            <a:r>
              <a:rPr lang="en-US" dirty="0" smtClean="0"/>
              <a:t> JavaScript).</a:t>
            </a:r>
            <a:endParaRPr lang="en-US" dirty="0"/>
          </a:p>
        </p:txBody>
      </p:sp>
    </p:spTree>
    <p:extLst>
      <p:ext uri="{BB962C8B-B14F-4D97-AF65-F5344CB8AC3E}">
        <p14:creationId xmlns:p14="http://schemas.microsoft.com/office/powerpoint/2010/main" val="811335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us</a:t>
            </a:r>
            <a:endParaRPr lang="en-US" dirty="0"/>
          </a:p>
        </p:txBody>
      </p:sp>
      <p:sp>
        <p:nvSpPr>
          <p:cNvPr id="5" name="Content Placeholder 4"/>
          <p:cNvSpPr>
            <a:spLocks noGrp="1"/>
          </p:cNvSpPr>
          <p:nvPr>
            <p:ph sz="half" idx="1"/>
          </p:nvPr>
        </p:nvSpPr>
        <p:spPr/>
        <p:txBody>
          <a:bodyPr>
            <a:normAutofit/>
          </a:bodyPr>
          <a:lstStyle/>
          <a:p>
            <a:r>
              <a:rPr lang="en-US" sz="2400" dirty="0" smtClean="0"/>
              <a:t>Michael Hidalgo</a:t>
            </a:r>
          </a:p>
          <a:p>
            <a:r>
              <a:rPr lang="en-US" sz="2400" dirty="0" smtClean="0"/>
              <a:t>Software Engineer and Application Security Expert.</a:t>
            </a:r>
          </a:p>
          <a:p>
            <a:r>
              <a:rPr lang="en-US" sz="2400" dirty="0" smtClean="0"/>
              <a:t>Based in San José, Costa Rica.</a:t>
            </a:r>
          </a:p>
          <a:p>
            <a:r>
              <a:rPr lang="en-US" sz="2400" dirty="0" smtClean="0"/>
              <a:t>Leader OWASP Costa Rica</a:t>
            </a:r>
          </a:p>
          <a:p>
            <a:endParaRPr lang="en-US" sz="2400" dirty="0"/>
          </a:p>
        </p:txBody>
      </p:sp>
      <p:sp>
        <p:nvSpPr>
          <p:cNvPr id="6" name="Content Placeholder 5"/>
          <p:cNvSpPr>
            <a:spLocks noGrp="1"/>
          </p:cNvSpPr>
          <p:nvPr>
            <p:ph sz="half" idx="2"/>
          </p:nvPr>
        </p:nvSpPr>
        <p:spPr/>
        <p:txBody>
          <a:bodyPr>
            <a:normAutofit/>
          </a:bodyPr>
          <a:lstStyle/>
          <a:p>
            <a:r>
              <a:rPr lang="en-US" sz="2400" dirty="0" smtClean="0"/>
              <a:t>John Vargas</a:t>
            </a:r>
            <a:endParaRPr lang="en-US" sz="2400" dirty="0"/>
          </a:p>
        </p:txBody>
      </p:sp>
      <p:pic>
        <p:nvPicPr>
          <p:cNvPr id="7" name="Picture 6" descr="Screen Shot 2015-06-10 at 07.53.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085" y="4269518"/>
            <a:ext cx="1631949" cy="1564245"/>
          </a:xfrm>
          <a:prstGeom prst="rect">
            <a:avLst/>
          </a:prstGeom>
        </p:spPr>
      </p:pic>
    </p:spTree>
    <p:extLst>
      <p:ext uri="{BB962C8B-B14F-4D97-AF65-F5344CB8AC3E}">
        <p14:creationId xmlns:p14="http://schemas.microsoft.com/office/powerpoint/2010/main" val="20629407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 application (IN)Security</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242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Core Problem : Input Data Validation</a:t>
            </a:r>
            <a:endParaRPr lang="en-US"/>
          </a:p>
        </p:txBody>
      </p:sp>
      <p:graphicFrame>
        <p:nvGraphicFramePr>
          <p:cNvPr id="6" name="Content Placeholder 3"/>
          <p:cNvGraphicFramePr>
            <a:graphicFrameLocks noGrp="1"/>
          </p:cNvGraphicFramePr>
          <p:nvPr>
            <p:ph idx="1"/>
            <p:extLst/>
          </p:nvPr>
        </p:nvGraphicFramePr>
        <p:xfrm>
          <a:off x="256584" y="1282768"/>
          <a:ext cx="8430216" cy="4444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37956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CIA Triad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313" y="1037972"/>
            <a:ext cx="5416550" cy="4662740"/>
          </a:xfrm>
          <a:prstGeom prst="rect">
            <a:avLst/>
          </a:prstGeom>
        </p:spPr>
      </p:pic>
    </p:spTree>
    <p:extLst>
      <p:ext uri="{BB962C8B-B14F-4D97-AF65-F5344CB8AC3E}">
        <p14:creationId xmlns:p14="http://schemas.microsoft.com/office/powerpoint/2010/main" val="1960059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3"/>
        <p:cNvGrpSpPr/>
        <p:nvPr/>
      </p:nvGrpSpPr>
      <p:grpSpPr>
        <a:xfrm>
          <a:off x="0" y="0"/>
          <a:ext cx="0" cy="0"/>
          <a:chOff x="0" y="0"/>
          <a:chExt cx="0" cy="0"/>
        </a:xfrm>
      </p:grpSpPr>
      <p:sp>
        <p:nvSpPr>
          <p:cNvPr id="44" name="Shape 44"/>
          <p:cNvSpPr txBox="1">
            <a:spLocks noGrp="1"/>
          </p:cNvSpPr>
          <p:nvPr>
            <p:ph type="subTitle" idx="4294967295"/>
          </p:nvPr>
        </p:nvSpPr>
        <p:spPr>
          <a:xfrm>
            <a:off x="0" y="0"/>
            <a:ext cx="9144000" cy="17085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8500" b="0" i="0" u="none" strike="noStrike" cap="none">
                <a:solidFill>
                  <a:srgbClr val="000000"/>
                </a:solidFill>
                <a:latin typeface="Ubuntu"/>
                <a:ea typeface="Ubuntu"/>
                <a:cs typeface="Ubuntu"/>
                <a:sym typeface="Ubuntu"/>
              </a:rPr>
              <a:t>Who is OWASP?</a:t>
            </a:r>
          </a:p>
        </p:txBody>
      </p:sp>
      <p:pic>
        <p:nvPicPr>
          <p:cNvPr id="45" name="Shape 45"/>
          <p:cNvPicPr preferRelativeResize="0"/>
          <p:nvPr/>
        </p:nvPicPr>
        <p:blipFill rotWithShape="1">
          <a:blip r:embed="rId4">
            <a:alphaModFix/>
          </a:blip>
          <a:srcRect/>
          <a:stretch/>
        </p:blipFill>
        <p:spPr>
          <a:xfrm>
            <a:off x="1514000" y="5495925"/>
            <a:ext cx="5962650" cy="1362075"/>
          </a:xfrm>
          <a:prstGeom prst="rect">
            <a:avLst/>
          </a:prstGeom>
          <a:noFill/>
          <a:ln>
            <a:noFill/>
          </a:ln>
        </p:spPr>
      </p:pic>
    </p:spTree>
    <p:extLst>
      <p:ext uri="{BB962C8B-B14F-4D97-AF65-F5344CB8AC3E}">
        <p14:creationId xmlns:p14="http://schemas.microsoft.com/office/powerpoint/2010/main" val="31385172"/>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9"/>
        <p:cNvGrpSpPr/>
        <p:nvPr/>
      </p:nvGrpSpPr>
      <p:grpSpPr>
        <a:xfrm>
          <a:off x="0" y="0"/>
          <a:ext cx="0" cy="0"/>
          <a:chOff x="0" y="0"/>
          <a:chExt cx="0" cy="0"/>
        </a:xfrm>
      </p:grpSpPr>
      <p:pic>
        <p:nvPicPr>
          <p:cNvPr id="50" name="Shape 50"/>
          <p:cNvPicPr preferRelativeResize="0"/>
          <p:nvPr/>
        </p:nvPicPr>
        <p:blipFill rotWithShape="1">
          <a:blip r:embed="rId3">
            <a:alphaModFix/>
          </a:blip>
          <a:srcRect/>
          <a:stretch/>
        </p:blipFill>
        <p:spPr>
          <a:xfrm>
            <a:off x="-324850" y="0"/>
            <a:ext cx="11819272" cy="6858000"/>
          </a:xfrm>
          <a:prstGeom prst="rect">
            <a:avLst/>
          </a:prstGeom>
          <a:noFill/>
          <a:ln>
            <a:noFill/>
          </a:ln>
        </p:spPr>
      </p:pic>
      <p:sp>
        <p:nvSpPr>
          <p:cNvPr id="51" name="Shape 51"/>
          <p:cNvSpPr txBox="1"/>
          <p:nvPr/>
        </p:nvSpPr>
        <p:spPr>
          <a:xfrm>
            <a:off x="10950" y="10950"/>
            <a:ext cx="9144000" cy="1587600"/>
          </a:xfrm>
          <a:prstGeom prst="rect">
            <a:avLst/>
          </a:prstGeom>
          <a:noFill/>
          <a:ln>
            <a:noFill/>
          </a:ln>
        </p:spPr>
        <p:txBody>
          <a:bodyPr lIns="91425" tIns="91425" rIns="91425" bIns="91425" anchor="t" anchorCtr="0">
            <a:noAutofit/>
          </a:bodyPr>
          <a:lstStyle/>
          <a:p>
            <a:pPr algn="ctr" defTabSz="914400">
              <a:buClr>
                <a:srgbClr val="000000"/>
              </a:buClr>
              <a:buSzPct val="25000"/>
              <a:buFont typeface="Arial"/>
              <a:buNone/>
            </a:pPr>
            <a:r>
              <a:rPr lang="en" sz="8500" kern="0">
                <a:solidFill>
                  <a:srgbClr val="000000"/>
                </a:solidFill>
                <a:latin typeface="Ubuntu"/>
                <a:ea typeface="Ubuntu"/>
                <a:cs typeface="Ubuntu"/>
                <a:sym typeface="Ubuntu"/>
              </a:rPr>
              <a:t>The value of volunteerism</a:t>
            </a:r>
          </a:p>
          <a:p>
            <a:pPr defTabSz="914400">
              <a:buClr>
                <a:srgbClr val="000000"/>
              </a:buClr>
              <a:buFont typeface="Arial"/>
              <a:buNone/>
            </a:pPr>
            <a:endParaRPr sz="1400" kern="0">
              <a:solidFill>
                <a:srgbClr val="000000"/>
              </a:solidFill>
              <a:ea typeface="Arial"/>
              <a:cs typeface="Arial"/>
              <a:sym typeface="Arial"/>
            </a:endParaRPr>
          </a:p>
        </p:txBody>
      </p:sp>
    </p:spTree>
    <p:extLst>
      <p:ext uri="{BB962C8B-B14F-4D97-AF65-F5344CB8AC3E}">
        <p14:creationId xmlns:p14="http://schemas.microsoft.com/office/powerpoint/2010/main" val="946848"/>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subTitle" idx="4294967295"/>
          </p:nvPr>
        </p:nvSpPr>
        <p:spPr>
          <a:xfrm>
            <a:off x="0" y="5181600"/>
            <a:ext cx="9144000" cy="1676399"/>
          </a:xfrm>
          <a:prstGeom prst="rect">
            <a:avLst/>
          </a:prstGeom>
          <a:solidFill>
            <a:srgbClr val="000000">
              <a:alpha val="58039"/>
            </a:srgbClr>
          </a:solid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8500" b="0" i="0" u="none" strike="noStrike" cap="none">
                <a:solidFill>
                  <a:srgbClr val="FFFFFF"/>
                </a:solidFill>
                <a:latin typeface="Ubuntu"/>
                <a:ea typeface="Ubuntu"/>
                <a:cs typeface="Ubuntu"/>
                <a:sym typeface="Ubuntu"/>
              </a:rPr>
              <a:t>Show of hands</a:t>
            </a:r>
          </a:p>
        </p:txBody>
      </p:sp>
    </p:spTree>
    <p:extLst>
      <p:ext uri="{BB962C8B-B14F-4D97-AF65-F5344CB8AC3E}">
        <p14:creationId xmlns:p14="http://schemas.microsoft.com/office/powerpoint/2010/main" val="626265890"/>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subTitle" idx="4294967295"/>
          </p:nvPr>
        </p:nvSpPr>
        <p:spPr>
          <a:xfrm>
            <a:off x="0" y="-3990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dirty="0" smtClean="0">
                <a:solidFill>
                  <a:schemeClr val="lt1"/>
                </a:solidFill>
                <a:latin typeface="Ubuntu"/>
                <a:ea typeface="Ubuntu"/>
                <a:cs typeface="Ubuntu"/>
                <a:sym typeface="Ubuntu"/>
              </a:rPr>
              <a:t>1</a:t>
            </a:r>
            <a:r>
              <a:rPr lang="en-US" sz="9600" dirty="0">
                <a:solidFill>
                  <a:schemeClr val="lt1"/>
                </a:solidFill>
                <a:latin typeface="Ubuntu"/>
                <a:ea typeface="Ubuntu"/>
                <a:cs typeface="Ubuntu"/>
                <a:sym typeface="Ubuntu"/>
              </a:rPr>
              <a:t>6</a:t>
            </a:r>
            <a:endParaRPr lang="en" sz="9600" b="0" i="0" u="none" strike="noStrike" cap="none" dirty="0">
              <a:solidFill>
                <a:schemeClr val="lt1"/>
              </a:solidFill>
              <a:latin typeface="Ubuntu"/>
              <a:ea typeface="Ubuntu"/>
              <a:cs typeface="Ubuntu"/>
              <a:sym typeface="Ubuntu"/>
            </a:endParaRP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dirty="0">
                <a:solidFill>
                  <a:schemeClr val="lt1"/>
                </a:solidFill>
                <a:latin typeface="Ubuntu"/>
                <a:ea typeface="Ubuntu"/>
                <a:cs typeface="Ubuntu"/>
                <a:sym typeface="Ubuntu"/>
              </a:rPr>
              <a:t>Years of community service</a:t>
            </a:r>
          </a:p>
        </p:txBody>
      </p:sp>
    </p:spTree>
    <p:extLst>
      <p:ext uri="{BB962C8B-B14F-4D97-AF65-F5344CB8AC3E}">
        <p14:creationId xmlns:p14="http://schemas.microsoft.com/office/powerpoint/2010/main" val="2061823647"/>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5"/>
        <p:cNvGrpSpPr/>
        <p:nvPr/>
      </p:nvGrpSpPr>
      <p:grpSpPr>
        <a:xfrm>
          <a:off x="0" y="0"/>
          <a:ext cx="0" cy="0"/>
          <a:chOff x="0" y="0"/>
          <a:chExt cx="0" cy="0"/>
        </a:xfrm>
      </p:grpSpPr>
      <p:sp>
        <p:nvSpPr>
          <p:cNvPr id="66" name="Shape 66"/>
          <p:cNvSpPr txBox="1">
            <a:spLocks noGrp="1"/>
          </p:cNvSpPr>
          <p:nvPr>
            <p:ph type="subTitle" idx="4294967295"/>
          </p:nvPr>
        </p:nvSpPr>
        <p:spPr>
          <a:xfrm>
            <a:off x="0" y="4939087"/>
            <a:ext cx="9144000" cy="19089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rgbClr val="FFFFFF"/>
                </a:solidFill>
                <a:latin typeface="Ubuntu"/>
                <a:ea typeface="Ubuntu"/>
                <a:cs typeface="Ubuntu"/>
                <a:sym typeface="Ubuntu"/>
              </a:rPr>
              <a:t>OWASP's DNA</a:t>
            </a:r>
          </a:p>
        </p:txBody>
      </p:sp>
    </p:spTree>
    <p:extLst>
      <p:ext uri="{BB962C8B-B14F-4D97-AF65-F5344CB8AC3E}">
        <p14:creationId xmlns:p14="http://schemas.microsoft.com/office/powerpoint/2010/main" val="145290969"/>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0"/>
        <p:cNvGrpSpPr/>
        <p:nvPr/>
      </p:nvGrpSpPr>
      <p:grpSpPr>
        <a:xfrm>
          <a:off x="0" y="0"/>
          <a:ext cx="0" cy="0"/>
          <a:chOff x="0" y="0"/>
          <a:chExt cx="0" cy="0"/>
        </a:xfrm>
      </p:grpSpPr>
      <p:sp>
        <p:nvSpPr>
          <p:cNvPr id="71" name="Shape 71"/>
          <p:cNvSpPr txBox="1">
            <a:spLocks noGrp="1"/>
          </p:cNvSpPr>
          <p:nvPr>
            <p:ph type="subTitle" idx="4294967295"/>
          </p:nvPr>
        </p:nvSpPr>
        <p:spPr>
          <a:xfrm>
            <a:off x="0" y="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OWASP</a:t>
            </a:r>
          </a:p>
          <a:p>
            <a:pPr marL="0" marR="0" lvl="0" indent="0" algn="ctr"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Ubuntu"/>
                <a:ea typeface="Ubuntu"/>
                <a:cs typeface="Ubuntu"/>
                <a:sym typeface="Ubuntu"/>
              </a:rPr>
              <a:t>by the numbers</a:t>
            </a:r>
          </a:p>
        </p:txBody>
      </p:sp>
    </p:spTree>
    <p:extLst>
      <p:ext uri="{BB962C8B-B14F-4D97-AF65-F5344CB8AC3E}">
        <p14:creationId xmlns:p14="http://schemas.microsoft.com/office/powerpoint/2010/main" val="1502030237"/>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5"/>
        <p:cNvGrpSpPr/>
        <p:nvPr/>
      </p:nvGrpSpPr>
      <p:grpSpPr>
        <a:xfrm>
          <a:off x="0" y="0"/>
          <a:ext cx="0" cy="0"/>
          <a:chOff x="0" y="0"/>
          <a:chExt cx="0" cy="0"/>
        </a:xfrm>
      </p:grpSpPr>
      <p:sp>
        <p:nvSpPr>
          <p:cNvPr id="76" name="Shape 76"/>
          <p:cNvSpPr txBox="1">
            <a:spLocks noGrp="1"/>
          </p:cNvSpPr>
          <p:nvPr>
            <p:ph type="subTitle" idx="4294967295"/>
          </p:nvPr>
        </p:nvSpPr>
        <p:spPr>
          <a:xfrm>
            <a:off x="0" y="488700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2,611,000</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owasp.org page views (per month)</a:t>
            </a:r>
          </a:p>
        </p:txBody>
      </p:sp>
    </p:spTree>
    <p:extLst>
      <p:ext uri="{BB962C8B-B14F-4D97-AF65-F5344CB8AC3E}">
        <p14:creationId xmlns:p14="http://schemas.microsoft.com/office/powerpoint/2010/main" val="212892468"/>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Agenda</a:t>
            </a:r>
            <a:endParaRPr lang="en-US" dirty="0"/>
          </a:p>
        </p:txBody>
      </p:sp>
      <p:sp>
        <p:nvSpPr>
          <p:cNvPr id="9" name="Content Placeholder 8"/>
          <p:cNvSpPr>
            <a:spLocks noGrp="1"/>
          </p:cNvSpPr>
          <p:nvPr>
            <p:ph idx="1"/>
          </p:nvPr>
        </p:nvSpPr>
        <p:spPr/>
        <p:txBody>
          <a:bodyPr/>
          <a:lstStyle/>
          <a:p>
            <a:r>
              <a:rPr lang="en-US" dirty="0" smtClean="0"/>
              <a:t>Overview of the HTTP Protocol and Web Technologies</a:t>
            </a:r>
          </a:p>
          <a:p>
            <a:r>
              <a:rPr lang="en-US" dirty="0" smtClean="0"/>
              <a:t>Web Application (In)Security</a:t>
            </a:r>
          </a:p>
          <a:p>
            <a:r>
              <a:rPr lang="en-US" dirty="0" smtClean="0"/>
              <a:t>Mapping the Application</a:t>
            </a:r>
          </a:p>
          <a:p>
            <a:r>
              <a:rPr lang="en-US" dirty="0" smtClean="0"/>
              <a:t>Client-Side Validations Bypass</a:t>
            </a:r>
          </a:p>
          <a:p>
            <a:r>
              <a:rPr lang="en-US" dirty="0" smtClean="0"/>
              <a:t>Common Web Application Vulnerabilities.</a:t>
            </a:r>
            <a:endParaRPr lang="en-US" dirty="0"/>
          </a:p>
        </p:txBody>
      </p:sp>
    </p:spTree>
    <p:extLst>
      <p:ext uri="{BB962C8B-B14F-4D97-AF65-F5344CB8AC3E}">
        <p14:creationId xmlns:p14="http://schemas.microsoft.com/office/powerpoint/2010/main" val="7214187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a:spLocks noGrp="1"/>
          </p:cNvSpPr>
          <p:nvPr>
            <p:ph type="subTitle" idx="4294967295"/>
          </p:nvPr>
        </p:nvSpPr>
        <p:spPr>
          <a:xfrm>
            <a:off x="0" y="-8298"/>
            <a:ext cx="9144000" cy="2244299"/>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1,447,000 </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owasp.org unique visitors per month</a:t>
            </a:r>
          </a:p>
        </p:txBody>
      </p:sp>
    </p:spTree>
    <p:extLst>
      <p:ext uri="{BB962C8B-B14F-4D97-AF65-F5344CB8AC3E}">
        <p14:creationId xmlns:p14="http://schemas.microsoft.com/office/powerpoint/2010/main" val="758190144"/>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5"/>
        <p:cNvGrpSpPr/>
        <p:nvPr/>
      </p:nvGrpSpPr>
      <p:grpSpPr>
        <a:xfrm>
          <a:off x="0" y="0"/>
          <a:ext cx="0" cy="0"/>
          <a:chOff x="0" y="0"/>
          <a:chExt cx="0" cy="0"/>
        </a:xfrm>
      </p:grpSpPr>
      <p:sp>
        <p:nvSpPr>
          <p:cNvPr id="86" name="Shape 86"/>
          <p:cNvSpPr txBox="1">
            <a:spLocks noGrp="1"/>
          </p:cNvSpPr>
          <p:nvPr>
            <p:ph type="subTitle" idx="4294967295"/>
          </p:nvPr>
        </p:nvSpPr>
        <p:spPr>
          <a:xfrm>
            <a:off x="0" y="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rgbClr val="FFFFFF"/>
                </a:solidFill>
                <a:latin typeface="Ubuntu"/>
                <a:ea typeface="Ubuntu"/>
                <a:cs typeface="Ubuntu"/>
                <a:sym typeface="Ubuntu"/>
              </a:rPr>
              <a:t>126</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rgbClr val="FFFFFF"/>
                </a:solidFill>
                <a:latin typeface="Ubuntu"/>
                <a:ea typeface="Ubuntu"/>
                <a:cs typeface="Ubuntu"/>
                <a:sym typeface="Ubuntu"/>
              </a:rPr>
              <a:t>Active Projects</a:t>
            </a:r>
          </a:p>
        </p:txBody>
      </p:sp>
    </p:spTree>
    <p:extLst>
      <p:ext uri="{BB962C8B-B14F-4D97-AF65-F5344CB8AC3E}">
        <p14:creationId xmlns:p14="http://schemas.microsoft.com/office/powerpoint/2010/main" val="1146130718"/>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0"/>
        <p:cNvGrpSpPr/>
        <p:nvPr/>
      </p:nvGrpSpPr>
      <p:grpSpPr>
        <a:xfrm>
          <a:off x="0" y="0"/>
          <a:ext cx="0" cy="0"/>
          <a:chOff x="0" y="0"/>
          <a:chExt cx="0" cy="0"/>
        </a:xfrm>
      </p:grpSpPr>
      <p:sp>
        <p:nvSpPr>
          <p:cNvPr id="91" name="Shape 91"/>
          <p:cNvSpPr txBox="1">
            <a:spLocks noGrp="1"/>
          </p:cNvSpPr>
          <p:nvPr>
            <p:ph type="subTitle" idx="4294967295"/>
          </p:nvPr>
        </p:nvSpPr>
        <p:spPr>
          <a:xfrm>
            <a:off x="0" y="4545900"/>
            <a:ext cx="9144000" cy="2308500"/>
          </a:xfrm>
          <a:prstGeom prst="rect">
            <a:avLst/>
          </a:prstGeom>
          <a:solidFill>
            <a:srgbClr val="000000">
              <a:alpha val="74901"/>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9600">
                <a:solidFill>
                  <a:srgbClr val="FFFFFF"/>
                </a:solidFill>
                <a:latin typeface="Ubuntu"/>
                <a:ea typeface="Ubuntu"/>
                <a:cs typeface="Ubuntu"/>
                <a:sym typeface="Ubuntu"/>
              </a:rPr>
              <a:t>26</a:t>
            </a:r>
            <a:r>
              <a:rPr lang="en" sz="9600" b="0" i="0" u="none" strike="noStrike" cap="none">
                <a:solidFill>
                  <a:srgbClr val="FFFFFF"/>
                </a:solidFill>
                <a:latin typeface="Ubuntu"/>
                <a:ea typeface="Ubuntu"/>
                <a:cs typeface="Ubuntu"/>
                <a:sym typeface="Ubuntu"/>
              </a:rPr>
              <a:t>8</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rgbClr val="FFFFFF"/>
                </a:solidFill>
                <a:latin typeface="Ubuntu"/>
                <a:ea typeface="Ubuntu"/>
                <a:cs typeface="Ubuntu"/>
                <a:sym typeface="Ubuntu"/>
              </a:rPr>
              <a:t>Active Chapters</a:t>
            </a:r>
          </a:p>
        </p:txBody>
      </p:sp>
      <p:pic>
        <p:nvPicPr>
          <p:cNvPr id="92" name="Shape 92"/>
          <p:cNvPicPr preferRelativeResize="0"/>
          <p:nvPr/>
        </p:nvPicPr>
        <p:blipFill rotWithShape="1">
          <a:blip r:embed="rId4">
            <a:alphaModFix/>
          </a:blip>
          <a:srcRect t="-31544"/>
          <a:stretch/>
        </p:blipFill>
        <p:spPr>
          <a:xfrm>
            <a:off x="2225" y="-1444379"/>
            <a:ext cx="9144001" cy="6023858"/>
          </a:xfrm>
          <a:prstGeom prst="rect">
            <a:avLst/>
          </a:prstGeom>
          <a:noFill/>
          <a:ln>
            <a:noFill/>
          </a:ln>
        </p:spPr>
      </p:pic>
    </p:spTree>
    <p:extLst>
      <p:ext uri="{BB962C8B-B14F-4D97-AF65-F5344CB8AC3E}">
        <p14:creationId xmlns:p14="http://schemas.microsoft.com/office/powerpoint/2010/main" val="1221185929"/>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6"/>
        <p:cNvGrpSpPr/>
        <p:nvPr/>
      </p:nvGrpSpPr>
      <p:grpSpPr>
        <a:xfrm>
          <a:off x="0" y="0"/>
          <a:ext cx="0" cy="0"/>
          <a:chOff x="0" y="0"/>
          <a:chExt cx="0" cy="0"/>
        </a:xfrm>
      </p:grpSpPr>
      <p:sp>
        <p:nvSpPr>
          <p:cNvPr id="97" name="Shape 97"/>
          <p:cNvSpPr txBox="1">
            <a:spLocks noGrp="1"/>
          </p:cNvSpPr>
          <p:nvPr>
            <p:ph type="subTitle" idx="4294967295"/>
          </p:nvPr>
        </p:nvSpPr>
        <p:spPr>
          <a:xfrm>
            <a:off x="0" y="4622100"/>
            <a:ext cx="9144000" cy="2244299"/>
          </a:xfrm>
          <a:prstGeom prst="rect">
            <a:avLst/>
          </a:prstGeom>
          <a:solidFill>
            <a:srgbClr val="000000">
              <a:alpha val="39607"/>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44,000+</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participants mailing lists</a:t>
            </a:r>
          </a:p>
        </p:txBody>
      </p:sp>
    </p:spTree>
    <p:extLst>
      <p:ext uri="{BB962C8B-B14F-4D97-AF65-F5344CB8AC3E}">
        <p14:creationId xmlns:p14="http://schemas.microsoft.com/office/powerpoint/2010/main" val="26237209"/>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Shape 102"/>
          <p:cNvSpPr txBox="1">
            <a:spLocks noGrp="1"/>
          </p:cNvSpPr>
          <p:nvPr>
            <p:ph type="subTitle" idx="4294967295"/>
          </p:nvPr>
        </p:nvSpPr>
        <p:spPr>
          <a:xfrm>
            <a:off x="0" y="4622100"/>
            <a:ext cx="9144000" cy="22602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rgbClr val="FFFFFF"/>
                </a:solidFill>
                <a:latin typeface="Ubuntu"/>
                <a:ea typeface="Ubuntu"/>
                <a:cs typeface="Ubuntu"/>
                <a:sym typeface="Ubuntu"/>
              </a:rPr>
              <a:t>129+</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Government &amp; Industry Citations!</a:t>
            </a:r>
          </a:p>
        </p:txBody>
      </p:sp>
    </p:spTree>
    <p:extLst>
      <p:ext uri="{BB962C8B-B14F-4D97-AF65-F5344CB8AC3E}">
        <p14:creationId xmlns:p14="http://schemas.microsoft.com/office/powerpoint/2010/main" val="942551993"/>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Shape 107"/>
          <p:cNvSpPr txBox="1">
            <a:spLocks noGrp="1"/>
          </p:cNvSpPr>
          <p:nvPr>
            <p:ph type="subTitle" idx="4294967295"/>
          </p:nvPr>
        </p:nvSpPr>
        <p:spPr>
          <a:xfrm>
            <a:off x="0" y="492690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a:solidFill>
                  <a:srgbClr val="FFFFFF"/>
                </a:solidFill>
                <a:latin typeface="Ubuntu"/>
                <a:ea typeface="Ubuntu"/>
                <a:cs typeface="Ubuntu"/>
                <a:sym typeface="Ubuntu"/>
              </a:rPr>
              <a:t>9</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Academic Supporters</a:t>
            </a:r>
          </a:p>
        </p:txBody>
      </p:sp>
    </p:spTree>
    <p:extLst>
      <p:ext uri="{BB962C8B-B14F-4D97-AF65-F5344CB8AC3E}">
        <p14:creationId xmlns:p14="http://schemas.microsoft.com/office/powerpoint/2010/main" val="792750269"/>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Shape 112"/>
          <p:cNvSpPr txBox="1">
            <a:spLocks noGrp="1"/>
          </p:cNvSpPr>
          <p:nvPr>
            <p:ph type="subTitle" idx="4294967295"/>
          </p:nvPr>
        </p:nvSpPr>
        <p:spPr>
          <a:xfrm>
            <a:off x="0" y="4622100"/>
            <a:ext cx="9144000" cy="2228099"/>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55</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Paid Corporate Memberships</a:t>
            </a:r>
          </a:p>
        </p:txBody>
      </p:sp>
    </p:spTree>
    <p:extLst>
      <p:ext uri="{BB962C8B-B14F-4D97-AF65-F5344CB8AC3E}">
        <p14:creationId xmlns:p14="http://schemas.microsoft.com/office/powerpoint/2010/main" val="200609342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subTitle" idx="4294967295"/>
          </p:nvPr>
        </p:nvSpPr>
        <p:spPr>
          <a:xfrm>
            <a:off x="0" y="488700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500" b="0" i="0" u="none" strike="noStrike" cap="none">
                <a:solidFill>
                  <a:schemeClr val="lt1"/>
                </a:solidFill>
                <a:latin typeface="Ubuntu"/>
                <a:ea typeface="Ubuntu"/>
                <a:cs typeface="Ubuntu"/>
                <a:sym typeface="Ubuntu"/>
              </a:rPr>
              <a:t>2268</a:t>
            </a:r>
          </a:p>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chemeClr val="lt1"/>
                </a:solidFill>
                <a:latin typeface="Ubuntu"/>
                <a:ea typeface="Ubuntu"/>
                <a:cs typeface="Ubuntu"/>
                <a:sym typeface="Ubuntu"/>
              </a:rPr>
              <a:t>Individual Members</a:t>
            </a:r>
          </a:p>
        </p:txBody>
      </p:sp>
    </p:spTree>
    <p:extLst>
      <p:ext uri="{BB962C8B-B14F-4D97-AF65-F5344CB8AC3E}">
        <p14:creationId xmlns:p14="http://schemas.microsoft.com/office/powerpoint/2010/main" val="98612429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subTitle" idx="4294967295"/>
          </p:nvPr>
        </p:nvSpPr>
        <p:spPr>
          <a:xfrm>
            <a:off x="2169198" y="2085215"/>
            <a:ext cx="6074099" cy="25401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4800" b="1" i="0" u="none" strike="noStrike" cap="none">
                <a:solidFill>
                  <a:srgbClr val="000000"/>
                </a:solidFill>
                <a:latin typeface="Ubuntu"/>
                <a:ea typeface="Ubuntu"/>
                <a:cs typeface="Ubuntu"/>
                <a:sym typeface="Ubuntu"/>
              </a:rPr>
              <a:t>Contact Us</a:t>
            </a:r>
            <a:r>
              <a:rPr lang="en" sz="4800" b="0" i="0" u="none" strike="noStrike" cap="none">
                <a:solidFill>
                  <a:srgbClr val="000000"/>
                </a:solidFill>
                <a:latin typeface="Ubuntu"/>
                <a:ea typeface="Ubuntu"/>
                <a:cs typeface="Ubuntu"/>
                <a:sym typeface="Ubuntu"/>
              </a:rPr>
              <a:t> </a:t>
            </a:r>
          </a:p>
          <a:p>
            <a:pPr marL="0" marR="0" lvl="0" indent="0" algn="ctr" rtl="0">
              <a:lnSpc>
                <a:spcPct val="100000"/>
              </a:lnSpc>
              <a:spcBef>
                <a:spcPts val="0"/>
              </a:spcBef>
              <a:spcAft>
                <a:spcPts val="0"/>
              </a:spcAft>
              <a:buClr>
                <a:schemeClr val="dk1"/>
              </a:buClr>
              <a:buSzPct val="25000"/>
              <a:buFont typeface="Arial"/>
              <a:buNone/>
            </a:pPr>
            <a:r>
              <a:rPr lang="en" sz="4800" b="0" i="0" u="none" strike="noStrike" cap="none">
                <a:solidFill>
                  <a:srgbClr val="000000"/>
                </a:solidFill>
                <a:latin typeface="Ubuntu"/>
                <a:ea typeface="Ubuntu"/>
                <a:cs typeface="Ubuntu"/>
                <a:sym typeface="Ubuntu"/>
              </a:rPr>
              <a:t>support@owasp.org </a:t>
            </a:r>
          </a:p>
          <a:p>
            <a:pPr marL="0" marR="0" lvl="0" indent="0" algn="ctr" rtl="0">
              <a:lnSpc>
                <a:spcPct val="100000"/>
              </a:lnSpc>
              <a:spcBef>
                <a:spcPts val="0"/>
              </a:spcBef>
              <a:spcAft>
                <a:spcPts val="0"/>
              </a:spcAft>
              <a:buClr>
                <a:schemeClr val="dk1"/>
              </a:buClr>
              <a:buSzPct val="25000"/>
              <a:buFont typeface="Arial"/>
              <a:buNone/>
            </a:pPr>
            <a:r>
              <a:rPr lang="en" sz="4800" b="0" i="0" u="none" strike="noStrike" cap="none">
                <a:solidFill>
                  <a:srgbClr val="000000"/>
                </a:solidFill>
                <a:latin typeface="Ubuntu"/>
                <a:ea typeface="Ubuntu"/>
                <a:cs typeface="Ubuntu"/>
                <a:sym typeface="Ubuntu"/>
              </a:rPr>
              <a:t>www.owasp.org</a:t>
            </a:r>
          </a:p>
          <a:p>
            <a:pPr marL="0" marR="0" lvl="0" indent="0" algn="l" rtl="0">
              <a:lnSpc>
                <a:spcPct val="100000"/>
              </a:lnSpc>
              <a:spcBef>
                <a:spcPts val="0"/>
              </a:spcBef>
              <a:spcAft>
                <a:spcPts val="0"/>
              </a:spcAft>
              <a:buClr>
                <a:schemeClr val="dk1"/>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50303577"/>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OWASP Top 10</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530459097"/>
              </p:ext>
            </p:extLst>
          </p:nvPr>
        </p:nvGraphicFramePr>
        <p:xfrm>
          <a:off x="228600" y="480614"/>
          <a:ext cx="8915400" cy="493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8528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HTTP Protocol and web technologies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025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5172891"/>
          </a:xfrm>
          <a:prstGeom prst="rect">
            <a:avLst/>
          </a:prstGeom>
        </p:spPr>
      </p:pic>
    </p:spTree>
    <p:extLst>
      <p:ext uri="{BB962C8B-B14F-4D97-AF65-F5344CB8AC3E}">
        <p14:creationId xmlns:p14="http://schemas.microsoft.com/office/powerpoint/2010/main" val="19343787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31742"/>
            <a:ext cx="8229600" cy="1143000"/>
          </a:xfrm>
        </p:spPr>
        <p:txBody>
          <a:bodyPr/>
          <a:lstStyle/>
          <a:p>
            <a:pPr eaLnBrk="1" hangingPunct="1"/>
            <a:r>
              <a:rPr lang="en-US" dirty="0" smtClean="0"/>
              <a:t>A1 – Injection</a:t>
            </a:r>
          </a:p>
        </p:txBody>
      </p:sp>
      <p:graphicFrame>
        <p:nvGraphicFramePr>
          <p:cNvPr id="4" name="Diagram 3"/>
          <p:cNvGraphicFramePr/>
          <p:nvPr>
            <p:extLst>
              <p:ext uri="{D42A27DB-BD31-4B8C-83A1-F6EECF244321}">
                <p14:modId xmlns:p14="http://schemas.microsoft.com/office/powerpoint/2010/main" val="1293807809"/>
              </p:ext>
            </p:extLst>
          </p:nvPr>
        </p:nvGraphicFramePr>
        <p:xfrm>
          <a:off x="609600" y="771525"/>
          <a:ext cx="8077200" cy="533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9527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228600" y="485765"/>
            <a:ext cx="5715000" cy="2579688"/>
          </a:xfrm>
          <a:prstGeom prst="rect">
            <a:avLst/>
          </a:prstGeom>
          <a:solidFill>
            <a:srgbClr val="DDDDDD"/>
          </a:solidFill>
          <a:ln w="9525">
            <a:noFill/>
            <a:miter lim="800000"/>
            <a:headEnd/>
            <a:tailEnd/>
          </a:ln>
        </p:spPr>
        <p:txBody>
          <a:bodyPr wrap="none" anchorCtr="1"/>
          <a:lstStyle/>
          <a:p>
            <a:pPr algn="ctr"/>
            <a:endParaRPr lang="en-US" sz="900"/>
          </a:p>
        </p:txBody>
      </p:sp>
      <p:sp>
        <p:nvSpPr>
          <p:cNvPr id="10244" name="Line 4"/>
          <p:cNvSpPr>
            <a:spLocks noChangeShapeType="1"/>
          </p:cNvSpPr>
          <p:nvPr/>
        </p:nvSpPr>
        <p:spPr bwMode="auto">
          <a:xfrm flipH="1">
            <a:off x="4495800" y="2514590"/>
            <a:ext cx="1066800" cy="0"/>
          </a:xfrm>
          <a:prstGeom prst="line">
            <a:avLst/>
          </a:prstGeom>
          <a:noFill/>
          <a:ln w="127000">
            <a:solidFill>
              <a:schemeClr val="tx1"/>
            </a:solidFill>
            <a:round/>
            <a:headEnd/>
            <a:tailEnd/>
          </a:ln>
        </p:spPr>
        <p:txBody>
          <a:bodyPr anchor="ctr"/>
          <a:lstStyle/>
          <a:p>
            <a:endParaRPr lang="en-US"/>
          </a:p>
        </p:txBody>
      </p:sp>
      <p:sp>
        <p:nvSpPr>
          <p:cNvPr id="10245" name="Rectangle 5"/>
          <p:cNvSpPr>
            <a:spLocks noChangeArrowheads="1"/>
          </p:cNvSpPr>
          <p:nvPr/>
        </p:nvSpPr>
        <p:spPr bwMode="auto">
          <a:xfrm>
            <a:off x="228600" y="3240078"/>
            <a:ext cx="5715000" cy="2579687"/>
          </a:xfrm>
          <a:prstGeom prst="rect">
            <a:avLst/>
          </a:prstGeom>
          <a:solidFill>
            <a:srgbClr val="DDDDDD"/>
          </a:solidFill>
          <a:ln w="9525">
            <a:noFill/>
            <a:miter lim="800000"/>
            <a:headEnd/>
            <a:tailEnd/>
          </a:ln>
        </p:spPr>
        <p:txBody>
          <a:bodyPr wrap="none" anchorCtr="1"/>
          <a:lstStyle/>
          <a:p>
            <a:pPr algn="ctr"/>
            <a:endParaRPr lang="en-US" sz="1600"/>
          </a:p>
        </p:txBody>
      </p:sp>
      <p:sp>
        <p:nvSpPr>
          <p:cNvPr id="10246" name="Line 6"/>
          <p:cNvSpPr>
            <a:spLocks noChangeShapeType="1"/>
          </p:cNvSpPr>
          <p:nvPr/>
        </p:nvSpPr>
        <p:spPr bwMode="auto">
          <a:xfrm>
            <a:off x="765175" y="4629140"/>
            <a:ext cx="1090613" cy="0"/>
          </a:xfrm>
          <a:prstGeom prst="line">
            <a:avLst/>
          </a:prstGeom>
          <a:noFill/>
          <a:ln w="127000">
            <a:solidFill>
              <a:schemeClr val="tx1"/>
            </a:solidFill>
            <a:round/>
            <a:headEnd/>
            <a:tailEnd/>
          </a:ln>
        </p:spPr>
        <p:txBody>
          <a:bodyPr anchor="ctr"/>
          <a:lstStyle/>
          <a:p>
            <a:endParaRPr lang="en-US"/>
          </a:p>
        </p:txBody>
      </p:sp>
      <p:sp>
        <p:nvSpPr>
          <p:cNvPr id="10247" name="Line 7"/>
          <p:cNvSpPr>
            <a:spLocks noChangeShapeType="1"/>
          </p:cNvSpPr>
          <p:nvPr/>
        </p:nvSpPr>
        <p:spPr bwMode="auto">
          <a:xfrm>
            <a:off x="1009650" y="2573328"/>
            <a:ext cx="1588" cy="2055812"/>
          </a:xfrm>
          <a:prstGeom prst="line">
            <a:avLst/>
          </a:prstGeom>
          <a:noFill/>
          <a:ln w="127000">
            <a:solidFill>
              <a:schemeClr val="tx1"/>
            </a:solidFill>
            <a:round/>
            <a:headEnd/>
            <a:tailEnd/>
          </a:ln>
        </p:spPr>
        <p:txBody>
          <a:bodyPr anchor="ctr"/>
          <a:lstStyle/>
          <a:p>
            <a:endParaRPr lang="en-US"/>
          </a:p>
        </p:txBody>
      </p:sp>
      <p:sp>
        <p:nvSpPr>
          <p:cNvPr id="10248" name="AutoShape 8"/>
          <p:cNvSpPr>
            <a:spLocks noChangeArrowheads="1"/>
          </p:cNvSpPr>
          <p:nvPr/>
        </p:nvSpPr>
        <p:spPr bwMode="auto">
          <a:xfrm rot="-318816">
            <a:off x="1311275" y="4459278"/>
            <a:ext cx="139700" cy="342900"/>
          </a:xfrm>
          <a:prstGeom prst="parallelogram">
            <a:avLst>
              <a:gd name="adj" fmla="val 56324"/>
            </a:avLst>
          </a:prstGeom>
          <a:solidFill>
            <a:schemeClr val="bg1"/>
          </a:solidFill>
          <a:ln w="9525">
            <a:noFill/>
            <a:miter lim="800000"/>
            <a:headEnd/>
            <a:tailEnd/>
          </a:ln>
        </p:spPr>
        <p:txBody>
          <a:bodyPr wrap="none" anchor="ctr"/>
          <a:lstStyle/>
          <a:p>
            <a:endParaRPr lang="en-US"/>
          </a:p>
        </p:txBody>
      </p:sp>
      <p:sp>
        <p:nvSpPr>
          <p:cNvPr id="10249" name="Line 9"/>
          <p:cNvSpPr>
            <a:spLocks noChangeShapeType="1"/>
          </p:cNvSpPr>
          <p:nvPr/>
        </p:nvSpPr>
        <p:spPr bwMode="auto">
          <a:xfrm flipV="1">
            <a:off x="1330325" y="4518015"/>
            <a:ext cx="49213" cy="258763"/>
          </a:xfrm>
          <a:prstGeom prst="line">
            <a:avLst/>
          </a:prstGeom>
          <a:noFill/>
          <a:ln w="9525">
            <a:solidFill>
              <a:schemeClr val="tx1"/>
            </a:solidFill>
            <a:round/>
            <a:headEnd/>
            <a:tailEnd/>
          </a:ln>
        </p:spPr>
        <p:txBody>
          <a:bodyPr anchor="ctr"/>
          <a:lstStyle/>
          <a:p>
            <a:endParaRPr lang="en-US"/>
          </a:p>
        </p:txBody>
      </p:sp>
      <p:sp>
        <p:nvSpPr>
          <p:cNvPr id="10250" name="Line 10"/>
          <p:cNvSpPr>
            <a:spLocks noChangeShapeType="1"/>
          </p:cNvSpPr>
          <p:nvPr/>
        </p:nvSpPr>
        <p:spPr bwMode="auto">
          <a:xfrm flipV="1">
            <a:off x="1379538" y="4518015"/>
            <a:ext cx="50800" cy="258763"/>
          </a:xfrm>
          <a:prstGeom prst="line">
            <a:avLst/>
          </a:prstGeom>
          <a:noFill/>
          <a:ln w="9525">
            <a:solidFill>
              <a:schemeClr val="tx1"/>
            </a:solidFill>
            <a:round/>
            <a:headEnd/>
            <a:tailEnd/>
          </a:ln>
        </p:spPr>
        <p:txBody>
          <a:bodyPr anchor="ctr"/>
          <a:lstStyle/>
          <a:p>
            <a:endParaRPr lang="en-US"/>
          </a:p>
        </p:txBody>
      </p:sp>
      <p:sp>
        <p:nvSpPr>
          <p:cNvPr id="10251" name="Rectangle 11"/>
          <p:cNvSpPr>
            <a:spLocks noChangeArrowheads="1"/>
          </p:cNvSpPr>
          <p:nvPr/>
        </p:nvSpPr>
        <p:spPr bwMode="ltGray">
          <a:xfrm rot="16200000" flipH="1">
            <a:off x="889000" y="4802178"/>
            <a:ext cx="163195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Firewall</a:t>
            </a:r>
          </a:p>
        </p:txBody>
      </p:sp>
      <p:sp>
        <p:nvSpPr>
          <p:cNvPr id="10252" name="AutoShape 12"/>
          <p:cNvSpPr>
            <a:spLocks noChangeArrowheads="1"/>
          </p:cNvSpPr>
          <p:nvPr/>
        </p:nvSpPr>
        <p:spPr bwMode="auto">
          <a:xfrm rot="5400000">
            <a:off x="1609725" y="4506903"/>
            <a:ext cx="668337" cy="153988"/>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10253" name="Line 13"/>
          <p:cNvSpPr>
            <a:spLocks noChangeShapeType="1"/>
          </p:cNvSpPr>
          <p:nvPr/>
        </p:nvSpPr>
        <p:spPr bwMode="auto">
          <a:xfrm>
            <a:off x="1968500" y="4614853"/>
            <a:ext cx="2063750" cy="14287"/>
          </a:xfrm>
          <a:prstGeom prst="line">
            <a:avLst/>
          </a:prstGeom>
          <a:noFill/>
          <a:ln w="127000">
            <a:solidFill>
              <a:schemeClr val="tx1"/>
            </a:solidFill>
            <a:round/>
            <a:headEnd/>
            <a:tailEnd/>
          </a:ln>
        </p:spPr>
        <p:txBody>
          <a:bodyPr anchor="ctr"/>
          <a:lstStyle/>
          <a:p>
            <a:endParaRPr lang="en-US"/>
          </a:p>
        </p:txBody>
      </p:sp>
      <p:sp>
        <p:nvSpPr>
          <p:cNvPr id="10254" name="Freeform 14"/>
          <p:cNvSpPr>
            <a:spLocks/>
          </p:cNvSpPr>
          <p:nvPr/>
        </p:nvSpPr>
        <p:spPr bwMode="gray">
          <a:xfrm>
            <a:off x="1073150" y="2551103"/>
            <a:ext cx="511175" cy="1927225"/>
          </a:xfrm>
          <a:custGeom>
            <a:avLst/>
            <a:gdLst>
              <a:gd name="T0" fmla="*/ 2147483647 w 479"/>
              <a:gd name="T1" fmla="*/ 0 h 980"/>
              <a:gd name="T2" fmla="*/ 2147483647 w 479"/>
              <a:gd name="T3" fmla="*/ 2147483647 h 980"/>
              <a:gd name="T4" fmla="*/ 2147483647 w 479"/>
              <a:gd name="T5" fmla="*/ 2147483647 h 980"/>
              <a:gd name="T6" fmla="*/ 0 60000 65536"/>
              <a:gd name="T7" fmla="*/ 0 60000 65536"/>
              <a:gd name="T8" fmla="*/ 0 60000 65536"/>
              <a:gd name="T9" fmla="*/ 0 w 479"/>
              <a:gd name="T10" fmla="*/ 0 h 980"/>
              <a:gd name="T11" fmla="*/ 479 w 479"/>
              <a:gd name="T12" fmla="*/ 980 h 980"/>
            </a:gdLst>
            <a:ahLst/>
            <a:cxnLst>
              <a:cxn ang="T6">
                <a:pos x="T0" y="T1"/>
              </a:cxn>
              <a:cxn ang="T7">
                <a:pos x="T2" y="T3"/>
              </a:cxn>
              <a:cxn ang="T8">
                <a:pos x="T4" y="T5"/>
              </a:cxn>
            </a:cxnLst>
            <a:rect l="T9" t="T10" r="T11" b="T12"/>
            <a:pathLst>
              <a:path w="479" h="980">
                <a:moveTo>
                  <a:pt x="68" y="0"/>
                </a:moveTo>
                <a:cubicBezTo>
                  <a:pt x="33" y="304"/>
                  <a:pt x="0" y="612"/>
                  <a:pt x="68" y="775"/>
                </a:cubicBezTo>
                <a:cubicBezTo>
                  <a:pt x="136" y="938"/>
                  <a:pt x="393" y="937"/>
                  <a:pt x="479" y="980"/>
                </a:cubicBezTo>
              </a:path>
            </a:pathLst>
          </a:custGeom>
          <a:noFill/>
          <a:ln w="101600">
            <a:solidFill>
              <a:srgbClr val="FF0000">
                <a:alpha val="59999"/>
              </a:srgbClr>
            </a:solidFill>
            <a:round/>
            <a:headEnd/>
            <a:tailEnd/>
          </a:ln>
        </p:spPr>
        <p:txBody>
          <a:bodyPr anchor="ctr"/>
          <a:lstStyle/>
          <a:p>
            <a:endParaRPr lang="en-US"/>
          </a:p>
        </p:txBody>
      </p:sp>
      <p:sp>
        <p:nvSpPr>
          <p:cNvPr id="10255" name="Line 15"/>
          <p:cNvSpPr>
            <a:spLocks noChangeShapeType="1"/>
          </p:cNvSpPr>
          <p:nvPr/>
        </p:nvSpPr>
        <p:spPr bwMode="auto">
          <a:xfrm>
            <a:off x="2989263" y="3986203"/>
            <a:ext cx="0" cy="601662"/>
          </a:xfrm>
          <a:prstGeom prst="line">
            <a:avLst/>
          </a:prstGeom>
          <a:noFill/>
          <a:ln w="127000">
            <a:solidFill>
              <a:schemeClr val="tx1"/>
            </a:solidFill>
            <a:round/>
            <a:headEnd/>
            <a:tailEnd/>
          </a:ln>
        </p:spPr>
        <p:txBody>
          <a:bodyPr anchor="ctr"/>
          <a:lstStyle/>
          <a:p>
            <a:endParaRPr lang="en-US"/>
          </a:p>
        </p:txBody>
      </p:sp>
      <p:sp>
        <p:nvSpPr>
          <p:cNvPr id="10256" name="AutoShape 16"/>
          <p:cNvSpPr>
            <a:spLocks noChangeArrowheads="1"/>
          </p:cNvSpPr>
          <p:nvPr/>
        </p:nvSpPr>
        <p:spPr bwMode="auto">
          <a:xfrm>
            <a:off x="2801938" y="3927465"/>
            <a:ext cx="388937" cy="515938"/>
          </a:xfrm>
          <a:prstGeom prst="can">
            <a:avLst>
              <a:gd name="adj" fmla="val 33163"/>
            </a:avLst>
          </a:prstGeom>
          <a:solidFill>
            <a:srgbClr val="FFFF00"/>
          </a:solidFill>
          <a:ln w="12700">
            <a:solidFill>
              <a:schemeClr val="tx1"/>
            </a:solidFill>
            <a:round/>
            <a:headEnd/>
            <a:tailEnd/>
          </a:ln>
        </p:spPr>
        <p:txBody>
          <a:bodyPr wrap="none" anchor="ctr"/>
          <a:lstStyle/>
          <a:p>
            <a:endParaRPr lang="en-US"/>
          </a:p>
        </p:txBody>
      </p:sp>
      <p:sp>
        <p:nvSpPr>
          <p:cNvPr id="10257" name="Rectangle 17"/>
          <p:cNvSpPr>
            <a:spLocks noChangeArrowheads="1"/>
          </p:cNvSpPr>
          <p:nvPr/>
        </p:nvSpPr>
        <p:spPr bwMode="ltGray">
          <a:xfrm>
            <a:off x="2368550" y="4060815"/>
            <a:ext cx="1227138"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Hardened OS</a:t>
            </a:r>
          </a:p>
        </p:txBody>
      </p:sp>
      <p:sp>
        <p:nvSpPr>
          <p:cNvPr id="10258" name="Rectangle 18"/>
          <p:cNvSpPr>
            <a:spLocks noChangeArrowheads="1"/>
          </p:cNvSpPr>
          <p:nvPr/>
        </p:nvSpPr>
        <p:spPr bwMode="ltGray">
          <a:xfrm>
            <a:off x="2354263" y="3727440"/>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Web Server</a:t>
            </a:r>
          </a:p>
        </p:txBody>
      </p:sp>
      <p:sp>
        <p:nvSpPr>
          <p:cNvPr id="10259" name="Rectangle 19"/>
          <p:cNvSpPr>
            <a:spLocks noChangeArrowheads="1"/>
          </p:cNvSpPr>
          <p:nvPr/>
        </p:nvSpPr>
        <p:spPr bwMode="ltGray">
          <a:xfrm>
            <a:off x="2354263" y="3384540"/>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App Server</a:t>
            </a:r>
          </a:p>
        </p:txBody>
      </p:sp>
      <p:sp>
        <p:nvSpPr>
          <p:cNvPr id="10260" name="AutoShape 20"/>
          <p:cNvSpPr>
            <a:spLocks noChangeArrowheads="1"/>
          </p:cNvSpPr>
          <p:nvPr/>
        </p:nvSpPr>
        <p:spPr bwMode="auto">
          <a:xfrm>
            <a:off x="2801938" y="3125778"/>
            <a:ext cx="385762" cy="171450"/>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10261" name="Line 21"/>
          <p:cNvSpPr>
            <a:spLocks noChangeShapeType="1"/>
          </p:cNvSpPr>
          <p:nvPr/>
        </p:nvSpPr>
        <p:spPr bwMode="auto">
          <a:xfrm flipH="1">
            <a:off x="2995613" y="2805103"/>
            <a:ext cx="1587" cy="388937"/>
          </a:xfrm>
          <a:prstGeom prst="line">
            <a:avLst/>
          </a:prstGeom>
          <a:noFill/>
          <a:ln w="127000">
            <a:solidFill>
              <a:schemeClr val="tx1"/>
            </a:solidFill>
            <a:round/>
            <a:headEnd/>
            <a:tailEnd/>
          </a:ln>
        </p:spPr>
        <p:txBody>
          <a:bodyPr anchor="ctr"/>
          <a:lstStyle/>
          <a:p>
            <a:endParaRPr lang="en-US"/>
          </a:p>
        </p:txBody>
      </p:sp>
      <p:sp>
        <p:nvSpPr>
          <p:cNvPr id="10262" name="Rectangle 22"/>
          <p:cNvSpPr>
            <a:spLocks noChangeArrowheads="1"/>
          </p:cNvSpPr>
          <p:nvPr/>
        </p:nvSpPr>
        <p:spPr bwMode="ltGray">
          <a:xfrm rot="16200000" flipH="1">
            <a:off x="3292475" y="4775190"/>
            <a:ext cx="163195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Firewall</a:t>
            </a:r>
          </a:p>
        </p:txBody>
      </p:sp>
      <p:sp>
        <p:nvSpPr>
          <p:cNvPr id="10263" name="AutoShape 23"/>
          <p:cNvSpPr>
            <a:spLocks noChangeArrowheads="1"/>
          </p:cNvSpPr>
          <p:nvPr/>
        </p:nvSpPr>
        <p:spPr bwMode="auto">
          <a:xfrm rot="5400000">
            <a:off x="4012407" y="4504521"/>
            <a:ext cx="666750" cy="150813"/>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10264" name="Line 24"/>
          <p:cNvSpPr>
            <a:spLocks noChangeShapeType="1"/>
          </p:cNvSpPr>
          <p:nvPr/>
        </p:nvSpPr>
        <p:spPr bwMode="auto">
          <a:xfrm flipV="1">
            <a:off x="4362450" y="4624378"/>
            <a:ext cx="1033463" cy="1587"/>
          </a:xfrm>
          <a:prstGeom prst="line">
            <a:avLst/>
          </a:prstGeom>
          <a:noFill/>
          <a:ln w="127000">
            <a:solidFill>
              <a:schemeClr val="tx1"/>
            </a:solidFill>
            <a:round/>
            <a:headEnd/>
            <a:tailEnd/>
          </a:ln>
        </p:spPr>
        <p:txBody>
          <a:bodyPr anchor="ctr"/>
          <a:lstStyle/>
          <a:p>
            <a:endParaRPr lang="en-US"/>
          </a:p>
        </p:txBody>
      </p:sp>
      <p:sp>
        <p:nvSpPr>
          <p:cNvPr id="10265" name="Rectangle 25"/>
          <p:cNvSpPr>
            <a:spLocks noChangeArrowheads="1"/>
          </p:cNvSpPr>
          <p:nvPr/>
        </p:nvSpPr>
        <p:spPr bwMode="ltGray">
          <a:xfrm rot="-5400000">
            <a:off x="3846513"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Databases</a:t>
            </a:r>
          </a:p>
        </p:txBody>
      </p:sp>
      <p:sp>
        <p:nvSpPr>
          <p:cNvPr id="10266" name="Rectangle 26"/>
          <p:cNvSpPr>
            <a:spLocks noChangeArrowheads="1"/>
          </p:cNvSpPr>
          <p:nvPr/>
        </p:nvSpPr>
        <p:spPr bwMode="ltGray">
          <a:xfrm rot="-5400000">
            <a:off x="4044950"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Legacy Systems</a:t>
            </a:r>
          </a:p>
        </p:txBody>
      </p:sp>
      <p:sp>
        <p:nvSpPr>
          <p:cNvPr id="10267" name="Rectangle 27"/>
          <p:cNvSpPr>
            <a:spLocks noChangeArrowheads="1"/>
          </p:cNvSpPr>
          <p:nvPr/>
        </p:nvSpPr>
        <p:spPr bwMode="ltGray">
          <a:xfrm rot="-5400000">
            <a:off x="4243388"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Web Services</a:t>
            </a:r>
          </a:p>
        </p:txBody>
      </p:sp>
      <p:sp>
        <p:nvSpPr>
          <p:cNvPr id="10268" name="Rectangle 28"/>
          <p:cNvSpPr>
            <a:spLocks noChangeArrowheads="1"/>
          </p:cNvSpPr>
          <p:nvPr/>
        </p:nvSpPr>
        <p:spPr bwMode="ltGray">
          <a:xfrm rot="-5400000">
            <a:off x="4441825"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Directories</a:t>
            </a:r>
          </a:p>
        </p:txBody>
      </p:sp>
      <p:sp>
        <p:nvSpPr>
          <p:cNvPr id="10269" name="Rectangle 29"/>
          <p:cNvSpPr>
            <a:spLocks noChangeArrowheads="1"/>
          </p:cNvSpPr>
          <p:nvPr/>
        </p:nvSpPr>
        <p:spPr bwMode="ltGray">
          <a:xfrm rot="-5400000">
            <a:off x="4641057" y="1635908"/>
            <a:ext cx="1371600" cy="138113"/>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Human Resrcs</a:t>
            </a:r>
          </a:p>
        </p:txBody>
      </p:sp>
      <p:sp>
        <p:nvSpPr>
          <p:cNvPr id="10270" name="Rectangle 30"/>
          <p:cNvSpPr>
            <a:spLocks noChangeArrowheads="1"/>
          </p:cNvSpPr>
          <p:nvPr/>
        </p:nvSpPr>
        <p:spPr bwMode="ltGray">
          <a:xfrm rot="-5400000">
            <a:off x="4840288"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Billing</a:t>
            </a:r>
          </a:p>
        </p:txBody>
      </p:sp>
      <p:sp>
        <p:nvSpPr>
          <p:cNvPr id="10271" name="Line 31"/>
          <p:cNvSpPr>
            <a:spLocks noChangeShapeType="1"/>
          </p:cNvSpPr>
          <p:nvPr/>
        </p:nvSpPr>
        <p:spPr bwMode="auto">
          <a:xfrm flipH="1">
            <a:off x="5099050" y="2543165"/>
            <a:ext cx="6350" cy="2090738"/>
          </a:xfrm>
          <a:prstGeom prst="line">
            <a:avLst/>
          </a:prstGeom>
          <a:noFill/>
          <a:ln w="127000">
            <a:solidFill>
              <a:schemeClr val="tx1"/>
            </a:solidFill>
            <a:round/>
            <a:headEnd/>
            <a:tailEnd/>
          </a:ln>
        </p:spPr>
        <p:txBody>
          <a:bodyPr anchor="ctr"/>
          <a:lstStyle/>
          <a:p>
            <a:endParaRPr lang="en-US"/>
          </a:p>
        </p:txBody>
      </p:sp>
      <p:sp>
        <p:nvSpPr>
          <p:cNvPr id="10272" name="Rectangle 32"/>
          <p:cNvSpPr>
            <a:spLocks noChangeArrowheads="1"/>
          </p:cNvSpPr>
          <p:nvPr/>
        </p:nvSpPr>
        <p:spPr bwMode="ltGray">
          <a:xfrm>
            <a:off x="2252663" y="2371715"/>
            <a:ext cx="1455737"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Custom Code</a:t>
            </a:r>
          </a:p>
        </p:txBody>
      </p:sp>
      <p:pic>
        <p:nvPicPr>
          <p:cNvPr id="10273" name="Picture 33" descr="TN_hacker"/>
          <p:cNvPicPr>
            <a:picLocks noChangeAspect="1" noChangeArrowheads="1"/>
          </p:cNvPicPr>
          <p:nvPr/>
        </p:nvPicPr>
        <p:blipFill>
          <a:blip r:embed="rId4" cstate="print">
            <a:lum bright="24000" contrast="42000"/>
          </a:blip>
          <a:srcRect/>
          <a:stretch>
            <a:fillRect/>
          </a:stretch>
        </p:blipFill>
        <p:spPr bwMode="auto">
          <a:xfrm>
            <a:off x="627063" y="981065"/>
            <a:ext cx="1209675" cy="1462088"/>
          </a:xfrm>
          <a:prstGeom prst="rect">
            <a:avLst/>
          </a:prstGeom>
          <a:noFill/>
          <a:ln w="9525">
            <a:noFill/>
            <a:miter lim="800000"/>
            <a:headEnd/>
            <a:tailEnd/>
          </a:ln>
        </p:spPr>
      </p:pic>
      <p:sp>
        <p:nvSpPr>
          <p:cNvPr id="10274" name="Freeform 34"/>
          <p:cNvSpPr>
            <a:spLocks/>
          </p:cNvSpPr>
          <p:nvPr/>
        </p:nvSpPr>
        <p:spPr bwMode="gray">
          <a:xfrm>
            <a:off x="3049588" y="2573328"/>
            <a:ext cx="935037"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a:tailEnd/>
          </a:ln>
        </p:spPr>
        <p:txBody>
          <a:bodyPr anchor="ctr"/>
          <a:lstStyle/>
          <a:p>
            <a:endParaRPr lang="en-US"/>
          </a:p>
        </p:txBody>
      </p:sp>
      <p:sp>
        <p:nvSpPr>
          <p:cNvPr id="10275" name="Freeform 35"/>
          <p:cNvSpPr>
            <a:spLocks/>
          </p:cNvSpPr>
          <p:nvPr/>
        </p:nvSpPr>
        <p:spPr bwMode="gray">
          <a:xfrm flipH="1">
            <a:off x="1968500" y="2573328"/>
            <a:ext cx="955675"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0000">
                <a:alpha val="59999"/>
              </a:srgbClr>
            </a:solidFill>
            <a:round/>
            <a:headEnd type="triangle" w="med" len="med"/>
            <a:tailEnd/>
          </a:ln>
        </p:spPr>
        <p:txBody>
          <a:bodyPr anchor="ctr"/>
          <a:lstStyle/>
          <a:p>
            <a:endParaRPr lang="en-US"/>
          </a:p>
        </p:txBody>
      </p:sp>
      <p:sp>
        <p:nvSpPr>
          <p:cNvPr id="10276" name="Freeform 36"/>
          <p:cNvSpPr>
            <a:spLocks/>
          </p:cNvSpPr>
          <p:nvPr/>
        </p:nvSpPr>
        <p:spPr bwMode="gray">
          <a:xfrm flipH="1">
            <a:off x="4375150" y="2619365"/>
            <a:ext cx="658813" cy="1968500"/>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type="triangle" w="med" len="med"/>
            <a:tailEnd/>
          </a:ln>
        </p:spPr>
        <p:txBody>
          <a:bodyPr anchor="ctr"/>
          <a:lstStyle/>
          <a:p>
            <a:endParaRPr lang="en-US"/>
          </a:p>
        </p:txBody>
      </p:sp>
      <p:sp>
        <p:nvSpPr>
          <p:cNvPr id="10277" name="Text Box 37"/>
          <p:cNvSpPr txBox="1">
            <a:spLocks noChangeArrowheads="1"/>
          </p:cNvSpPr>
          <p:nvPr/>
        </p:nvSpPr>
        <p:spPr bwMode="white">
          <a:xfrm>
            <a:off x="576263" y="1927215"/>
            <a:ext cx="1260475" cy="365125"/>
          </a:xfrm>
          <a:prstGeom prst="rect">
            <a:avLst/>
          </a:prstGeom>
          <a:noFill/>
          <a:ln w="9525">
            <a:noFill/>
            <a:miter lim="800000"/>
            <a:headEnd/>
            <a:tailEnd/>
          </a:ln>
        </p:spPr>
        <p:txBody>
          <a:bodyPr>
            <a:spAutoFit/>
          </a:bodyPr>
          <a:lstStyle/>
          <a:p>
            <a:pPr algn="ctr"/>
            <a:r>
              <a:rPr lang="en-US" sz="1000">
                <a:solidFill>
                  <a:schemeClr val="bg1"/>
                </a:solidFill>
              </a:rPr>
              <a:t>APPLICATION</a:t>
            </a:r>
            <a:br>
              <a:rPr lang="en-US" sz="1000">
                <a:solidFill>
                  <a:schemeClr val="bg1"/>
                </a:solidFill>
              </a:rPr>
            </a:br>
            <a:r>
              <a:rPr lang="en-US" sz="1000">
                <a:solidFill>
                  <a:schemeClr val="bg1"/>
                </a:solidFill>
              </a:rPr>
              <a:t>ATTACK</a:t>
            </a:r>
          </a:p>
        </p:txBody>
      </p:sp>
      <p:sp>
        <p:nvSpPr>
          <p:cNvPr id="10278" name="Text Box 38"/>
          <p:cNvSpPr txBox="1">
            <a:spLocks noChangeArrowheads="1"/>
          </p:cNvSpPr>
          <p:nvPr/>
        </p:nvSpPr>
        <p:spPr bwMode="auto">
          <a:xfrm rot="-5400000">
            <a:off x="-129381" y="4437847"/>
            <a:ext cx="1055687" cy="228600"/>
          </a:xfrm>
          <a:prstGeom prst="rect">
            <a:avLst/>
          </a:prstGeom>
          <a:noFill/>
          <a:ln w="9525">
            <a:noFill/>
            <a:miter lim="800000"/>
            <a:headEnd/>
            <a:tailEnd/>
          </a:ln>
        </p:spPr>
        <p:txBody>
          <a:bodyPr wrap="none">
            <a:spAutoFit/>
          </a:bodyPr>
          <a:lstStyle/>
          <a:p>
            <a:pPr algn="ctr"/>
            <a:r>
              <a:rPr lang="en-US" sz="1000"/>
              <a:t>Network Layer</a:t>
            </a:r>
          </a:p>
        </p:txBody>
      </p:sp>
      <p:sp>
        <p:nvSpPr>
          <p:cNvPr id="10279" name="Text Box 39"/>
          <p:cNvSpPr txBox="1">
            <a:spLocks noChangeArrowheads="1"/>
          </p:cNvSpPr>
          <p:nvPr/>
        </p:nvSpPr>
        <p:spPr bwMode="auto">
          <a:xfrm rot="-5400000">
            <a:off x="-223044" y="1680359"/>
            <a:ext cx="1246188" cy="228600"/>
          </a:xfrm>
          <a:prstGeom prst="rect">
            <a:avLst/>
          </a:prstGeom>
          <a:noFill/>
          <a:ln w="9525">
            <a:noFill/>
            <a:miter lim="800000"/>
            <a:headEnd/>
            <a:tailEnd/>
          </a:ln>
        </p:spPr>
        <p:txBody>
          <a:bodyPr wrap="none">
            <a:spAutoFit/>
          </a:bodyPr>
          <a:lstStyle/>
          <a:p>
            <a:pPr algn="ctr"/>
            <a:r>
              <a:rPr lang="en-US" sz="1000"/>
              <a:t>Application Layer</a:t>
            </a:r>
          </a:p>
        </p:txBody>
      </p:sp>
      <p:sp>
        <p:nvSpPr>
          <p:cNvPr id="10280" name="Rectangle 40"/>
          <p:cNvSpPr>
            <a:spLocks noChangeArrowheads="1"/>
          </p:cNvSpPr>
          <p:nvPr/>
        </p:nvSpPr>
        <p:spPr bwMode="ltGray">
          <a:xfrm rot="-5400000">
            <a:off x="1674019"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Accounts</a:t>
            </a:r>
          </a:p>
        </p:txBody>
      </p:sp>
      <p:sp>
        <p:nvSpPr>
          <p:cNvPr id="10281" name="Rectangle 41"/>
          <p:cNvSpPr>
            <a:spLocks noChangeArrowheads="1"/>
          </p:cNvSpPr>
          <p:nvPr/>
        </p:nvSpPr>
        <p:spPr bwMode="ltGray">
          <a:xfrm rot="-5400000">
            <a:off x="1857375" y="1614478"/>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Finance</a:t>
            </a:r>
          </a:p>
        </p:txBody>
      </p:sp>
      <p:sp>
        <p:nvSpPr>
          <p:cNvPr id="10282" name="Rectangle 42"/>
          <p:cNvSpPr>
            <a:spLocks noChangeArrowheads="1"/>
          </p:cNvSpPr>
          <p:nvPr/>
        </p:nvSpPr>
        <p:spPr bwMode="ltGray">
          <a:xfrm rot="-5400000">
            <a:off x="2053432"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Administration</a:t>
            </a:r>
          </a:p>
        </p:txBody>
      </p:sp>
      <p:sp>
        <p:nvSpPr>
          <p:cNvPr id="10283" name="Rectangle 43"/>
          <p:cNvSpPr>
            <a:spLocks noChangeArrowheads="1"/>
          </p:cNvSpPr>
          <p:nvPr/>
        </p:nvSpPr>
        <p:spPr bwMode="ltGray">
          <a:xfrm rot="-5400000">
            <a:off x="2232025" y="1614478"/>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Transactions</a:t>
            </a:r>
          </a:p>
        </p:txBody>
      </p:sp>
      <p:sp>
        <p:nvSpPr>
          <p:cNvPr id="10284" name="Rectangle 44"/>
          <p:cNvSpPr>
            <a:spLocks noChangeArrowheads="1"/>
          </p:cNvSpPr>
          <p:nvPr/>
        </p:nvSpPr>
        <p:spPr bwMode="ltGray">
          <a:xfrm rot="-5400000">
            <a:off x="2428082"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Communication</a:t>
            </a:r>
          </a:p>
        </p:txBody>
      </p:sp>
      <p:sp>
        <p:nvSpPr>
          <p:cNvPr id="10285" name="Rectangle 45"/>
          <p:cNvSpPr>
            <a:spLocks noChangeArrowheads="1"/>
          </p:cNvSpPr>
          <p:nvPr/>
        </p:nvSpPr>
        <p:spPr bwMode="ltGray">
          <a:xfrm rot="-5400000">
            <a:off x="2604294"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Knowledge Mgmt</a:t>
            </a:r>
          </a:p>
        </p:txBody>
      </p:sp>
      <p:sp>
        <p:nvSpPr>
          <p:cNvPr id="10286" name="Rectangle 46"/>
          <p:cNvSpPr>
            <a:spLocks noChangeArrowheads="1"/>
          </p:cNvSpPr>
          <p:nvPr/>
        </p:nvSpPr>
        <p:spPr bwMode="ltGray">
          <a:xfrm rot="-5400000">
            <a:off x="2788444"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E-Commerce</a:t>
            </a:r>
          </a:p>
        </p:txBody>
      </p:sp>
      <p:sp>
        <p:nvSpPr>
          <p:cNvPr id="10287" name="Rectangle 47"/>
          <p:cNvSpPr>
            <a:spLocks noChangeArrowheads="1"/>
          </p:cNvSpPr>
          <p:nvPr/>
        </p:nvSpPr>
        <p:spPr bwMode="ltGray">
          <a:xfrm rot="-5400000">
            <a:off x="2974182"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Bus. Functions</a:t>
            </a:r>
          </a:p>
        </p:txBody>
      </p:sp>
      <p:sp>
        <p:nvSpPr>
          <p:cNvPr id="7233584" name="Rectangle 48"/>
          <p:cNvSpPr>
            <a:spLocks noChangeArrowheads="1"/>
          </p:cNvSpPr>
          <p:nvPr/>
        </p:nvSpPr>
        <p:spPr bwMode="auto">
          <a:xfrm>
            <a:off x="609600" y="1552565"/>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b="0" dirty="0">
                <a:latin typeface="Arial Narrow" pitchFamily="34" charset="0"/>
                <a:sym typeface="Wingdings" pitchFamily="2" charset="2"/>
              </a:rPr>
              <a:t>HTTP request</a:t>
            </a:r>
            <a:r>
              <a:rPr lang="en-US" sz="2400" dirty="0">
                <a:sym typeface="Wingdings" pitchFamily="2" charset="2"/>
              </a:rPr>
              <a:t></a:t>
            </a:r>
          </a:p>
        </p:txBody>
      </p:sp>
      <p:sp>
        <p:nvSpPr>
          <p:cNvPr id="7233585" name="Rectangle 49"/>
          <p:cNvSpPr>
            <a:spLocks noChangeArrowheads="1"/>
          </p:cNvSpPr>
          <p:nvPr/>
        </p:nvSpPr>
        <p:spPr bwMode="auto">
          <a:xfrm>
            <a:off x="2819400" y="1516053"/>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b="0">
                <a:latin typeface="Arial Narrow" pitchFamily="34" charset="0"/>
                <a:sym typeface="Wingdings" pitchFamily="2" charset="2"/>
              </a:rPr>
              <a:t>SQL query</a:t>
            </a:r>
            <a:r>
              <a:rPr lang="en-US" sz="2400">
                <a:sym typeface="Wingdings" pitchFamily="2" charset="2"/>
              </a:rPr>
              <a:t></a:t>
            </a:r>
          </a:p>
        </p:txBody>
      </p:sp>
      <p:sp>
        <p:nvSpPr>
          <p:cNvPr id="7233586" name="Rectangle 50"/>
          <p:cNvSpPr>
            <a:spLocks noChangeArrowheads="1"/>
          </p:cNvSpPr>
          <p:nvPr/>
        </p:nvSpPr>
        <p:spPr bwMode="auto">
          <a:xfrm>
            <a:off x="4648200" y="1439853"/>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b="0">
                <a:latin typeface="Arial Narrow" pitchFamily="34" charset="0"/>
                <a:sym typeface="Wingdings" pitchFamily="2" charset="2"/>
              </a:rPr>
              <a:t>DB Table </a:t>
            </a:r>
            <a:r>
              <a:rPr lang="en-US" sz="1400">
                <a:sym typeface="Webdings" pitchFamily="18" charset="2"/>
              </a:rPr>
              <a:t></a:t>
            </a:r>
            <a:r>
              <a:rPr lang="en-US" sz="1400">
                <a:sym typeface="Wingdings" pitchFamily="2" charset="2"/>
              </a:rPr>
              <a:t> </a:t>
            </a:r>
          </a:p>
          <a:p>
            <a:pPr algn="ctr"/>
            <a:r>
              <a:rPr lang="en-US">
                <a:sym typeface="Wingdings" pitchFamily="2" charset="2"/>
              </a:rPr>
              <a:t></a:t>
            </a:r>
          </a:p>
        </p:txBody>
      </p:sp>
      <p:sp>
        <p:nvSpPr>
          <p:cNvPr id="7233587" name="Rectangle 51"/>
          <p:cNvSpPr>
            <a:spLocks noChangeArrowheads="1"/>
          </p:cNvSpPr>
          <p:nvPr/>
        </p:nvSpPr>
        <p:spPr bwMode="auto">
          <a:xfrm>
            <a:off x="2438400" y="1476365"/>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b="0">
                <a:latin typeface="Arial Narrow" pitchFamily="34" charset="0"/>
                <a:sym typeface="Wingdings" pitchFamily="2" charset="2"/>
              </a:rPr>
              <a:t>HTTP response </a:t>
            </a:r>
            <a:r>
              <a:rPr lang="en-US" sz="1400">
                <a:sym typeface="Webdings" pitchFamily="18" charset="2"/>
              </a:rPr>
              <a:t></a:t>
            </a:r>
            <a:r>
              <a:rPr lang="en-US" sz="1400">
                <a:sym typeface="Wingdings" pitchFamily="2" charset="2"/>
              </a:rPr>
              <a:t> </a:t>
            </a:r>
          </a:p>
          <a:p>
            <a:pPr algn="ctr"/>
            <a:r>
              <a:rPr lang="en-US">
                <a:sym typeface="Wingdings" pitchFamily="2" charset="2"/>
              </a:rPr>
              <a:t></a:t>
            </a:r>
          </a:p>
        </p:txBody>
      </p:sp>
      <p:sp>
        <p:nvSpPr>
          <p:cNvPr id="7233588" name="Rectangle 52"/>
          <p:cNvSpPr>
            <a:spLocks noChangeArrowheads="1"/>
          </p:cNvSpPr>
          <p:nvPr/>
        </p:nvSpPr>
        <p:spPr bwMode="auto">
          <a:xfrm>
            <a:off x="6345238" y="790565"/>
            <a:ext cx="2422525" cy="1146175"/>
          </a:xfrm>
          <a:prstGeom prst="rect">
            <a:avLst/>
          </a:prstGeom>
          <a:solidFill>
            <a:schemeClr val="bg1"/>
          </a:solidFill>
          <a:ln w="9525" algn="ctr">
            <a:solidFill>
              <a:schemeClr val="tx1"/>
            </a:solidFill>
            <a:miter lim="800000"/>
            <a:headEnd/>
            <a:tailEnd/>
          </a:ln>
        </p:spPr>
        <p:txBody>
          <a:bodyPr anchor="ctr"/>
          <a:lstStyle/>
          <a:p>
            <a:pPr algn="ctr"/>
            <a:r>
              <a:rPr lang="en-US">
                <a:latin typeface="Courier New" pitchFamily="49" charset="0"/>
              </a:rPr>
              <a:t>"SELECT * FROM accounts WHERE acct=‘</a:t>
            </a:r>
            <a:r>
              <a:rPr lang="en-US">
                <a:solidFill>
                  <a:srgbClr val="FF0000"/>
                </a:solidFill>
                <a:latin typeface="Courier New" pitchFamily="49" charset="0"/>
              </a:rPr>
              <a:t>’ OR 1=1--</a:t>
            </a:r>
            <a:r>
              <a:rPr lang="en-US">
                <a:latin typeface="Courier New" pitchFamily="49" charset="0"/>
              </a:rPr>
              <a:t>’"</a:t>
            </a:r>
          </a:p>
        </p:txBody>
      </p:sp>
      <p:sp>
        <p:nvSpPr>
          <p:cNvPr id="7233589" name="Text Box 53"/>
          <p:cNvSpPr txBox="1">
            <a:spLocks noChangeArrowheads="1"/>
          </p:cNvSpPr>
          <p:nvPr/>
        </p:nvSpPr>
        <p:spPr bwMode="auto">
          <a:xfrm>
            <a:off x="6019800" y="2390765"/>
            <a:ext cx="3124200" cy="685800"/>
          </a:xfrm>
          <a:prstGeom prst="rect">
            <a:avLst/>
          </a:prstGeom>
          <a:noFill/>
          <a:ln w="9525" algn="ctr">
            <a:noFill/>
            <a:miter lim="800000"/>
            <a:headEnd/>
            <a:tailEnd/>
          </a:ln>
        </p:spPr>
        <p:txBody>
          <a:bodyPr/>
          <a:lstStyle/>
          <a:p>
            <a:r>
              <a:rPr lang="en-US" sz="1600"/>
              <a:t>1. Application presents a form to the attacker</a:t>
            </a:r>
          </a:p>
        </p:txBody>
      </p:sp>
      <p:sp>
        <p:nvSpPr>
          <p:cNvPr id="7233590" name="Text Box 54"/>
          <p:cNvSpPr txBox="1">
            <a:spLocks noChangeArrowheads="1"/>
          </p:cNvSpPr>
          <p:nvPr/>
        </p:nvSpPr>
        <p:spPr bwMode="auto">
          <a:xfrm>
            <a:off x="6019800" y="2933690"/>
            <a:ext cx="3124200" cy="685800"/>
          </a:xfrm>
          <a:prstGeom prst="rect">
            <a:avLst/>
          </a:prstGeom>
          <a:noFill/>
          <a:ln w="9525" algn="ctr">
            <a:noFill/>
            <a:miter lim="800000"/>
            <a:headEnd/>
            <a:tailEnd/>
          </a:ln>
        </p:spPr>
        <p:txBody>
          <a:bodyPr/>
          <a:lstStyle/>
          <a:p>
            <a:r>
              <a:rPr lang="en-US" sz="1600"/>
              <a:t>2. Attacker sends an attack in the form data</a:t>
            </a:r>
          </a:p>
        </p:txBody>
      </p:sp>
      <p:sp>
        <p:nvSpPr>
          <p:cNvPr id="7233591" name="Text Box 55"/>
          <p:cNvSpPr txBox="1">
            <a:spLocks noChangeArrowheads="1"/>
          </p:cNvSpPr>
          <p:nvPr/>
        </p:nvSpPr>
        <p:spPr bwMode="auto">
          <a:xfrm>
            <a:off x="6019800" y="3486140"/>
            <a:ext cx="3124200" cy="685800"/>
          </a:xfrm>
          <a:prstGeom prst="rect">
            <a:avLst/>
          </a:prstGeom>
          <a:noFill/>
          <a:ln w="9525" algn="ctr">
            <a:noFill/>
            <a:miter lim="800000"/>
            <a:headEnd/>
            <a:tailEnd/>
          </a:ln>
        </p:spPr>
        <p:txBody>
          <a:bodyPr/>
          <a:lstStyle/>
          <a:p>
            <a:r>
              <a:rPr lang="en-US" sz="1600"/>
              <a:t>3. Application forwards attack to the database in a SQL query</a:t>
            </a:r>
          </a:p>
        </p:txBody>
      </p:sp>
      <p:sp>
        <p:nvSpPr>
          <p:cNvPr id="7233592" name="Rectangle 56"/>
          <p:cNvSpPr>
            <a:spLocks noChangeArrowheads="1"/>
          </p:cNvSpPr>
          <p:nvPr/>
        </p:nvSpPr>
        <p:spPr bwMode="auto">
          <a:xfrm>
            <a:off x="6019800" y="942965"/>
            <a:ext cx="2963863" cy="1374775"/>
          </a:xfrm>
          <a:prstGeom prst="rect">
            <a:avLst/>
          </a:prstGeom>
          <a:solidFill>
            <a:schemeClr val="bg1"/>
          </a:solidFill>
          <a:ln w="9525" algn="ctr">
            <a:solidFill>
              <a:schemeClr val="tx1"/>
            </a:solidFill>
            <a:miter lim="800000"/>
            <a:headEnd/>
            <a:tailEnd/>
          </a:ln>
        </p:spPr>
        <p:txBody>
          <a:bodyPr anchor="ctr"/>
          <a:lstStyle/>
          <a:p>
            <a:pPr algn="ctr"/>
            <a:r>
              <a:rPr lang="en-US" sz="1400" b="1" dirty="0">
                <a:latin typeface="Courier New" pitchFamily="49" charset="0"/>
              </a:rPr>
              <a:t>Account Summary</a:t>
            </a:r>
          </a:p>
          <a:p>
            <a:pPr algn="ctr"/>
            <a:endParaRPr lang="en-US" sz="1400" b="1" dirty="0">
              <a:latin typeface="Courier New" pitchFamily="49" charset="0"/>
            </a:endParaRPr>
          </a:p>
          <a:p>
            <a:pPr algn="ctr"/>
            <a:r>
              <a:rPr lang="en-US" sz="1400" b="1" dirty="0">
                <a:latin typeface="Courier New" pitchFamily="49" charset="0"/>
              </a:rPr>
              <a:t>Acct:5424-6066-2134-4334</a:t>
            </a:r>
          </a:p>
          <a:p>
            <a:pPr algn="ctr"/>
            <a:r>
              <a:rPr lang="en-US" sz="1400" b="1" dirty="0">
                <a:latin typeface="Courier New" pitchFamily="49" charset="0"/>
              </a:rPr>
              <a:t>Acct:4128-7574-3921-0192</a:t>
            </a:r>
          </a:p>
          <a:p>
            <a:pPr algn="ctr"/>
            <a:r>
              <a:rPr lang="en-US" sz="1400" b="1" dirty="0">
                <a:latin typeface="Courier New" pitchFamily="49" charset="0"/>
              </a:rPr>
              <a:t>Acct:5424-9383-2039-4029</a:t>
            </a:r>
          </a:p>
          <a:p>
            <a:pPr algn="ctr"/>
            <a:r>
              <a:rPr lang="en-US" sz="1400" b="1" dirty="0">
                <a:latin typeface="Courier New" pitchFamily="49" charset="0"/>
              </a:rPr>
              <a:t>Acct:4128-0004-1234-0293</a:t>
            </a:r>
          </a:p>
        </p:txBody>
      </p:sp>
      <p:sp>
        <p:nvSpPr>
          <p:cNvPr id="7233593" name="Text Box 57"/>
          <p:cNvSpPr txBox="1">
            <a:spLocks noChangeArrowheads="1"/>
          </p:cNvSpPr>
          <p:nvPr/>
        </p:nvSpPr>
        <p:spPr bwMode="auto">
          <a:xfrm>
            <a:off x="6019800" y="4067165"/>
            <a:ext cx="3124200" cy="685800"/>
          </a:xfrm>
          <a:prstGeom prst="rect">
            <a:avLst/>
          </a:prstGeom>
          <a:noFill/>
          <a:ln w="9525" algn="ctr">
            <a:noFill/>
            <a:miter lim="800000"/>
            <a:headEnd/>
            <a:tailEnd/>
          </a:ln>
        </p:spPr>
        <p:txBody>
          <a:bodyPr/>
          <a:lstStyle/>
          <a:p>
            <a:r>
              <a:rPr lang="en-US" sz="1600" dirty="0"/>
              <a:t>4. Database runs query containing attack and sends encrypted results back to application</a:t>
            </a:r>
          </a:p>
        </p:txBody>
      </p:sp>
      <p:sp>
        <p:nvSpPr>
          <p:cNvPr id="7233594" name="Text Box 58"/>
          <p:cNvSpPr txBox="1">
            <a:spLocks noChangeArrowheads="1"/>
          </p:cNvSpPr>
          <p:nvPr/>
        </p:nvSpPr>
        <p:spPr bwMode="auto">
          <a:xfrm>
            <a:off x="6019800" y="4905365"/>
            <a:ext cx="3124200" cy="685800"/>
          </a:xfrm>
          <a:prstGeom prst="rect">
            <a:avLst/>
          </a:prstGeom>
          <a:noFill/>
          <a:ln w="9525" algn="ctr">
            <a:noFill/>
            <a:miter lim="800000"/>
            <a:headEnd/>
            <a:tailEnd/>
          </a:ln>
        </p:spPr>
        <p:txBody>
          <a:bodyPr/>
          <a:lstStyle/>
          <a:p>
            <a:r>
              <a:rPr lang="en-US" sz="1600" dirty="0"/>
              <a:t>5. Application decrypts data as normal and sends results to the user</a:t>
            </a:r>
          </a:p>
        </p:txBody>
      </p:sp>
      <p:grpSp>
        <p:nvGrpSpPr>
          <p:cNvPr id="2" name="Group 59"/>
          <p:cNvGrpSpPr>
            <a:grpSpLocks/>
          </p:cNvGrpSpPr>
          <p:nvPr/>
        </p:nvGrpSpPr>
        <p:grpSpPr bwMode="auto">
          <a:xfrm>
            <a:off x="6248400" y="790565"/>
            <a:ext cx="2613025" cy="1287463"/>
            <a:chOff x="5424" y="3360"/>
            <a:chExt cx="1646" cy="811"/>
          </a:xfrm>
        </p:grpSpPr>
        <p:pic>
          <p:nvPicPr>
            <p:cNvPr id="10304" name="Picture 60"/>
            <p:cNvPicPr>
              <a:picLocks noChangeAspect="1" noChangeArrowheads="1"/>
            </p:cNvPicPr>
            <p:nvPr/>
          </p:nvPicPr>
          <p:blipFill>
            <a:blip r:embed="rId5" cstate="print"/>
            <a:srcRect/>
            <a:stretch>
              <a:fillRect/>
            </a:stretch>
          </p:blipFill>
          <p:spPr bwMode="auto">
            <a:xfrm>
              <a:off x="5424" y="3360"/>
              <a:ext cx="1646" cy="811"/>
            </a:xfrm>
            <a:prstGeom prst="rect">
              <a:avLst/>
            </a:prstGeom>
            <a:noFill/>
            <a:ln w="9525">
              <a:solidFill>
                <a:schemeClr val="tx1"/>
              </a:solidFill>
              <a:miter lim="800000"/>
              <a:headEnd/>
              <a:tailEnd/>
            </a:ln>
          </p:spPr>
        </p:pic>
        <p:sp>
          <p:nvSpPr>
            <p:cNvPr id="10305" name="Text Box 61"/>
            <p:cNvSpPr txBox="1">
              <a:spLocks noChangeArrowheads="1"/>
            </p:cNvSpPr>
            <p:nvPr/>
          </p:nvSpPr>
          <p:spPr bwMode="auto">
            <a:xfrm>
              <a:off x="5483" y="3504"/>
              <a:ext cx="501" cy="162"/>
            </a:xfrm>
            <a:prstGeom prst="rect">
              <a:avLst/>
            </a:prstGeom>
            <a:solidFill>
              <a:schemeClr val="bg1"/>
            </a:solidFill>
            <a:ln w="9525" algn="ctr">
              <a:noFill/>
              <a:miter lim="800000"/>
              <a:headEnd/>
              <a:tailEnd/>
            </a:ln>
          </p:spPr>
          <p:txBody>
            <a:bodyPr wrap="none" lIns="45720" rIns="45720">
              <a:spAutoFit/>
            </a:bodyPr>
            <a:lstStyle/>
            <a:p>
              <a:pPr algn="r"/>
              <a:r>
                <a:rPr lang="en-US" sz="1200"/>
                <a:t>Account: </a:t>
              </a:r>
            </a:p>
          </p:txBody>
        </p:sp>
        <p:sp>
          <p:nvSpPr>
            <p:cNvPr id="10306" name="Text Box 62"/>
            <p:cNvSpPr txBox="1">
              <a:spLocks noChangeArrowheads="1"/>
            </p:cNvSpPr>
            <p:nvPr/>
          </p:nvSpPr>
          <p:spPr bwMode="auto">
            <a:xfrm>
              <a:off x="5472" y="3678"/>
              <a:ext cx="508" cy="162"/>
            </a:xfrm>
            <a:prstGeom prst="rect">
              <a:avLst/>
            </a:prstGeom>
            <a:solidFill>
              <a:schemeClr val="bg1"/>
            </a:solidFill>
            <a:ln w="9525" algn="ctr">
              <a:noFill/>
              <a:miter lim="800000"/>
              <a:headEnd/>
              <a:tailEnd/>
            </a:ln>
          </p:spPr>
          <p:txBody>
            <a:bodyPr wrap="none" lIns="45720" rIns="45720">
              <a:spAutoFit/>
            </a:bodyPr>
            <a:lstStyle/>
            <a:p>
              <a:pPr algn="r"/>
              <a:r>
                <a:rPr lang="en-US" sz="1200"/>
                <a:t>       SKU: </a:t>
              </a:r>
            </a:p>
          </p:txBody>
        </p:sp>
      </p:grpSp>
      <p:grpSp>
        <p:nvGrpSpPr>
          <p:cNvPr id="3" name="Group 63"/>
          <p:cNvGrpSpPr>
            <a:grpSpLocks/>
          </p:cNvGrpSpPr>
          <p:nvPr/>
        </p:nvGrpSpPr>
        <p:grpSpPr bwMode="auto">
          <a:xfrm>
            <a:off x="6324600" y="790565"/>
            <a:ext cx="2492375" cy="1463675"/>
            <a:chOff x="5184" y="2448"/>
            <a:chExt cx="1570" cy="922"/>
          </a:xfrm>
        </p:grpSpPr>
        <p:pic>
          <p:nvPicPr>
            <p:cNvPr id="10301" name="Picture 64"/>
            <p:cNvPicPr>
              <a:picLocks noChangeAspect="1" noChangeArrowheads="1"/>
            </p:cNvPicPr>
            <p:nvPr/>
          </p:nvPicPr>
          <p:blipFill>
            <a:blip r:embed="rId6" cstate="print"/>
            <a:srcRect/>
            <a:stretch>
              <a:fillRect/>
            </a:stretch>
          </p:blipFill>
          <p:spPr bwMode="auto">
            <a:xfrm>
              <a:off x="5184" y="2448"/>
              <a:ext cx="1570" cy="922"/>
            </a:xfrm>
            <a:prstGeom prst="rect">
              <a:avLst/>
            </a:prstGeom>
            <a:noFill/>
            <a:ln w="9525">
              <a:solidFill>
                <a:schemeClr val="tx1"/>
              </a:solidFill>
              <a:miter lim="800000"/>
              <a:headEnd/>
              <a:tailEnd/>
            </a:ln>
          </p:spPr>
        </p:pic>
        <p:sp>
          <p:nvSpPr>
            <p:cNvPr id="10302" name="Text Box 65"/>
            <p:cNvSpPr txBox="1">
              <a:spLocks noChangeArrowheads="1"/>
            </p:cNvSpPr>
            <p:nvPr/>
          </p:nvSpPr>
          <p:spPr bwMode="auto">
            <a:xfrm>
              <a:off x="5204" y="2605"/>
              <a:ext cx="501" cy="162"/>
            </a:xfrm>
            <a:prstGeom prst="rect">
              <a:avLst/>
            </a:prstGeom>
            <a:solidFill>
              <a:schemeClr val="bg1"/>
            </a:solidFill>
            <a:ln w="9525" algn="ctr">
              <a:noFill/>
              <a:miter lim="800000"/>
              <a:headEnd/>
              <a:tailEnd/>
            </a:ln>
          </p:spPr>
          <p:txBody>
            <a:bodyPr wrap="none" lIns="45720" rIns="45720">
              <a:spAutoFit/>
            </a:bodyPr>
            <a:lstStyle/>
            <a:p>
              <a:pPr algn="r"/>
              <a:r>
                <a:rPr lang="en-US" sz="1200"/>
                <a:t>Account: </a:t>
              </a:r>
            </a:p>
          </p:txBody>
        </p:sp>
        <p:sp>
          <p:nvSpPr>
            <p:cNvPr id="10303" name="Text Box 66"/>
            <p:cNvSpPr txBox="1">
              <a:spLocks noChangeArrowheads="1"/>
            </p:cNvSpPr>
            <p:nvPr/>
          </p:nvSpPr>
          <p:spPr bwMode="auto">
            <a:xfrm>
              <a:off x="5193" y="2779"/>
              <a:ext cx="508" cy="162"/>
            </a:xfrm>
            <a:prstGeom prst="rect">
              <a:avLst/>
            </a:prstGeom>
            <a:solidFill>
              <a:schemeClr val="bg1"/>
            </a:solidFill>
            <a:ln w="9525" algn="ctr">
              <a:noFill/>
              <a:miter lim="800000"/>
              <a:headEnd/>
              <a:tailEnd/>
            </a:ln>
          </p:spPr>
          <p:txBody>
            <a:bodyPr wrap="none" lIns="45720" rIns="45720">
              <a:spAutoFit/>
            </a:bodyPr>
            <a:lstStyle/>
            <a:p>
              <a:pPr algn="r"/>
              <a:r>
                <a:rPr lang="en-US" sz="1200"/>
                <a:t>       SKU: </a:t>
              </a:r>
            </a:p>
          </p:txBody>
        </p:sp>
      </p:grpSp>
    </p:spTree>
    <p:custDataLst>
      <p:tags r:id="rId1"/>
    </p:custDataLst>
    <p:extLst>
      <p:ext uri="{BB962C8B-B14F-4D97-AF65-F5344CB8AC3E}">
        <p14:creationId xmlns:p14="http://schemas.microsoft.com/office/powerpoint/2010/main" val="1068842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7233589"/>
                                        </p:tgtEl>
                                        <p:attrNameLst>
                                          <p:attrName>style.visibility</p:attrName>
                                        </p:attrNameLst>
                                      </p:cBhvr>
                                      <p:to>
                                        <p:strVal val="visible"/>
                                      </p:to>
                                    </p:set>
                                    <p:animEffect transition="in" filter="fade">
                                      <p:cBhvr>
                                        <p:cTn id="10" dur="1000"/>
                                        <p:tgtEl>
                                          <p:spTgt spid="72335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33584"/>
                                        </p:tgtEl>
                                        <p:attrNameLst>
                                          <p:attrName>style.visibility</p:attrName>
                                        </p:attrNameLst>
                                      </p:cBhvr>
                                      <p:to>
                                        <p:strVal val="visible"/>
                                      </p:to>
                                    </p:set>
                                    <p:animEffect transition="in" filter="fade">
                                      <p:cBhvr>
                                        <p:cTn id="15" dur="1000"/>
                                        <p:tgtEl>
                                          <p:spTgt spid="7233584"/>
                                        </p:tgtEl>
                                      </p:cBhvr>
                                    </p:animEffect>
                                  </p:childTnLst>
                                </p:cTn>
                              </p:par>
                              <p:par>
                                <p:cTn id="16" presetID="0" presetClass="path" presetSubtype="0" accel="50000" decel="50000" fill="hold" nodeType="withEffect">
                                  <p:stCondLst>
                                    <p:cond delay="0"/>
                                  </p:stCondLst>
                                  <p:childTnLst>
                                    <p:animMotion origin="layout" path="M -0.00399 -0.00671 C -0.00191 0.04445 -0.00851 0.2375 0.00885 0.30093 C 0.02622 0.36435 0.06892 0.37153 0.10035 0.37431 C 0.13177 0.37709 0.17899 0.38218 0.19705 0.31783 C 0.21493 0.25347 0.20694 0.04259 0.20885 -0.0125 " pathEditMode="relative" rAng="0" ptsTypes="aaaaa">
                                      <p:cBhvr>
                                        <p:cTn id="17" dur="3000" fill="hold"/>
                                        <p:tgtEl>
                                          <p:spTgt spid="7233584"/>
                                        </p:tgtEl>
                                        <p:attrNameLst>
                                          <p:attrName>ppt_x</p:attrName>
                                          <p:attrName>ppt_y</p:attrName>
                                        </p:attrNameLst>
                                      </p:cBhvr>
                                      <p:rCtr x="10700" y="19100"/>
                                    </p:animMotion>
                                  </p:childTnLst>
                                </p:cTn>
                              </p:par>
                              <p:par>
                                <p:cTn id="18" presetID="10" presetClass="entr" presetSubtype="0" fill="hold" grpId="0" nodeType="withEffect">
                                  <p:stCondLst>
                                    <p:cond delay="0"/>
                                  </p:stCondLst>
                                  <p:childTnLst>
                                    <p:set>
                                      <p:cBhvr>
                                        <p:cTn id="19" dur="1" fill="hold">
                                          <p:stCondLst>
                                            <p:cond delay="0"/>
                                          </p:stCondLst>
                                        </p:cTn>
                                        <p:tgtEl>
                                          <p:spTgt spid="7233590"/>
                                        </p:tgtEl>
                                        <p:attrNameLst>
                                          <p:attrName>style.visibility</p:attrName>
                                        </p:attrNameLst>
                                      </p:cBhvr>
                                      <p:to>
                                        <p:strVal val="visible"/>
                                      </p:to>
                                    </p:set>
                                    <p:animEffect transition="in" filter="fade">
                                      <p:cBhvr>
                                        <p:cTn id="20" dur="1000"/>
                                        <p:tgtEl>
                                          <p:spTgt spid="7233590"/>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233584"/>
                                        </p:tgtEl>
                                      </p:cBhvr>
                                    </p:animEffect>
                                    <p:set>
                                      <p:cBhvr>
                                        <p:cTn id="28" dur="1" fill="hold">
                                          <p:stCondLst>
                                            <p:cond delay="499"/>
                                          </p:stCondLst>
                                        </p:cTn>
                                        <p:tgtEl>
                                          <p:spTgt spid="723358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7233588"/>
                                        </p:tgtEl>
                                        <p:attrNameLst>
                                          <p:attrName>style.visibility</p:attrName>
                                        </p:attrNameLst>
                                      </p:cBhvr>
                                      <p:to>
                                        <p:strVal val="visible"/>
                                      </p:to>
                                    </p:set>
                                    <p:animEffect transition="in" filter="fade">
                                      <p:cBhvr>
                                        <p:cTn id="31" dur="1000"/>
                                        <p:tgtEl>
                                          <p:spTgt spid="723358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7233591"/>
                                        </p:tgtEl>
                                        <p:attrNameLst>
                                          <p:attrName>style.visibility</p:attrName>
                                        </p:attrNameLst>
                                      </p:cBhvr>
                                      <p:to>
                                        <p:strVal val="visible"/>
                                      </p:to>
                                    </p:set>
                                    <p:animEffect transition="in" filter="fade">
                                      <p:cBhvr>
                                        <p:cTn id="35" dur="1000"/>
                                        <p:tgtEl>
                                          <p:spTgt spid="7233591"/>
                                        </p:tgtEl>
                                      </p:cBhvr>
                                    </p:animEffect>
                                  </p:childTnLst>
                                </p:cTn>
                              </p:par>
                            </p:childTnLst>
                          </p:cTn>
                        </p:par>
                        <p:par>
                          <p:cTn id="36" fill="hold">
                            <p:stCondLst>
                              <p:cond delay="2000"/>
                            </p:stCondLst>
                            <p:childTnLst>
                              <p:par>
                                <p:cTn id="37" presetID="10" presetClass="entr" presetSubtype="0" fill="hold" grpId="1" nodeType="afterEffect">
                                  <p:stCondLst>
                                    <p:cond delay="0"/>
                                  </p:stCondLst>
                                  <p:childTnLst>
                                    <p:set>
                                      <p:cBhvr>
                                        <p:cTn id="38" dur="1" fill="hold">
                                          <p:stCondLst>
                                            <p:cond delay="0"/>
                                          </p:stCondLst>
                                        </p:cTn>
                                        <p:tgtEl>
                                          <p:spTgt spid="7233585"/>
                                        </p:tgtEl>
                                        <p:attrNameLst>
                                          <p:attrName>style.visibility</p:attrName>
                                        </p:attrNameLst>
                                      </p:cBhvr>
                                      <p:to>
                                        <p:strVal val="visible"/>
                                      </p:to>
                                    </p:set>
                                    <p:animEffect transition="in" filter="fade">
                                      <p:cBhvr>
                                        <p:cTn id="39" dur="1000"/>
                                        <p:tgtEl>
                                          <p:spTgt spid="7233585"/>
                                        </p:tgtEl>
                                      </p:cBhvr>
                                    </p:animEffect>
                                  </p:childTnLst>
                                </p:cTn>
                              </p:par>
                            </p:childTnLst>
                          </p:cTn>
                        </p:par>
                        <p:par>
                          <p:cTn id="40" fill="hold">
                            <p:stCondLst>
                              <p:cond delay="3000"/>
                            </p:stCondLst>
                            <p:childTnLst>
                              <p:par>
                                <p:cTn id="41" presetID="0" presetClass="path" presetSubtype="0" accel="50000" decel="50000" fill="hold" grpId="0" nodeType="afterEffect">
                                  <p:stCondLst>
                                    <p:cond delay="0"/>
                                  </p:stCondLst>
                                  <p:childTnLst>
                                    <p:animMotion origin="layout" path="M -0.0007 -0.00486 C 0.00086 0.04583 -0.00799 0.23773 0.00885 0.30092 C 0.02569 0.36412 0.06892 0.37153 0.10034 0.3743 C 0.13177 0.37708 0.17899 0.38217 0.19705 0.31782 C 0.2151 0.25347 0.20711 0.04259 0.20902 -0.0125 " pathEditMode="relative" rAng="0" ptsTypes="aaaaa">
                                      <p:cBhvr>
                                        <p:cTn id="42" dur="3000" fill="hold"/>
                                        <p:tgtEl>
                                          <p:spTgt spid="7233585"/>
                                        </p:tgtEl>
                                        <p:attrNameLst>
                                          <p:attrName>ppt_x</p:attrName>
                                          <p:attrName>ppt_y</p:attrName>
                                        </p:attrNameLst>
                                      </p:cBhvr>
                                      <p:rCtr x="10400" y="19000"/>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233593"/>
                                        </p:tgtEl>
                                        <p:attrNameLst>
                                          <p:attrName>style.visibility</p:attrName>
                                        </p:attrNameLst>
                                      </p:cBhvr>
                                      <p:to>
                                        <p:strVal val="visible"/>
                                      </p:to>
                                    </p:set>
                                    <p:animEffect transition="in" filter="fade">
                                      <p:cBhvr>
                                        <p:cTn id="47" dur="1000"/>
                                        <p:tgtEl>
                                          <p:spTgt spid="7233593"/>
                                        </p:tgtEl>
                                      </p:cBhvr>
                                    </p:animEffect>
                                  </p:childTnLst>
                                </p:cTn>
                              </p:par>
                            </p:childTnLst>
                          </p:cTn>
                        </p:par>
                        <p:par>
                          <p:cTn id="48" fill="hold">
                            <p:stCondLst>
                              <p:cond delay="1000"/>
                            </p:stCondLst>
                            <p:childTnLst>
                              <p:par>
                                <p:cTn id="49" presetID="10" presetClass="exit" presetSubtype="0" fill="hold" nodeType="afterEffect">
                                  <p:stCondLst>
                                    <p:cond delay="0"/>
                                  </p:stCondLst>
                                  <p:childTnLst>
                                    <p:animEffect transition="out" filter="fade">
                                      <p:cBhvr>
                                        <p:cTn id="50" dur="500"/>
                                        <p:tgtEl>
                                          <p:spTgt spid="7233585"/>
                                        </p:tgtEl>
                                      </p:cBhvr>
                                    </p:animEffect>
                                    <p:set>
                                      <p:cBhvr>
                                        <p:cTn id="51" dur="1" fill="hold">
                                          <p:stCondLst>
                                            <p:cond delay="499"/>
                                          </p:stCondLst>
                                        </p:cTn>
                                        <p:tgtEl>
                                          <p:spTgt spid="7233585"/>
                                        </p:tgtEl>
                                        <p:attrNameLst>
                                          <p:attrName>style.visibility</p:attrName>
                                        </p:attrNameLst>
                                      </p:cBhvr>
                                      <p:to>
                                        <p:strVal val="hidden"/>
                                      </p:to>
                                    </p:se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7233586"/>
                                        </p:tgtEl>
                                        <p:attrNameLst>
                                          <p:attrName>style.visibility</p:attrName>
                                        </p:attrNameLst>
                                      </p:cBhvr>
                                      <p:to>
                                        <p:strVal val="visible"/>
                                      </p:to>
                                    </p:set>
                                    <p:animEffect transition="in" filter="fade">
                                      <p:cBhvr>
                                        <p:cTn id="55" dur="1000"/>
                                        <p:tgtEl>
                                          <p:spTgt spid="723358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33592"/>
                                        </p:tgtEl>
                                        <p:attrNameLst>
                                          <p:attrName>style.visibility</p:attrName>
                                        </p:attrNameLst>
                                      </p:cBhvr>
                                      <p:to>
                                        <p:strVal val="visible"/>
                                      </p:to>
                                    </p:set>
                                    <p:animEffect transition="in" filter="fade">
                                      <p:cBhvr>
                                        <p:cTn id="58" dur="1000"/>
                                        <p:tgtEl>
                                          <p:spTgt spid="7233592"/>
                                        </p:tgtEl>
                                      </p:cBhvr>
                                    </p:animEffect>
                                  </p:childTnLst>
                                </p:cTn>
                              </p:par>
                            </p:childTnLst>
                          </p:cTn>
                        </p:par>
                        <p:par>
                          <p:cTn id="59" fill="hold">
                            <p:stCondLst>
                              <p:cond delay="2500"/>
                            </p:stCondLst>
                            <p:childTnLst>
                              <p:par>
                                <p:cTn id="60" presetID="0" presetClass="path" presetSubtype="0" accel="50000" decel="50000" fill="hold" nodeType="afterEffect">
                                  <p:stCondLst>
                                    <p:cond delay="0"/>
                                  </p:stCondLst>
                                  <p:childTnLst>
                                    <p:animMotion origin="layout" path="M 0.00086 0.00625 C 0.00225 0.05532 0.02031 0.23564 0.00885 0.30092 C -0.00261 0.3662 -0.03611 0.39236 -0.06789 0.39722 C -0.09966 0.40208 -0.16007 0.39444 -0.18143 0.32963 C -0.20278 0.26481 -0.19341 0.06203 -0.19584 0.00856 " pathEditMode="relative" rAng="0" ptsTypes="aaaaa">
                                      <p:cBhvr>
                                        <p:cTn id="61" dur="3000" fill="hold"/>
                                        <p:tgtEl>
                                          <p:spTgt spid="7233586"/>
                                        </p:tgtEl>
                                        <p:attrNameLst>
                                          <p:attrName>ppt_x</p:attrName>
                                          <p:attrName>ppt_y</p:attrName>
                                        </p:attrNameLst>
                                      </p:cBhvr>
                                      <p:rCtr x="-9200" y="19800"/>
                                    </p:animMotion>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7233586"/>
                                        </p:tgtEl>
                                      </p:cBhvr>
                                    </p:animEffect>
                                    <p:set>
                                      <p:cBhvr>
                                        <p:cTn id="66" dur="1" fill="hold">
                                          <p:stCondLst>
                                            <p:cond delay="499"/>
                                          </p:stCondLst>
                                        </p:cTn>
                                        <p:tgtEl>
                                          <p:spTgt spid="723358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233588"/>
                                        </p:tgtEl>
                                      </p:cBhvr>
                                    </p:animEffect>
                                    <p:set>
                                      <p:cBhvr>
                                        <p:cTn id="69" dur="1" fill="hold">
                                          <p:stCondLst>
                                            <p:cond delay="499"/>
                                          </p:stCondLst>
                                        </p:cTn>
                                        <p:tgtEl>
                                          <p:spTgt spid="7233588"/>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7233594"/>
                                        </p:tgtEl>
                                        <p:attrNameLst>
                                          <p:attrName>style.visibility</p:attrName>
                                        </p:attrNameLst>
                                      </p:cBhvr>
                                      <p:to>
                                        <p:strVal val="visible"/>
                                      </p:to>
                                    </p:set>
                                    <p:animEffect transition="in" filter="fade">
                                      <p:cBhvr>
                                        <p:cTn id="73" dur="1000"/>
                                        <p:tgtEl>
                                          <p:spTgt spid="7233594"/>
                                        </p:tgtEl>
                                      </p:cBhvr>
                                    </p:animEffect>
                                  </p:childTnLst>
                                </p:cTn>
                              </p:par>
                              <p:par>
                                <p:cTn id="74" presetID="10" presetClass="entr" presetSubtype="0" fill="hold" nodeType="withEffect">
                                  <p:stCondLst>
                                    <p:cond delay="0"/>
                                  </p:stCondLst>
                                  <p:childTnLst>
                                    <p:set>
                                      <p:cBhvr>
                                        <p:cTn id="75" dur="1" fill="hold">
                                          <p:stCondLst>
                                            <p:cond delay="0"/>
                                          </p:stCondLst>
                                        </p:cTn>
                                        <p:tgtEl>
                                          <p:spTgt spid="7233587"/>
                                        </p:tgtEl>
                                        <p:attrNameLst>
                                          <p:attrName>style.visibility</p:attrName>
                                        </p:attrNameLst>
                                      </p:cBhvr>
                                      <p:to>
                                        <p:strVal val="visible"/>
                                      </p:to>
                                    </p:set>
                                    <p:animEffect transition="in" filter="fade">
                                      <p:cBhvr>
                                        <p:cTn id="76" dur="1000"/>
                                        <p:tgtEl>
                                          <p:spTgt spid="7233587"/>
                                        </p:tgtEl>
                                      </p:cBhvr>
                                    </p:animEffect>
                                  </p:childTnLst>
                                </p:cTn>
                              </p:par>
                              <p:par>
                                <p:cTn id="77" presetID="0" presetClass="path" presetSubtype="0" accel="50000" decel="50000" fill="hold" nodeType="withEffect">
                                  <p:stCondLst>
                                    <p:cond delay="0"/>
                                  </p:stCondLst>
                                  <p:childTnLst>
                                    <p:animMotion origin="layout" path="M -0.00295 0.02847 C -0.00104 0.07407 0.01962 0.23958 0.00885 0.30092 C -0.00191 0.36227 -0.03611 0.39236 -0.06788 0.39722 C -0.09965 0.40208 -0.16007 0.39444 -0.18142 0.32963 C -0.20278 0.26481 -0.1934 0.06203 -0.19583 0.00856 " pathEditMode="relative" rAng="0" ptsTypes="aaaaa">
                                      <p:cBhvr>
                                        <p:cTn id="78" dur="3000" fill="hold"/>
                                        <p:tgtEl>
                                          <p:spTgt spid="7233587"/>
                                        </p:tgtEl>
                                        <p:attrNameLst>
                                          <p:attrName>ppt_x</p:attrName>
                                          <p:attrName>ppt_y</p:attrName>
                                        </p:attrNameLst>
                                      </p:cBhvr>
                                      <p:rCtr x="-8900" y="17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3584" grpId="0" animBg="1"/>
      <p:bldP spid="7233585" grpId="0" animBg="1"/>
      <p:bldP spid="7233585" grpId="1" animBg="1"/>
      <p:bldP spid="7233586" grpId="0" animBg="1"/>
      <p:bldP spid="7233586" grpId="1" animBg="1"/>
      <p:bldP spid="7233588" grpId="0" animBg="1"/>
      <p:bldP spid="7233588" grpId="1" animBg="1"/>
      <p:bldP spid="7233590" grpId="0"/>
      <p:bldP spid="7233591" grpId="0"/>
      <p:bldP spid="7233592" grpId="0" animBg="1"/>
      <p:bldP spid="7233593" grpId="0"/>
      <p:bldP spid="723359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A1 – Avoid Injection Flaws</a:t>
            </a:r>
            <a:endParaRPr lang="en-US" dirty="0"/>
          </a:p>
        </p:txBody>
      </p:sp>
      <p:sp>
        <p:nvSpPr>
          <p:cNvPr id="3" name="Content Placeholder 2"/>
          <p:cNvSpPr>
            <a:spLocks noGrp="1"/>
          </p:cNvSpPr>
          <p:nvPr>
            <p:ph idx="1"/>
          </p:nvPr>
        </p:nvSpPr>
        <p:spPr/>
        <p:txBody>
          <a:bodyPr/>
          <a:lstStyle/>
          <a:p>
            <a:r>
              <a:rPr lang="en-US" sz="2400" dirty="0" smtClean="0"/>
              <a:t>Recommendations</a:t>
            </a:r>
          </a:p>
          <a:p>
            <a:pPr marL="688975" lvl="1" indent="-342900">
              <a:buFont typeface="+mj-lt"/>
              <a:buAutoNum type="arabicPeriod"/>
            </a:pPr>
            <a:r>
              <a:rPr lang="en-US" sz="2000" dirty="0" smtClean="0"/>
              <a:t>Avoid the interpreter entirely, or</a:t>
            </a:r>
          </a:p>
          <a:p>
            <a:pPr marL="688975" lvl="1" indent="-342900">
              <a:buFont typeface="+mj-lt"/>
              <a:buAutoNum type="arabicPeriod"/>
            </a:pPr>
            <a:r>
              <a:rPr lang="en-US" sz="2000" dirty="0" smtClean="0"/>
              <a:t>Use an interface that supports bind variables (e.g., prepared statements, or stored procedures),</a:t>
            </a:r>
          </a:p>
          <a:p>
            <a:pPr marL="1035050" lvl="2" indent="-342900"/>
            <a:r>
              <a:rPr lang="en-US" sz="1800" dirty="0" smtClean="0"/>
              <a:t>Bind variables allow the interpreter to distinguish between code and data</a:t>
            </a:r>
          </a:p>
          <a:p>
            <a:pPr marL="688975" lvl="1" indent="-342900">
              <a:buFont typeface="+mj-lt"/>
              <a:buAutoNum type="arabicPeriod"/>
            </a:pPr>
            <a:r>
              <a:rPr lang="en-US" sz="2000" dirty="0" smtClean="0"/>
              <a:t>Encode all user input before passing it to the interpreter</a:t>
            </a:r>
          </a:p>
          <a:p>
            <a:pPr marL="688975" lvl="1" indent="-342900"/>
            <a:r>
              <a:rPr lang="en-US" sz="2000" dirty="0" smtClean="0"/>
              <a:t>Always perform ‘white list’ input validation on all user supplied input</a:t>
            </a:r>
          </a:p>
          <a:p>
            <a:pPr marL="688975" lvl="1" indent="-342900"/>
            <a:r>
              <a:rPr lang="en-US" sz="2000" dirty="0" smtClean="0"/>
              <a:t>Always minimize database privileges to reduce the impact of a flaw</a:t>
            </a:r>
          </a:p>
          <a:p>
            <a:pPr marL="1089025" lvl="2" indent="-342900"/>
            <a:endParaRPr lang="en-US" sz="1000" dirty="0" smtClean="0"/>
          </a:p>
          <a:p>
            <a:pPr eaLnBrk="1" hangingPunct="1"/>
            <a:r>
              <a:rPr lang="en-US" sz="2400" dirty="0" smtClean="0"/>
              <a:t>References</a:t>
            </a:r>
          </a:p>
          <a:p>
            <a:pPr lvl="1" eaLnBrk="1" hangingPunct="1"/>
            <a:r>
              <a:rPr lang="en-US" sz="2000" dirty="0" smtClean="0"/>
              <a:t>For more details, read the new </a:t>
            </a:r>
            <a:r>
              <a:rPr lang="en-US" sz="1400" dirty="0" smtClean="0">
                <a:hlinkClick r:id="rId3"/>
              </a:rPr>
              <a:t>http://www.owasp.org/index.php/SQL_Injection_Prevention_Cheat_Sheet</a:t>
            </a:r>
            <a:r>
              <a:rPr lang="en-US" sz="1400" dirty="0" smtClean="0"/>
              <a:t> </a:t>
            </a:r>
          </a:p>
          <a:p>
            <a:endParaRPr lang="en-US" sz="2400" dirty="0"/>
          </a:p>
        </p:txBody>
      </p:sp>
    </p:spTree>
    <p:custDataLst>
      <p:tags r:id="rId1"/>
    </p:custDataLst>
    <p:extLst>
      <p:ext uri="{BB962C8B-B14F-4D97-AF65-F5344CB8AC3E}">
        <p14:creationId xmlns:p14="http://schemas.microsoft.com/office/powerpoint/2010/main" val="4748244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74638"/>
            <a:ext cx="8229600" cy="914400"/>
          </a:xfrm>
        </p:spPr>
        <p:txBody>
          <a:bodyPr>
            <a:noAutofit/>
          </a:bodyPr>
          <a:lstStyle/>
          <a:p>
            <a:pPr eaLnBrk="1" hangingPunct="1"/>
            <a:r>
              <a:rPr lang="en-US" sz="3200" dirty="0" smtClean="0"/>
              <a:t>A2 – Broken Authentication and Session Management</a:t>
            </a:r>
          </a:p>
        </p:txBody>
      </p:sp>
      <p:graphicFrame>
        <p:nvGraphicFramePr>
          <p:cNvPr id="4" name="Diagram 3"/>
          <p:cNvGraphicFramePr/>
          <p:nvPr>
            <p:extLst>
              <p:ext uri="{D42A27DB-BD31-4B8C-83A1-F6EECF244321}">
                <p14:modId xmlns:p14="http://schemas.microsoft.com/office/powerpoint/2010/main" val="2028327103"/>
              </p:ext>
            </p:extLst>
          </p:nvPr>
        </p:nvGraphicFramePr>
        <p:xfrm>
          <a:off x="457200" y="1189038"/>
          <a:ext cx="8229600" cy="47545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270169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0"/>
          <p:cNvPicPr>
            <a:picLocks noChangeAspect="1" noChangeArrowheads="1"/>
          </p:cNvPicPr>
          <p:nvPr/>
        </p:nvPicPr>
        <p:blipFill>
          <a:blip r:embed="rId4" cstate="print"/>
          <a:srcRect/>
          <a:stretch>
            <a:fillRect/>
          </a:stretch>
        </p:blipFill>
        <p:spPr bwMode="auto">
          <a:xfrm>
            <a:off x="1476375" y="1087426"/>
            <a:ext cx="2016125" cy="2733675"/>
          </a:xfrm>
          <a:prstGeom prst="rect">
            <a:avLst/>
          </a:prstGeom>
          <a:noFill/>
          <a:ln w="9525" algn="ctr">
            <a:noFill/>
            <a:miter lim="800000"/>
            <a:headEnd/>
            <a:tailEnd/>
          </a:ln>
        </p:spPr>
      </p:pic>
      <p:sp>
        <p:nvSpPr>
          <p:cNvPr id="14340" name="Freeform 13"/>
          <p:cNvSpPr>
            <a:spLocks/>
          </p:cNvSpPr>
          <p:nvPr/>
        </p:nvSpPr>
        <p:spPr bwMode="auto">
          <a:xfrm>
            <a:off x="3505200" y="977889"/>
            <a:ext cx="3508375" cy="338554"/>
          </a:xfrm>
          <a:custGeom>
            <a:avLst/>
            <a:gdLst>
              <a:gd name="T0" fmla="*/ 0 w 2210"/>
              <a:gd name="T1" fmla="*/ 2147483647 h 131"/>
              <a:gd name="T2" fmla="*/ 2147483647 w 2210"/>
              <a:gd name="T3" fmla="*/ 2147483647 h 131"/>
              <a:gd name="T4" fmla="*/ 2147483647 w 2210"/>
              <a:gd name="T5" fmla="*/ 2147483647 h 131"/>
              <a:gd name="T6" fmla="*/ 0 60000 65536"/>
              <a:gd name="T7" fmla="*/ 0 60000 65536"/>
              <a:gd name="T8" fmla="*/ 0 60000 65536"/>
              <a:gd name="T9" fmla="*/ 0 w 2210"/>
              <a:gd name="T10" fmla="*/ 0 h 131"/>
              <a:gd name="T11" fmla="*/ 2210 w 2210"/>
              <a:gd name="T12" fmla="*/ 131 h 131"/>
            </a:gdLst>
            <a:ahLst/>
            <a:cxnLst>
              <a:cxn ang="T6">
                <a:pos x="T0" y="T1"/>
              </a:cxn>
              <a:cxn ang="T7">
                <a:pos x="T2" y="T3"/>
              </a:cxn>
              <a:cxn ang="T8">
                <a:pos x="T4" y="T5"/>
              </a:cxn>
            </a:cxnLst>
            <a:rect l="T9" t="T10" r="T11" b="T12"/>
            <a:pathLst>
              <a:path w="2210" h="131">
                <a:moveTo>
                  <a:pt x="0" y="131"/>
                </a:moveTo>
                <a:cubicBezTo>
                  <a:pt x="174" y="110"/>
                  <a:pt x="678" y="6"/>
                  <a:pt x="1046" y="3"/>
                </a:cubicBezTo>
                <a:cubicBezTo>
                  <a:pt x="1414" y="0"/>
                  <a:pt x="1968" y="91"/>
                  <a:pt x="2210" y="114"/>
                </a:cubicBezTo>
              </a:path>
            </a:pathLst>
          </a:custGeom>
          <a:noFill/>
          <a:ln w="57150">
            <a:solidFill>
              <a:srgbClr val="FF0000"/>
            </a:solidFill>
            <a:round/>
            <a:headEnd/>
            <a:tailEnd type="triangle" w="med" len="med"/>
          </a:ln>
        </p:spPr>
        <p:txBody>
          <a:bodyPr>
            <a:spAutoFit/>
          </a:bodyPr>
          <a:lstStyle/>
          <a:p>
            <a:endParaRPr lang="en-US" sz="1600" b="1"/>
          </a:p>
        </p:txBody>
      </p:sp>
      <p:pic>
        <p:nvPicPr>
          <p:cNvPr id="192526" name="Picture 14" descr="TN_hacker"/>
          <p:cNvPicPr>
            <a:picLocks noChangeAspect="1" noChangeArrowheads="1"/>
          </p:cNvPicPr>
          <p:nvPr/>
        </p:nvPicPr>
        <p:blipFill>
          <a:blip r:embed="rId5" cstate="print">
            <a:lum bright="24000" contrast="42000"/>
          </a:blip>
          <a:srcRect/>
          <a:stretch>
            <a:fillRect/>
          </a:stretch>
        </p:blipFill>
        <p:spPr bwMode="auto">
          <a:xfrm>
            <a:off x="7848600" y="4471976"/>
            <a:ext cx="1093788" cy="1268413"/>
          </a:xfrm>
          <a:prstGeom prst="rect">
            <a:avLst/>
          </a:prstGeom>
          <a:noFill/>
          <a:effectLst>
            <a:outerShdw dist="107763" dir="2700000" algn="ctr" rotWithShape="0">
              <a:srgbClr val="808080">
                <a:alpha val="50000"/>
              </a:srgbClr>
            </a:outerShdw>
          </a:effectLst>
        </p:spPr>
      </p:pic>
      <p:grpSp>
        <p:nvGrpSpPr>
          <p:cNvPr id="2" name="Group 15"/>
          <p:cNvGrpSpPr>
            <a:grpSpLocks/>
          </p:cNvGrpSpPr>
          <p:nvPr/>
        </p:nvGrpSpPr>
        <p:grpSpPr bwMode="auto">
          <a:xfrm>
            <a:off x="7086600" y="661976"/>
            <a:ext cx="1455738" cy="1412875"/>
            <a:chOff x="4336" y="1870"/>
            <a:chExt cx="917" cy="890"/>
          </a:xfrm>
        </p:grpSpPr>
        <p:sp>
          <p:nvSpPr>
            <p:cNvPr id="23574" name="Rectangle 16"/>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Custom Code</a:t>
              </a:r>
            </a:p>
          </p:txBody>
        </p:sp>
        <p:sp>
          <p:nvSpPr>
            <p:cNvPr id="23575" name="Rectangle 17"/>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Accounts</a:t>
              </a:r>
            </a:p>
          </p:txBody>
        </p:sp>
        <p:sp>
          <p:nvSpPr>
            <p:cNvPr id="23576" name="Rectangle 18"/>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Finance</a:t>
              </a:r>
            </a:p>
          </p:txBody>
        </p:sp>
        <p:sp>
          <p:nvSpPr>
            <p:cNvPr id="23577" name="Rectangle 19"/>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Administration</a:t>
              </a:r>
            </a:p>
          </p:txBody>
        </p:sp>
        <p:sp>
          <p:nvSpPr>
            <p:cNvPr id="23578" name="Rectangle 20"/>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Transactions</a:t>
              </a:r>
            </a:p>
          </p:txBody>
        </p:sp>
        <p:sp>
          <p:nvSpPr>
            <p:cNvPr id="23579" name="Rectangle 21"/>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Communication</a:t>
              </a:r>
            </a:p>
          </p:txBody>
        </p:sp>
        <p:sp>
          <p:nvSpPr>
            <p:cNvPr id="23580" name="Rectangle 22"/>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dirty="0">
                  <a:solidFill>
                    <a:schemeClr val="bg1"/>
                  </a:solidFill>
                </a:rPr>
                <a:t>Knowledge Mgmt</a:t>
              </a:r>
            </a:p>
          </p:txBody>
        </p:sp>
        <p:sp>
          <p:nvSpPr>
            <p:cNvPr id="23581" name="Rectangle 23"/>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E-Commerce</a:t>
              </a:r>
            </a:p>
          </p:txBody>
        </p:sp>
        <p:sp>
          <p:nvSpPr>
            <p:cNvPr id="23582" name="Rectangle 24"/>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Bus. Functions</a:t>
              </a:r>
            </a:p>
          </p:txBody>
        </p:sp>
      </p:grpSp>
      <p:pic>
        <p:nvPicPr>
          <p:cNvPr id="192537" name="Picture 25" descr="businesswoman"/>
          <p:cNvPicPr>
            <a:picLocks noChangeAspect="1" noChangeArrowheads="1"/>
          </p:cNvPicPr>
          <p:nvPr/>
        </p:nvPicPr>
        <p:blipFill>
          <a:blip r:embed="rId6" cstate="print"/>
          <a:srcRect/>
          <a:stretch>
            <a:fillRect/>
          </a:stretch>
        </p:blipFill>
        <p:spPr bwMode="auto">
          <a:xfrm>
            <a:off x="228600" y="2109776"/>
            <a:ext cx="1050925" cy="1255713"/>
          </a:xfrm>
          <a:prstGeom prst="rect">
            <a:avLst/>
          </a:prstGeom>
          <a:noFill/>
          <a:effectLst>
            <a:outerShdw dist="107763" dir="2700000" algn="ctr" rotWithShape="0">
              <a:srgbClr val="808080">
                <a:alpha val="50000"/>
              </a:srgbClr>
            </a:outerShdw>
          </a:effectLst>
        </p:spPr>
      </p:pic>
      <p:sp>
        <p:nvSpPr>
          <p:cNvPr id="14344" name="Oval 26"/>
          <p:cNvSpPr>
            <a:spLocks noChangeArrowheads="1"/>
          </p:cNvSpPr>
          <p:nvPr/>
        </p:nvSpPr>
        <p:spPr bwMode="auto">
          <a:xfrm>
            <a:off x="3886200" y="534272"/>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1</a:t>
            </a:r>
          </a:p>
        </p:txBody>
      </p:sp>
      <p:sp>
        <p:nvSpPr>
          <p:cNvPr id="14345" name="Rectangle 27"/>
          <p:cNvSpPr>
            <a:spLocks noChangeArrowheads="1"/>
          </p:cNvSpPr>
          <p:nvPr/>
        </p:nvSpPr>
        <p:spPr bwMode="gray">
          <a:xfrm>
            <a:off x="4419600" y="585776"/>
            <a:ext cx="25146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User sends credentials</a:t>
            </a:r>
          </a:p>
        </p:txBody>
      </p:sp>
      <p:sp>
        <p:nvSpPr>
          <p:cNvPr id="14346" name="Oval 28"/>
          <p:cNvSpPr>
            <a:spLocks noChangeArrowheads="1"/>
          </p:cNvSpPr>
          <p:nvPr/>
        </p:nvSpPr>
        <p:spPr bwMode="auto">
          <a:xfrm>
            <a:off x="6462713" y="1677272"/>
            <a:ext cx="471487" cy="476071"/>
          </a:xfrm>
          <a:prstGeom prst="ellipse">
            <a:avLst/>
          </a:prstGeom>
          <a:solidFill>
            <a:srgbClr val="66FF66"/>
          </a:solidFill>
          <a:ln w="9525" algn="ctr">
            <a:solidFill>
              <a:schemeClr val="tx1"/>
            </a:solidFill>
            <a:round/>
            <a:headEnd/>
            <a:tailEnd/>
          </a:ln>
        </p:spPr>
        <p:txBody>
          <a:bodyPr anchor="ctr">
            <a:spAutoFit/>
          </a:bodyPr>
          <a:lstStyle/>
          <a:p>
            <a:r>
              <a:rPr lang="en-US" sz="1600" b="1"/>
              <a:t>2</a:t>
            </a:r>
          </a:p>
        </p:txBody>
      </p:sp>
      <p:sp>
        <p:nvSpPr>
          <p:cNvPr id="14347" name="Rectangle 29"/>
          <p:cNvSpPr>
            <a:spLocks noChangeArrowheads="1"/>
          </p:cNvSpPr>
          <p:nvPr/>
        </p:nvSpPr>
        <p:spPr bwMode="gray">
          <a:xfrm>
            <a:off x="3886200" y="1652576"/>
            <a:ext cx="28194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Site uses URL rewriting</a:t>
            </a:r>
          </a:p>
          <a:p>
            <a:pPr>
              <a:spcBef>
                <a:spcPct val="20000"/>
              </a:spcBef>
              <a:buFont typeface="Webdings" pitchFamily="18" charset="2"/>
              <a:buNone/>
            </a:pPr>
            <a:r>
              <a:rPr lang="en-US" sz="1600" b="1"/>
              <a:t>(i.e., put session in URL)</a:t>
            </a:r>
          </a:p>
        </p:txBody>
      </p:sp>
      <p:sp>
        <p:nvSpPr>
          <p:cNvPr id="14348" name="Freeform 30"/>
          <p:cNvSpPr>
            <a:spLocks/>
          </p:cNvSpPr>
          <p:nvPr/>
        </p:nvSpPr>
        <p:spPr bwMode="auto">
          <a:xfrm>
            <a:off x="3506788" y="2158989"/>
            <a:ext cx="3579812" cy="338554"/>
          </a:xfrm>
          <a:custGeom>
            <a:avLst/>
            <a:gdLst>
              <a:gd name="T0" fmla="*/ 2147483647 w 2255"/>
              <a:gd name="T1" fmla="*/ 0 h 230"/>
              <a:gd name="T2" fmla="*/ 2147483647 w 2255"/>
              <a:gd name="T3" fmla="*/ 2147483647 h 230"/>
              <a:gd name="T4" fmla="*/ 0 w 2255"/>
              <a:gd name="T5" fmla="*/ 2147483647 h 230"/>
              <a:gd name="T6" fmla="*/ 0 60000 65536"/>
              <a:gd name="T7" fmla="*/ 0 60000 65536"/>
              <a:gd name="T8" fmla="*/ 0 60000 65536"/>
              <a:gd name="T9" fmla="*/ 0 w 2255"/>
              <a:gd name="T10" fmla="*/ 0 h 230"/>
              <a:gd name="T11" fmla="*/ 2255 w 2255"/>
              <a:gd name="T12" fmla="*/ 230 h 230"/>
            </a:gdLst>
            <a:ahLst/>
            <a:cxnLst>
              <a:cxn ang="T6">
                <a:pos x="T0" y="T1"/>
              </a:cxn>
              <a:cxn ang="T7">
                <a:pos x="T2" y="T3"/>
              </a:cxn>
              <a:cxn ang="T8">
                <a:pos x="T4" y="T5"/>
              </a:cxn>
            </a:cxnLst>
            <a:rect l="T9" t="T10" r="T11" b="T12"/>
            <a:pathLst>
              <a:path w="2255" h="230">
                <a:moveTo>
                  <a:pt x="2255" y="0"/>
                </a:moveTo>
                <a:cubicBezTo>
                  <a:pt x="2083" y="38"/>
                  <a:pt x="1598" y="224"/>
                  <a:pt x="1222" y="227"/>
                </a:cubicBezTo>
                <a:cubicBezTo>
                  <a:pt x="846" y="230"/>
                  <a:pt x="255" y="62"/>
                  <a:pt x="0" y="19"/>
                </a:cubicBezTo>
              </a:path>
            </a:pathLst>
          </a:custGeom>
          <a:noFill/>
          <a:ln w="57150">
            <a:solidFill>
              <a:srgbClr val="FF0000"/>
            </a:solidFill>
            <a:round/>
            <a:headEnd/>
            <a:tailEnd type="triangle" w="med" len="med"/>
          </a:ln>
        </p:spPr>
        <p:txBody>
          <a:bodyPr>
            <a:spAutoFit/>
          </a:bodyPr>
          <a:lstStyle/>
          <a:p>
            <a:endParaRPr lang="en-US" sz="1600" b="1"/>
          </a:p>
        </p:txBody>
      </p:sp>
      <p:sp>
        <p:nvSpPr>
          <p:cNvPr id="14349" name="Oval 31"/>
          <p:cNvSpPr>
            <a:spLocks noChangeArrowheads="1"/>
          </p:cNvSpPr>
          <p:nvPr/>
        </p:nvSpPr>
        <p:spPr bwMode="auto">
          <a:xfrm>
            <a:off x="3733800" y="3506072"/>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3</a:t>
            </a:r>
          </a:p>
        </p:txBody>
      </p:sp>
      <p:sp>
        <p:nvSpPr>
          <p:cNvPr id="14350" name="Rectangle 32"/>
          <p:cNvSpPr>
            <a:spLocks noChangeArrowheads="1"/>
          </p:cNvSpPr>
          <p:nvPr/>
        </p:nvSpPr>
        <p:spPr bwMode="gray">
          <a:xfrm>
            <a:off x="4267200" y="3557576"/>
            <a:ext cx="44196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User clicks on a link to </a:t>
            </a:r>
            <a:r>
              <a:rPr lang="en-US" sz="1600" b="1">
                <a:hlinkClick r:id="rId7"/>
              </a:rPr>
              <a:t>http://www.hacker.com</a:t>
            </a:r>
            <a:r>
              <a:rPr lang="en-US" sz="1600" b="1"/>
              <a:t> in a forum</a:t>
            </a:r>
          </a:p>
        </p:txBody>
      </p:sp>
      <p:sp>
        <p:nvSpPr>
          <p:cNvPr id="14351" name="Rectangle 33"/>
          <p:cNvSpPr>
            <a:spLocks noChangeArrowheads="1"/>
          </p:cNvSpPr>
          <p:nvPr/>
        </p:nvSpPr>
        <p:spPr bwMode="gray">
          <a:xfrm>
            <a:off x="685800" y="1271576"/>
            <a:ext cx="4876800" cy="381000"/>
          </a:xfrm>
          <a:prstGeom prst="rect">
            <a:avLst/>
          </a:prstGeom>
          <a:solidFill>
            <a:schemeClr val="bg1"/>
          </a:solidFill>
          <a:ln w="9525">
            <a:solidFill>
              <a:schemeClr val="tx1"/>
            </a:solidFill>
            <a:miter lim="800000"/>
            <a:headEnd/>
            <a:tailEnd/>
          </a:ln>
        </p:spPr>
        <p:txBody>
          <a:bodyPr lIns="92075" tIns="46038" rIns="92075" bIns="46038"/>
          <a:lstStyle/>
          <a:p>
            <a:pPr>
              <a:spcBef>
                <a:spcPct val="20000"/>
              </a:spcBef>
              <a:buFont typeface="Webdings" pitchFamily="18" charset="2"/>
              <a:buNone/>
            </a:pPr>
            <a:r>
              <a:rPr lang="en-US" sz="1600" b="1"/>
              <a:t>www.boi.com?JSESSIONID=9FA1DB9EA...</a:t>
            </a:r>
          </a:p>
        </p:txBody>
      </p:sp>
      <p:sp>
        <p:nvSpPr>
          <p:cNvPr id="14352" name="Oval 34"/>
          <p:cNvSpPr>
            <a:spLocks noChangeArrowheads="1"/>
          </p:cNvSpPr>
          <p:nvPr/>
        </p:nvSpPr>
        <p:spPr bwMode="auto">
          <a:xfrm>
            <a:off x="7086600" y="4572872"/>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4</a:t>
            </a:r>
          </a:p>
        </p:txBody>
      </p:sp>
      <p:sp>
        <p:nvSpPr>
          <p:cNvPr id="14353" name="Rectangle 35"/>
          <p:cNvSpPr>
            <a:spLocks noChangeArrowheads="1"/>
          </p:cNvSpPr>
          <p:nvPr/>
        </p:nvSpPr>
        <p:spPr bwMode="gray">
          <a:xfrm>
            <a:off x="2590800" y="4319576"/>
            <a:ext cx="4419600" cy="381000"/>
          </a:xfrm>
          <a:prstGeom prst="rect">
            <a:avLst/>
          </a:prstGeom>
          <a:noFill/>
          <a:ln w="9525">
            <a:noFill/>
            <a:miter lim="800000"/>
            <a:headEnd/>
            <a:tailEnd/>
          </a:ln>
        </p:spPr>
        <p:txBody>
          <a:bodyPr lIns="92075" tIns="46038" rIns="92075" bIns="46038"/>
          <a:lstStyle/>
          <a:p>
            <a:pPr algn="r">
              <a:spcBef>
                <a:spcPct val="20000"/>
              </a:spcBef>
              <a:buFont typeface="Webdings" pitchFamily="18" charset="2"/>
              <a:buNone/>
            </a:pPr>
            <a:r>
              <a:rPr lang="en-US" sz="1600" b="1" dirty="0"/>
              <a:t>Hacker checks </a:t>
            </a:r>
            <a:r>
              <a:rPr lang="en-US" sz="1600" b="1" dirty="0" err="1"/>
              <a:t>referer</a:t>
            </a:r>
            <a:r>
              <a:rPr lang="en-US" sz="1600" b="1" dirty="0"/>
              <a:t> logs on </a:t>
            </a:r>
            <a:r>
              <a:rPr lang="en-US" sz="1600" b="1" dirty="0">
                <a:hlinkClick r:id="rId7"/>
              </a:rPr>
              <a:t>www.hacker.com</a:t>
            </a:r>
            <a:endParaRPr lang="en-US" sz="1600" b="1" dirty="0"/>
          </a:p>
          <a:p>
            <a:pPr algn="r">
              <a:spcBef>
                <a:spcPct val="20000"/>
              </a:spcBef>
              <a:buFont typeface="Webdings" pitchFamily="18" charset="2"/>
              <a:buNone/>
            </a:pPr>
            <a:r>
              <a:rPr lang="en-US" sz="1600" b="1" dirty="0"/>
              <a:t>and finds user’s JSESSIONID</a:t>
            </a:r>
          </a:p>
        </p:txBody>
      </p:sp>
      <p:sp>
        <p:nvSpPr>
          <p:cNvPr id="14354" name="Freeform 36"/>
          <p:cNvSpPr>
            <a:spLocks/>
          </p:cNvSpPr>
          <p:nvPr/>
        </p:nvSpPr>
        <p:spPr bwMode="auto">
          <a:xfrm>
            <a:off x="3505200" y="3271826"/>
            <a:ext cx="5157788" cy="338554"/>
          </a:xfrm>
          <a:custGeom>
            <a:avLst/>
            <a:gdLst>
              <a:gd name="T0" fmla="*/ 0 w 3249"/>
              <a:gd name="T1" fmla="*/ 2147483647 h 715"/>
              <a:gd name="T2" fmla="*/ 2147483647 w 3249"/>
              <a:gd name="T3" fmla="*/ 2147483647 h 715"/>
              <a:gd name="T4" fmla="*/ 2147483647 w 3249"/>
              <a:gd name="T5" fmla="*/ 2147483647 h 715"/>
              <a:gd name="T6" fmla="*/ 2147483647 w 3249"/>
              <a:gd name="T7" fmla="*/ 2147483647 h 715"/>
              <a:gd name="T8" fmla="*/ 0 60000 65536"/>
              <a:gd name="T9" fmla="*/ 0 60000 65536"/>
              <a:gd name="T10" fmla="*/ 0 60000 65536"/>
              <a:gd name="T11" fmla="*/ 0 60000 65536"/>
              <a:gd name="T12" fmla="*/ 0 w 3249"/>
              <a:gd name="T13" fmla="*/ 0 h 715"/>
              <a:gd name="T14" fmla="*/ 3249 w 3249"/>
              <a:gd name="T15" fmla="*/ 715 h 715"/>
            </a:gdLst>
            <a:ahLst/>
            <a:cxnLst>
              <a:cxn ang="T8">
                <a:pos x="T0" y="T1"/>
              </a:cxn>
              <a:cxn ang="T9">
                <a:pos x="T2" y="T3"/>
              </a:cxn>
              <a:cxn ang="T10">
                <a:pos x="T4" y="T5"/>
              </a:cxn>
              <a:cxn ang="T11">
                <a:pos x="T6" y="T7"/>
              </a:cxn>
            </a:cxnLst>
            <a:rect l="T12" t="T13" r="T14" b="T15"/>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a:solidFill>
              <a:srgbClr val="FF0000"/>
            </a:solidFill>
            <a:round/>
            <a:headEnd/>
            <a:tailEnd type="triangle" w="med" len="med"/>
          </a:ln>
        </p:spPr>
        <p:txBody>
          <a:bodyPr>
            <a:spAutoFit/>
          </a:bodyPr>
          <a:lstStyle/>
          <a:p>
            <a:endParaRPr lang="en-US" sz="1600" b="1"/>
          </a:p>
        </p:txBody>
      </p:sp>
      <p:sp>
        <p:nvSpPr>
          <p:cNvPr id="14355" name="Oval 37"/>
          <p:cNvSpPr>
            <a:spLocks noChangeArrowheads="1"/>
          </p:cNvSpPr>
          <p:nvPr/>
        </p:nvSpPr>
        <p:spPr bwMode="auto">
          <a:xfrm>
            <a:off x="76200" y="4953872"/>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5</a:t>
            </a:r>
          </a:p>
        </p:txBody>
      </p:sp>
      <p:sp>
        <p:nvSpPr>
          <p:cNvPr id="14356" name="Rectangle 38"/>
          <p:cNvSpPr>
            <a:spLocks noChangeArrowheads="1"/>
          </p:cNvSpPr>
          <p:nvPr/>
        </p:nvSpPr>
        <p:spPr bwMode="gray">
          <a:xfrm>
            <a:off x="609600" y="5005376"/>
            <a:ext cx="2667000" cy="6858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dirty="0"/>
              <a:t>Hacker uses JSESSIONID and takes over victim’s account</a:t>
            </a:r>
          </a:p>
        </p:txBody>
      </p:sp>
      <p:sp>
        <p:nvSpPr>
          <p:cNvPr id="14357" name="Freeform 39"/>
          <p:cNvSpPr>
            <a:spLocks/>
          </p:cNvSpPr>
          <p:nvPr/>
        </p:nvSpPr>
        <p:spPr bwMode="auto">
          <a:xfrm rot="10800000">
            <a:off x="2362200" y="4607499"/>
            <a:ext cx="5538788" cy="338554"/>
          </a:xfrm>
          <a:custGeom>
            <a:avLst/>
            <a:gdLst>
              <a:gd name="T0" fmla="*/ 0 w 3249"/>
              <a:gd name="T1" fmla="*/ 2147483647 h 715"/>
              <a:gd name="T2" fmla="*/ 2147483647 w 3249"/>
              <a:gd name="T3" fmla="*/ 2147483647 h 715"/>
              <a:gd name="T4" fmla="*/ 2147483647 w 3249"/>
              <a:gd name="T5" fmla="*/ 2147483647 h 715"/>
              <a:gd name="T6" fmla="*/ 2147483647 w 3249"/>
              <a:gd name="T7" fmla="*/ 2147483647 h 715"/>
              <a:gd name="T8" fmla="*/ 0 60000 65536"/>
              <a:gd name="T9" fmla="*/ 0 60000 65536"/>
              <a:gd name="T10" fmla="*/ 0 60000 65536"/>
              <a:gd name="T11" fmla="*/ 0 60000 65536"/>
              <a:gd name="T12" fmla="*/ 0 w 3249"/>
              <a:gd name="T13" fmla="*/ 0 h 715"/>
              <a:gd name="T14" fmla="*/ 3249 w 3249"/>
              <a:gd name="T15" fmla="*/ 715 h 715"/>
            </a:gdLst>
            <a:ahLst/>
            <a:cxnLst>
              <a:cxn ang="T8">
                <a:pos x="T0" y="T1"/>
              </a:cxn>
              <a:cxn ang="T9">
                <a:pos x="T2" y="T3"/>
              </a:cxn>
              <a:cxn ang="T10">
                <a:pos x="T4" y="T5"/>
              </a:cxn>
              <a:cxn ang="T11">
                <a:pos x="T6" y="T7"/>
              </a:cxn>
            </a:cxnLst>
            <a:rect l="T12" t="T13" r="T14" b="T15"/>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a:solidFill>
              <a:srgbClr val="FF0000"/>
            </a:solidFill>
            <a:round/>
            <a:headEnd/>
            <a:tailEnd type="triangle" w="med" len="med"/>
          </a:ln>
        </p:spPr>
        <p:txBody>
          <a:bodyPr>
            <a:spAutoFit/>
          </a:bodyPr>
          <a:lstStyle/>
          <a:p>
            <a:endParaRPr lang="en-US" sz="1600" b="1"/>
          </a:p>
        </p:txBody>
      </p:sp>
    </p:spTree>
    <p:custDataLst>
      <p:tags r:id="rId1"/>
    </p:custDataLst>
    <p:extLst>
      <p:ext uri="{BB962C8B-B14F-4D97-AF65-F5344CB8AC3E}">
        <p14:creationId xmlns:p14="http://schemas.microsoft.com/office/powerpoint/2010/main" val="7314902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r>
              <a:rPr lang="en-US" smtClean="0"/>
              <a:t>A2 </a:t>
            </a:r>
            <a:r>
              <a:rPr lang="en-US" dirty="0" smtClean="0"/>
              <a:t>– Avoiding Broken Authentication and Session Management</a:t>
            </a:r>
          </a:p>
        </p:txBody>
      </p:sp>
      <p:sp>
        <p:nvSpPr>
          <p:cNvPr id="16387" name="Rectangle 3"/>
          <p:cNvSpPr>
            <a:spLocks noGrp="1" noChangeArrowheads="1"/>
          </p:cNvSpPr>
          <p:nvPr>
            <p:ph type="body" idx="1"/>
          </p:nvPr>
        </p:nvSpPr>
        <p:spPr/>
        <p:txBody>
          <a:bodyPr>
            <a:normAutofit lnSpcReduction="10000"/>
          </a:bodyPr>
          <a:lstStyle/>
          <a:p>
            <a:r>
              <a:rPr lang="en-US" sz="2400" dirty="0" smtClean="0"/>
              <a:t>Verify your architecture</a:t>
            </a:r>
          </a:p>
          <a:p>
            <a:pPr lvl="1"/>
            <a:r>
              <a:rPr lang="en-US" sz="2000" dirty="0" smtClean="0"/>
              <a:t>Authentication should be simple, centralized, and </a:t>
            </a:r>
            <a:r>
              <a:rPr lang="en-US" sz="2000" u="sng" dirty="0" smtClean="0"/>
              <a:t>standardized</a:t>
            </a:r>
          </a:p>
          <a:p>
            <a:pPr lvl="1"/>
            <a:r>
              <a:rPr lang="en-US" sz="2000" dirty="0" smtClean="0"/>
              <a:t>Use the standard session id provided by your container</a:t>
            </a:r>
          </a:p>
          <a:p>
            <a:pPr lvl="1"/>
            <a:r>
              <a:rPr lang="en-US" sz="2000" dirty="0" smtClean="0"/>
              <a:t>Be sure SSL protects both credentials and session id </a:t>
            </a:r>
            <a:r>
              <a:rPr lang="en-US" sz="2000" u="sng" dirty="0" smtClean="0"/>
              <a:t>at all times</a:t>
            </a:r>
          </a:p>
          <a:p>
            <a:endParaRPr lang="en-US" sz="2400" dirty="0" smtClean="0"/>
          </a:p>
          <a:p>
            <a:r>
              <a:rPr lang="en-US" sz="2400" dirty="0" smtClean="0"/>
              <a:t>Verify the implementation</a:t>
            </a:r>
          </a:p>
          <a:p>
            <a:pPr lvl="1"/>
            <a:r>
              <a:rPr lang="en-US" sz="2000" dirty="0" smtClean="0"/>
              <a:t>Forget automated analysis approaches</a:t>
            </a:r>
          </a:p>
          <a:p>
            <a:pPr lvl="1"/>
            <a:r>
              <a:rPr lang="en-US" sz="2000" dirty="0" smtClean="0"/>
              <a:t>Check your SSL certificate</a:t>
            </a:r>
          </a:p>
          <a:p>
            <a:pPr lvl="1"/>
            <a:r>
              <a:rPr lang="en-US" sz="2000" dirty="0" smtClean="0"/>
              <a:t>Examine all the authentication-related functions</a:t>
            </a:r>
          </a:p>
          <a:p>
            <a:pPr lvl="1"/>
            <a:r>
              <a:rPr lang="en-US" sz="2000" dirty="0" smtClean="0"/>
              <a:t>Verify that logoff actually destroys the session</a:t>
            </a:r>
          </a:p>
          <a:p>
            <a:pPr lvl="1"/>
            <a:r>
              <a:rPr lang="en-US" sz="2000" dirty="0" smtClean="0"/>
              <a:t>Use OWASP’s </a:t>
            </a:r>
            <a:r>
              <a:rPr lang="en-US" sz="2000" dirty="0" err="1" smtClean="0"/>
              <a:t>WebScarab</a:t>
            </a:r>
            <a:r>
              <a:rPr lang="en-US" sz="2000" dirty="0" smtClean="0"/>
              <a:t> to test the implementation</a:t>
            </a:r>
          </a:p>
        </p:txBody>
      </p:sp>
    </p:spTree>
    <p:custDataLst>
      <p:tags r:id="rId1"/>
    </p:custDataLst>
    <p:extLst>
      <p:ext uri="{BB962C8B-B14F-4D97-AF65-F5344CB8AC3E}">
        <p14:creationId xmlns:p14="http://schemas.microsoft.com/office/powerpoint/2010/main" val="19926609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133317"/>
            <a:ext cx="8229600" cy="781083"/>
          </a:xfrm>
        </p:spPr>
        <p:txBody>
          <a:bodyPr/>
          <a:lstStyle/>
          <a:p>
            <a:pPr eaLnBrk="1" hangingPunct="1"/>
            <a:r>
              <a:rPr lang="en-US" dirty="0" smtClean="0"/>
              <a:t>A3 </a:t>
            </a:r>
            <a:r>
              <a:rPr lang="en-US" dirty="0" smtClean="0"/>
              <a:t>– Cross-Site Scripting (XSS)</a:t>
            </a:r>
          </a:p>
        </p:txBody>
      </p:sp>
      <p:graphicFrame>
        <p:nvGraphicFramePr>
          <p:cNvPr id="4" name="Diagram 3"/>
          <p:cNvGraphicFramePr/>
          <p:nvPr>
            <p:extLst>
              <p:ext uri="{D42A27DB-BD31-4B8C-83A1-F6EECF244321}">
                <p14:modId xmlns:p14="http://schemas.microsoft.com/office/powerpoint/2010/main" val="137518477"/>
              </p:ext>
            </p:extLst>
          </p:nvPr>
        </p:nvGraphicFramePr>
        <p:xfrm>
          <a:off x="457200" y="748148"/>
          <a:ext cx="82296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2799043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37427"/>
            <a:ext cx="8229600" cy="706886"/>
          </a:xfrm>
        </p:spPr>
        <p:txBody>
          <a:bodyPr>
            <a:normAutofit fontScale="90000"/>
          </a:bodyPr>
          <a:lstStyle/>
          <a:p>
            <a:pPr eaLnBrk="1" hangingPunct="1"/>
            <a:r>
              <a:rPr lang="en-US" dirty="0" smtClean="0"/>
              <a:t>Cross-Site </a:t>
            </a:r>
            <a:r>
              <a:rPr lang="en-US" dirty="0" smtClean="0"/>
              <a:t>Scripting Illustrated</a:t>
            </a:r>
          </a:p>
        </p:txBody>
      </p:sp>
      <p:sp>
        <p:nvSpPr>
          <p:cNvPr id="12291" name="Rectangle 3"/>
          <p:cNvSpPr>
            <a:spLocks noChangeArrowheads="1"/>
          </p:cNvSpPr>
          <p:nvPr/>
        </p:nvSpPr>
        <p:spPr bwMode="gray">
          <a:xfrm>
            <a:off x="6553200" y="1359123"/>
            <a:ext cx="2362200" cy="1143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800" b="1"/>
              <a:t>Application with stored XSS vulnerability</a:t>
            </a:r>
          </a:p>
        </p:txBody>
      </p:sp>
      <p:pic>
        <p:nvPicPr>
          <p:cNvPr id="12292" name="Picture 4"/>
          <p:cNvPicPr>
            <a:picLocks noChangeAspect="1" noChangeArrowheads="1"/>
          </p:cNvPicPr>
          <p:nvPr/>
        </p:nvPicPr>
        <p:blipFill>
          <a:blip r:embed="rId4" cstate="print"/>
          <a:srcRect/>
          <a:stretch>
            <a:fillRect/>
          </a:stretch>
        </p:blipFill>
        <p:spPr bwMode="gray">
          <a:xfrm>
            <a:off x="2311400" y="3524473"/>
            <a:ext cx="3505200" cy="1773238"/>
          </a:xfrm>
          <a:prstGeom prst="rect">
            <a:avLst/>
          </a:prstGeom>
          <a:noFill/>
          <a:ln w="9525">
            <a:noFill/>
            <a:miter lim="800000"/>
            <a:headEnd/>
            <a:tailEnd/>
          </a:ln>
        </p:spPr>
      </p:pic>
      <p:sp>
        <p:nvSpPr>
          <p:cNvPr id="12293" name="Line 5"/>
          <p:cNvSpPr>
            <a:spLocks noChangeShapeType="1"/>
          </p:cNvSpPr>
          <p:nvPr/>
        </p:nvSpPr>
        <p:spPr bwMode="auto">
          <a:xfrm>
            <a:off x="5816600" y="2327498"/>
            <a:ext cx="1066800" cy="733425"/>
          </a:xfrm>
          <a:prstGeom prst="line">
            <a:avLst/>
          </a:prstGeom>
          <a:noFill/>
          <a:ln w="57150">
            <a:solidFill>
              <a:schemeClr val="tx1"/>
            </a:solidFill>
            <a:round/>
            <a:headEnd/>
            <a:tailEnd type="triangle" w="med" len="med"/>
          </a:ln>
        </p:spPr>
        <p:txBody>
          <a:bodyPr>
            <a:spAutoFit/>
          </a:bodyPr>
          <a:lstStyle/>
          <a:p>
            <a:endParaRPr lang="en-US"/>
          </a:p>
        </p:txBody>
      </p:sp>
      <p:pic>
        <p:nvPicPr>
          <p:cNvPr id="176134" name="Picture 6" descr="TN_hacker"/>
          <p:cNvPicPr>
            <a:picLocks noChangeAspect="1" noChangeArrowheads="1"/>
          </p:cNvPicPr>
          <p:nvPr/>
        </p:nvPicPr>
        <p:blipFill>
          <a:blip r:embed="rId5" cstate="print">
            <a:lum bright="24000" contrast="42000"/>
          </a:blip>
          <a:srcRect/>
          <a:stretch>
            <a:fillRect/>
          </a:stretch>
        </p:blipFill>
        <p:spPr bwMode="auto">
          <a:xfrm>
            <a:off x="1016000" y="1381348"/>
            <a:ext cx="1093788" cy="1268413"/>
          </a:xfrm>
          <a:prstGeom prst="rect">
            <a:avLst/>
          </a:prstGeom>
          <a:noFill/>
          <a:effectLst>
            <a:outerShdw dist="107763" dir="2700000" algn="ctr" rotWithShape="0">
              <a:srgbClr val="808080">
                <a:alpha val="50000"/>
              </a:srgbClr>
            </a:outerShdw>
          </a:effectLst>
        </p:spPr>
      </p:pic>
      <p:sp>
        <p:nvSpPr>
          <p:cNvPr id="12295" name="Oval 7"/>
          <p:cNvSpPr>
            <a:spLocks noChangeArrowheads="1"/>
          </p:cNvSpPr>
          <p:nvPr/>
        </p:nvSpPr>
        <p:spPr bwMode="auto">
          <a:xfrm>
            <a:off x="914400" y="5626323"/>
            <a:ext cx="471488" cy="373063"/>
          </a:xfrm>
          <a:prstGeom prst="ellipse">
            <a:avLst/>
          </a:prstGeom>
          <a:solidFill>
            <a:srgbClr val="66FF66"/>
          </a:solidFill>
          <a:ln w="9525" algn="ctr">
            <a:solidFill>
              <a:schemeClr val="tx1"/>
            </a:solidFill>
            <a:round/>
            <a:headEnd/>
            <a:tailEnd/>
          </a:ln>
        </p:spPr>
        <p:txBody>
          <a:bodyPr anchor="ctr">
            <a:spAutoFit/>
          </a:bodyPr>
          <a:lstStyle/>
          <a:p>
            <a:r>
              <a:rPr lang="en-US"/>
              <a:t>3</a:t>
            </a:r>
          </a:p>
        </p:txBody>
      </p:sp>
      <p:sp>
        <p:nvSpPr>
          <p:cNvPr id="12296" name="Oval 8"/>
          <p:cNvSpPr>
            <a:spLocks noChangeArrowheads="1"/>
          </p:cNvSpPr>
          <p:nvPr/>
        </p:nvSpPr>
        <p:spPr bwMode="auto">
          <a:xfrm>
            <a:off x="1701800" y="3199036"/>
            <a:ext cx="471488" cy="373062"/>
          </a:xfrm>
          <a:prstGeom prst="ellipse">
            <a:avLst/>
          </a:prstGeom>
          <a:solidFill>
            <a:srgbClr val="66FF66"/>
          </a:solidFill>
          <a:ln w="9525" algn="ctr">
            <a:solidFill>
              <a:schemeClr val="tx1"/>
            </a:solidFill>
            <a:round/>
            <a:headEnd/>
            <a:tailEnd/>
          </a:ln>
        </p:spPr>
        <p:txBody>
          <a:bodyPr anchor="ctr">
            <a:spAutoFit/>
          </a:bodyPr>
          <a:lstStyle/>
          <a:p>
            <a:r>
              <a:rPr lang="en-US"/>
              <a:t>2</a:t>
            </a:r>
          </a:p>
        </p:txBody>
      </p:sp>
      <p:sp>
        <p:nvSpPr>
          <p:cNvPr id="12297" name="Line 9"/>
          <p:cNvSpPr>
            <a:spLocks noChangeShapeType="1"/>
          </p:cNvSpPr>
          <p:nvPr/>
        </p:nvSpPr>
        <p:spPr bwMode="auto">
          <a:xfrm flipH="1">
            <a:off x="5816600" y="3660998"/>
            <a:ext cx="1066800" cy="801688"/>
          </a:xfrm>
          <a:prstGeom prst="line">
            <a:avLst/>
          </a:prstGeom>
          <a:noFill/>
          <a:ln w="57150">
            <a:solidFill>
              <a:schemeClr val="tx1"/>
            </a:solidFill>
            <a:round/>
            <a:headEnd/>
            <a:tailEnd type="triangle" w="med" len="med"/>
          </a:ln>
        </p:spPr>
        <p:txBody>
          <a:bodyPr>
            <a:spAutoFit/>
          </a:bodyPr>
          <a:lstStyle/>
          <a:p>
            <a:endParaRPr lang="en-US"/>
          </a:p>
        </p:txBody>
      </p:sp>
      <p:sp>
        <p:nvSpPr>
          <p:cNvPr id="12298" name="Rectangle 10"/>
          <p:cNvSpPr>
            <a:spLocks noChangeArrowheads="1"/>
          </p:cNvSpPr>
          <p:nvPr/>
        </p:nvSpPr>
        <p:spPr bwMode="gray">
          <a:xfrm>
            <a:off x="2159000" y="797148"/>
            <a:ext cx="5181600"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800" b="1"/>
              <a:t>Attacker sets the trap – update my profile</a:t>
            </a:r>
          </a:p>
        </p:txBody>
      </p:sp>
      <p:pic>
        <p:nvPicPr>
          <p:cNvPr id="12299" name="Picture 11"/>
          <p:cNvPicPr>
            <a:picLocks noChangeAspect="1" noChangeArrowheads="1"/>
          </p:cNvPicPr>
          <p:nvPr/>
        </p:nvPicPr>
        <p:blipFill>
          <a:blip r:embed="rId4" cstate="print"/>
          <a:srcRect/>
          <a:stretch>
            <a:fillRect/>
          </a:stretch>
        </p:blipFill>
        <p:spPr bwMode="gray">
          <a:xfrm>
            <a:off x="2311400" y="1125761"/>
            <a:ext cx="3505200" cy="1773237"/>
          </a:xfrm>
          <a:prstGeom prst="rect">
            <a:avLst/>
          </a:prstGeom>
          <a:noFill/>
          <a:ln w="9525">
            <a:noFill/>
            <a:miter lim="800000"/>
            <a:headEnd/>
            <a:tailEnd/>
          </a:ln>
        </p:spPr>
      </p:pic>
      <p:sp>
        <p:nvSpPr>
          <p:cNvPr id="12300" name="Rectangle 12"/>
          <p:cNvSpPr>
            <a:spLocks noChangeArrowheads="1"/>
          </p:cNvSpPr>
          <p:nvPr/>
        </p:nvSpPr>
        <p:spPr bwMode="auto">
          <a:xfrm>
            <a:off x="3225800" y="1962373"/>
            <a:ext cx="2438400" cy="1077218"/>
          </a:xfrm>
          <a:prstGeom prst="rect">
            <a:avLst/>
          </a:prstGeom>
          <a:solidFill>
            <a:srgbClr val="FFFFCC"/>
          </a:solidFill>
          <a:ln w="9525" algn="ctr">
            <a:noFill/>
            <a:miter lim="800000"/>
            <a:headEnd/>
            <a:tailEnd/>
          </a:ln>
        </p:spPr>
        <p:txBody>
          <a:bodyPr>
            <a:spAutoFit/>
          </a:bodyPr>
          <a:lstStyle/>
          <a:p>
            <a:pPr>
              <a:spcBef>
                <a:spcPct val="50000"/>
              </a:spcBef>
              <a:buClr>
                <a:schemeClr val="tx1"/>
              </a:buClr>
              <a:buSzPct val="90000"/>
            </a:pPr>
            <a:r>
              <a:rPr lang="en-US" sz="1600" b="1" dirty="0"/>
              <a:t>Attacker enters a malicious script into a web page that stores the data on the server</a:t>
            </a:r>
          </a:p>
        </p:txBody>
      </p:sp>
      <p:sp>
        <p:nvSpPr>
          <p:cNvPr id="12301" name="Oval 13"/>
          <p:cNvSpPr>
            <a:spLocks noChangeArrowheads="1"/>
          </p:cNvSpPr>
          <p:nvPr/>
        </p:nvSpPr>
        <p:spPr bwMode="auto">
          <a:xfrm>
            <a:off x="1701800" y="781273"/>
            <a:ext cx="471488" cy="373063"/>
          </a:xfrm>
          <a:prstGeom prst="ellipse">
            <a:avLst/>
          </a:prstGeom>
          <a:solidFill>
            <a:srgbClr val="66FF66"/>
          </a:solidFill>
          <a:ln w="9525" algn="ctr">
            <a:solidFill>
              <a:schemeClr val="tx1"/>
            </a:solidFill>
            <a:round/>
            <a:headEnd/>
            <a:tailEnd/>
          </a:ln>
        </p:spPr>
        <p:txBody>
          <a:bodyPr anchor="ctr">
            <a:spAutoFit/>
          </a:bodyPr>
          <a:lstStyle/>
          <a:p>
            <a:r>
              <a:rPr lang="en-US"/>
              <a:t>1</a:t>
            </a:r>
          </a:p>
        </p:txBody>
      </p:sp>
      <p:sp>
        <p:nvSpPr>
          <p:cNvPr id="12302" name="Rectangle 14"/>
          <p:cNvSpPr>
            <a:spLocks noChangeArrowheads="1"/>
          </p:cNvSpPr>
          <p:nvPr/>
        </p:nvSpPr>
        <p:spPr bwMode="gray">
          <a:xfrm>
            <a:off x="2151063" y="3197448"/>
            <a:ext cx="5181600"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800" b="1" dirty="0"/>
              <a:t>Victim views page – sees attacker profile</a:t>
            </a:r>
          </a:p>
        </p:txBody>
      </p:sp>
      <p:sp>
        <p:nvSpPr>
          <p:cNvPr id="12303" name="Rectangle 15"/>
          <p:cNvSpPr>
            <a:spLocks noChangeArrowheads="1"/>
          </p:cNvSpPr>
          <p:nvPr/>
        </p:nvSpPr>
        <p:spPr bwMode="gray">
          <a:xfrm>
            <a:off x="1371600" y="5673948"/>
            <a:ext cx="6324600"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800" b="1" dirty="0"/>
              <a:t>Script silently sends attacker Victim’s session cookie</a:t>
            </a:r>
          </a:p>
        </p:txBody>
      </p:sp>
      <p:sp>
        <p:nvSpPr>
          <p:cNvPr id="12304" name="Rectangle 16"/>
          <p:cNvSpPr>
            <a:spLocks noChangeArrowheads="1"/>
          </p:cNvSpPr>
          <p:nvPr/>
        </p:nvSpPr>
        <p:spPr bwMode="auto">
          <a:xfrm>
            <a:off x="3225800" y="4329336"/>
            <a:ext cx="2438400" cy="1077218"/>
          </a:xfrm>
          <a:prstGeom prst="rect">
            <a:avLst/>
          </a:prstGeom>
          <a:solidFill>
            <a:srgbClr val="FFFFCC"/>
          </a:solidFill>
          <a:ln w="9525" algn="ctr">
            <a:noFill/>
            <a:miter lim="800000"/>
            <a:headEnd/>
            <a:tailEnd/>
          </a:ln>
        </p:spPr>
        <p:txBody>
          <a:bodyPr>
            <a:spAutoFit/>
          </a:bodyPr>
          <a:lstStyle/>
          <a:p>
            <a:pPr>
              <a:spcBef>
                <a:spcPct val="50000"/>
              </a:spcBef>
              <a:buClr>
                <a:schemeClr val="tx1"/>
              </a:buClr>
              <a:buSzPct val="90000"/>
            </a:pPr>
            <a:r>
              <a:rPr lang="en-US" sz="1600" b="1"/>
              <a:t>Script runs inside victim’s browser with full access to the DOM and cookies</a:t>
            </a:r>
          </a:p>
        </p:txBody>
      </p:sp>
      <p:grpSp>
        <p:nvGrpSpPr>
          <p:cNvPr id="2" name="Group 17"/>
          <p:cNvGrpSpPr>
            <a:grpSpLocks/>
          </p:cNvGrpSpPr>
          <p:nvPr/>
        </p:nvGrpSpPr>
        <p:grpSpPr bwMode="auto">
          <a:xfrm>
            <a:off x="6883400" y="2727548"/>
            <a:ext cx="1455738" cy="1412875"/>
            <a:chOff x="4336" y="1870"/>
            <a:chExt cx="917" cy="890"/>
          </a:xfrm>
        </p:grpSpPr>
        <p:sp>
          <p:nvSpPr>
            <p:cNvPr id="12308" name="Rectangle 18"/>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Custom Code</a:t>
              </a:r>
            </a:p>
          </p:txBody>
        </p:sp>
        <p:sp>
          <p:nvSpPr>
            <p:cNvPr id="12309" name="Rectangle 19"/>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Accounts</a:t>
              </a:r>
            </a:p>
          </p:txBody>
        </p:sp>
        <p:sp>
          <p:nvSpPr>
            <p:cNvPr id="12310" name="Rectangle 20"/>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Finance</a:t>
              </a:r>
            </a:p>
          </p:txBody>
        </p:sp>
        <p:sp>
          <p:nvSpPr>
            <p:cNvPr id="12311" name="Rectangle 21"/>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Administration</a:t>
              </a:r>
            </a:p>
          </p:txBody>
        </p:sp>
        <p:sp>
          <p:nvSpPr>
            <p:cNvPr id="12312" name="Rectangle 22"/>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Transactions</a:t>
              </a:r>
            </a:p>
          </p:txBody>
        </p:sp>
        <p:sp>
          <p:nvSpPr>
            <p:cNvPr id="12313" name="Rectangle 23"/>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Communication</a:t>
              </a:r>
            </a:p>
          </p:txBody>
        </p:sp>
        <p:sp>
          <p:nvSpPr>
            <p:cNvPr id="12314" name="Rectangle 24"/>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dirty="0">
                  <a:solidFill>
                    <a:schemeClr val="bg1"/>
                  </a:solidFill>
                </a:rPr>
                <a:t>Knowledge Mgmt</a:t>
              </a:r>
            </a:p>
          </p:txBody>
        </p:sp>
        <p:sp>
          <p:nvSpPr>
            <p:cNvPr id="12315" name="Rectangle 25"/>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E-Commerce</a:t>
              </a:r>
            </a:p>
          </p:txBody>
        </p:sp>
        <p:sp>
          <p:nvSpPr>
            <p:cNvPr id="12316" name="Rectangle 26"/>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a:solidFill>
                    <a:schemeClr val="bg1"/>
                  </a:solidFill>
                </a:rPr>
                <a:t>Bus. Functions</a:t>
              </a:r>
            </a:p>
          </p:txBody>
        </p:sp>
      </p:grpSp>
      <p:pic>
        <p:nvPicPr>
          <p:cNvPr id="176155" name="Picture 27" descr="businesswoman"/>
          <p:cNvPicPr>
            <a:picLocks noChangeAspect="1" noChangeArrowheads="1"/>
          </p:cNvPicPr>
          <p:nvPr/>
        </p:nvPicPr>
        <p:blipFill>
          <a:blip r:embed="rId6" cstate="print"/>
          <a:srcRect/>
          <a:stretch>
            <a:fillRect/>
          </a:stretch>
        </p:blipFill>
        <p:spPr bwMode="auto">
          <a:xfrm>
            <a:off x="1016000" y="3795936"/>
            <a:ext cx="1050925" cy="1255712"/>
          </a:xfrm>
          <a:prstGeom prst="rect">
            <a:avLst/>
          </a:prstGeom>
          <a:noFill/>
          <a:effectLst>
            <a:outerShdw dist="107763" dir="2700000" algn="ctr" rotWithShape="0">
              <a:srgbClr val="808080">
                <a:alpha val="50000"/>
              </a:srgbClr>
            </a:outerShdw>
          </a:effectLst>
        </p:spPr>
      </p:pic>
      <p:sp>
        <p:nvSpPr>
          <p:cNvPr id="12307" name="Freeform 28"/>
          <p:cNvSpPr>
            <a:spLocks/>
          </p:cNvSpPr>
          <p:nvPr/>
        </p:nvSpPr>
        <p:spPr bwMode="auto">
          <a:xfrm>
            <a:off x="457200" y="2294161"/>
            <a:ext cx="2768600" cy="3235325"/>
          </a:xfrm>
          <a:custGeom>
            <a:avLst/>
            <a:gdLst>
              <a:gd name="T0" fmla="*/ 2147483647 w 1744"/>
              <a:gd name="T1" fmla="*/ 2147483647 h 2328"/>
              <a:gd name="T2" fmla="*/ 2147483647 w 1744"/>
              <a:gd name="T3" fmla="*/ 2147483647 h 2328"/>
              <a:gd name="T4" fmla="*/ 2147483647 w 1744"/>
              <a:gd name="T5" fmla="*/ 2147483647 h 2328"/>
              <a:gd name="T6" fmla="*/ 2147483647 w 1744"/>
              <a:gd name="T7" fmla="*/ 2147483647 h 2328"/>
              <a:gd name="T8" fmla="*/ 2147483647 w 1744"/>
              <a:gd name="T9" fmla="*/ 2147483647 h 2328"/>
              <a:gd name="T10" fmla="*/ 2147483647 w 1744"/>
              <a:gd name="T11" fmla="*/ 2147483647 h 2328"/>
              <a:gd name="T12" fmla="*/ 0 60000 65536"/>
              <a:gd name="T13" fmla="*/ 0 60000 65536"/>
              <a:gd name="T14" fmla="*/ 0 60000 65536"/>
              <a:gd name="T15" fmla="*/ 0 60000 65536"/>
              <a:gd name="T16" fmla="*/ 0 60000 65536"/>
              <a:gd name="T17" fmla="*/ 0 60000 65536"/>
              <a:gd name="T18" fmla="*/ 0 w 1744"/>
              <a:gd name="T19" fmla="*/ 0 h 2328"/>
              <a:gd name="T20" fmla="*/ 1744 w 1744"/>
              <a:gd name="T21" fmla="*/ 2328 h 2328"/>
            </a:gdLst>
            <a:ahLst/>
            <a:cxnLst>
              <a:cxn ang="T12">
                <a:pos x="T0" y="T1"/>
              </a:cxn>
              <a:cxn ang="T13">
                <a:pos x="T2" y="T3"/>
              </a:cxn>
              <a:cxn ang="T14">
                <a:pos x="T4" y="T5"/>
              </a:cxn>
              <a:cxn ang="T15">
                <a:pos x="T6" y="T7"/>
              </a:cxn>
              <a:cxn ang="T16">
                <a:pos x="T8" y="T9"/>
              </a:cxn>
              <a:cxn ang="T17">
                <a:pos x="T10" y="T11"/>
              </a:cxn>
            </a:cxnLst>
            <a:rect l="T18" t="T19" r="T20" b="T21"/>
            <a:pathLst>
              <a:path w="1744" h="2328">
                <a:moveTo>
                  <a:pt x="1744" y="1704"/>
                </a:moveTo>
                <a:cubicBezTo>
                  <a:pt x="1492" y="1904"/>
                  <a:pt x="1240" y="2104"/>
                  <a:pt x="976" y="2184"/>
                </a:cubicBezTo>
                <a:cubicBezTo>
                  <a:pt x="712" y="2264"/>
                  <a:pt x="320" y="2328"/>
                  <a:pt x="160" y="2184"/>
                </a:cubicBezTo>
                <a:cubicBezTo>
                  <a:pt x="0" y="2040"/>
                  <a:pt x="32" y="1648"/>
                  <a:pt x="16" y="1320"/>
                </a:cubicBezTo>
                <a:cubicBezTo>
                  <a:pt x="0" y="992"/>
                  <a:pt x="8" y="432"/>
                  <a:pt x="64" y="216"/>
                </a:cubicBezTo>
                <a:cubicBezTo>
                  <a:pt x="120" y="0"/>
                  <a:pt x="236" y="12"/>
                  <a:pt x="352" y="24"/>
                </a:cubicBezTo>
              </a:path>
            </a:pathLst>
          </a:custGeom>
          <a:noFill/>
          <a:ln w="57150">
            <a:solidFill>
              <a:srgbClr val="FF0000"/>
            </a:solidFill>
            <a:round/>
            <a:headEnd/>
            <a:tailEnd type="triangle" w="med" len="med"/>
          </a:ln>
        </p:spPr>
        <p:txBody>
          <a:bodyPr wrap="none">
            <a:spAutoFit/>
          </a:bodyPr>
          <a:lstStyle/>
          <a:p>
            <a:endParaRPr lang="en-US"/>
          </a:p>
        </p:txBody>
      </p:sp>
    </p:spTree>
    <p:custDataLst>
      <p:tags r:id="rId1"/>
    </p:custDataLst>
    <p:extLst>
      <p:ext uri="{BB962C8B-B14F-4D97-AF65-F5344CB8AC3E}">
        <p14:creationId xmlns:p14="http://schemas.microsoft.com/office/powerpoint/2010/main" val="35735280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1"/>
          <p:cNvGrpSpPr/>
          <p:nvPr/>
        </p:nvGrpSpPr>
        <p:grpSpPr>
          <a:xfrm>
            <a:off x="7861164" y="4648200"/>
            <a:ext cx="1206636" cy="1514810"/>
            <a:chOff x="6677870" y="3505200"/>
            <a:chExt cx="1570741" cy="2160909"/>
          </a:xfrm>
        </p:grpSpPr>
        <p:pic>
          <p:nvPicPr>
            <p:cNvPr id="8" name="Picture 2"/>
            <p:cNvPicPr>
              <a:picLocks noChangeAspect="1" noChangeArrowheads="1"/>
            </p:cNvPicPr>
            <p:nvPr/>
          </p:nvPicPr>
          <p:blipFill>
            <a:blip r:embed="rId3" cstate="print"/>
            <a:srcRect/>
            <a:stretch>
              <a:fillRect/>
            </a:stretch>
          </p:blipFill>
          <p:spPr bwMode="auto">
            <a:xfrm>
              <a:off x="6677870" y="3631309"/>
              <a:ext cx="1524000" cy="1626491"/>
            </a:xfrm>
            <a:prstGeom prst="rect">
              <a:avLst/>
            </a:prstGeom>
            <a:noFill/>
            <a:ln w="9525">
              <a:noFill/>
              <a:miter lim="800000"/>
              <a:headEnd/>
              <a:tailEnd/>
            </a:ln>
            <a:effectLst/>
          </p:spPr>
        </p:pic>
        <p:cxnSp>
          <p:nvCxnSpPr>
            <p:cNvPr id="9" name="Straight Connector 8"/>
            <p:cNvCxnSpPr>
              <a:stCxn id="10" idx="7"/>
              <a:endCxn id="10" idx="3"/>
            </p:cNvCxnSpPr>
            <p:nvPr/>
          </p:nvCxnSpPr>
          <p:spPr bwMode="auto">
            <a:xfrm rot="16200000" flipH="1" flipV="1">
              <a:off x="6961473" y="3939289"/>
              <a:ext cx="1185394" cy="808222"/>
            </a:xfrm>
            <a:prstGeom prst="line">
              <a:avLst/>
            </a:prstGeom>
            <a:noFill/>
            <a:ln w="76200" cap="flat" cmpd="sng" algn="ctr">
              <a:solidFill>
                <a:srgbClr val="FF0000"/>
              </a:solidFill>
              <a:prstDash val="solid"/>
              <a:round/>
              <a:headEnd type="none" w="med" len="med"/>
              <a:tailEnd type="none" w="med" len="med"/>
            </a:ln>
            <a:effectLst/>
          </p:spPr>
        </p:cxnSp>
        <p:sp>
          <p:nvSpPr>
            <p:cNvPr id="10" name="Oval 9"/>
            <p:cNvSpPr/>
            <p:nvPr/>
          </p:nvSpPr>
          <p:spPr bwMode="auto">
            <a:xfrm>
              <a:off x="6982670" y="3505200"/>
              <a:ext cx="1143000" cy="1676400"/>
            </a:xfrm>
            <a:prstGeom prst="ellipse">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90000"/>
                </a:lnSpc>
                <a:spcBef>
                  <a:spcPct val="0"/>
                </a:spcBef>
                <a:spcAft>
                  <a:spcPct val="0"/>
                </a:spcAft>
                <a:buClrTx/>
                <a:buSzTx/>
                <a:buFontTx/>
                <a:buNone/>
                <a:tabLst/>
              </a:pPr>
              <a:endParaRPr kumimoji="0" lang="en-US" sz="14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777061" y="5257793"/>
              <a:ext cx="1471550" cy="408316"/>
            </a:xfrm>
            <a:prstGeom prst="rect">
              <a:avLst/>
            </a:prstGeom>
            <a:noFill/>
          </p:spPr>
          <p:txBody>
            <a:bodyPr wrap="none" rtlCol="0">
              <a:spAutoFit/>
            </a:bodyPr>
            <a:lstStyle/>
            <a:p>
              <a:r>
                <a:rPr lang="en-US" dirty="0" smtClean="0"/>
                <a:t>(</a:t>
              </a:r>
              <a:r>
                <a:rPr lang="en-US" dirty="0" err="1" smtClean="0"/>
                <a:t>AntiSamy</a:t>
              </a:r>
              <a:r>
                <a:rPr lang="en-US" dirty="0" smtClean="0"/>
                <a:t>)</a:t>
              </a:r>
              <a:endParaRPr lang="en-US" dirty="0"/>
            </a:p>
          </p:txBody>
        </p:sp>
      </p:grpSp>
      <p:sp>
        <p:nvSpPr>
          <p:cNvPr id="2" name="Title 1"/>
          <p:cNvSpPr>
            <a:spLocks noGrp="1"/>
          </p:cNvSpPr>
          <p:nvPr>
            <p:ph type="title"/>
          </p:nvPr>
        </p:nvSpPr>
        <p:spPr/>
        <p:txBody>
          <a:bodyPr/>
          <a:lstStyle/>
          <a:p>
            <a:r>
              <a:rPr lang="en-US" dirty="0" smtClean="0"/>
              <a:t>A3 </a:t>
            </a:r>
            <a:r>
              <a:rPr lang="en-US" dirty="0" smtClean="0"/>
              <a:t>– Avoiding XSS Flaws</a:t>
            </a:r>
            <a:endParaRPr lang="en-US" dirty="0"/>
          </a:p>
        </p:txBody>
      </p:sp>
      <p:sp>
        <p:nvSpPr>
          <p:cNvPr id="3" name="Content Placeholder 2"/>
          <p:cNvSpPr>
            <a:spLocks noGrp="1"/>
          </p:cNvSpPr>
          <p:nvPr>
            <p:ph idx="1"/>
          </p:nvPr>
        </p:nvSpPr>
        <p:spPr>
          <a:xfrm>
            <a:off x="457200" y="1143000"/>
            <a:ext cx="8229600" cy="4830763"/>
          </a:xfrm>
        </p:spPr>
        <p:txBody>
          <a:bodyPr>
            <a:normAutofit fontScale="70000" lnSpcReduction="20000"/>
          </a:bodyPr>
          <a:lstStyle/>
          <a:p>
            <a:r>
              <a:rPr lang="en-US" dirty="0" smtClean="0"/>
              <a:t>Recommendations</a:t>
            </a:r>
          </a:p>
          <a:p>
            <a:pPr marL="688975" lvl="1" indent="-342900"/>
            <a:r>
              <a:rPr lang="en-US" dirty="0" smtClean="0"/>
              <a:t>Eliminate Flaw</a:t>
            </a:r>
          </a:p>
          <a:p>
            <a:pPr marL="1035050" lvl="2" indent="-342900"/>
            <a:r>
              <a:rPr lang="en-US" dirty="0" smtClean="0"/>
              <a:t>Don’t include user supplied input in the output page</a:t>
            </a:r>
          </a:p>
          <a:p>
            <a:pPr marL="1035050" lvl="2" indent="-342900"/>
            <a:endParaRPr lang="en-US" dirty="0" smtClean="0"/>
          </a:p>
          <a:p>
            <a:pPr marL="688975" lvl="1" indent="-342900"/>
            <a:r>
              <a:rPr lang="en-US" dirty="0" smtClean="0"/>
              <a:t>Defend Against the Flaw</a:t>
            </a:r>
          </a:p>
          <a:p>
            <a:pPr marL="1035050" lvl="2" indent="-342900"/>
            <a:r>
              <a:rPr lang="en-US" dirty="0" smtClean="0"/>
              <a:t>Primary Recommendation: </a:t>
            </a:r>
            <a:r>
              <a:rPr lang="en-US" u="sng" dirty="0" smtClean="0"/>
              <a:t>Output encode all user supplied input</a:t>
            </a:r>
          </a:p>
          <a:p>
            <a:pPr marL="1035050" lvl="2" indent="-342900">
              <a:buNone/>
            </a:pPr>
            <a:r>
              <a:rPr lang="en-US" dirty="0" smtClean="0"/>
              <a:t>	(Use OWASP’s ESAPI to output encode:</a:t>
            </a:r>
          </a:p>
          <a:p>
            <a:pPr marL="1035050" lvl="2" indent="-342900">
              <a:buNone/>
            </a:pPr>
            <a:r>
              <a:rPr lang="en-US" dirty="0" smtClean="0"/>
              <a:t>		</a:t>
            </a:r>
            <a:r>
              <a:rPr lang="en-US" dirty="0" smtClean="0">
                <a:hlinkClick r:id="rId4"/>
              </a:rPr>
              <a:t>http://www.owasp.org/index.php/ESAPI</a:t>
            </a:r>
            <a:r>
              <a:rPr lang="en-US" dirty="0" smtClean="0"/>
              <a:t> </a:t>
            </a:r>
          </a:p>
          <a:p>
            <a:pPr marL="1035050" lvl="2" indent="-342900"/>
            <a:r>
              <a:rPr lang="en-US" dirty="0" smtClean="0"/>
              <a:t>Perform ‘white </a:t>
            </a:r>
            <a:r>
              <a:rPr lang="en-US" dirty="0" err="1" smtClean="0"/>
              <a:t>list’</a:t>
            </a:r>
            <a:r>
              <a:rPr lang="en-US" dirty="0" smtClean="0"/>
              <a:t> input validation on all user input to be included in page</a:t>
            </a:r>
          </a:p>
          <a:p>
            <a:pPr marL="1035050" lvl="2" indent="-342900"/>
            <a:r>
              <a:rPr lang="en-US" dirty="0" smtClean="0"/>
              <a:t>For large chunks of user supplied HTML, use OWASP’s </a:t>
            </a:r>
            <a:r>
              <a:rPr lang="en-US" dirty="0" err="1" smtClean="0"/>
              <a:t>AntiSamy</a:t>
            </a:r>
            <a:r>
              <a:rPr lang="en-US" dirty="0" smtClean="0"/>
              <a:t> to sanitize this HTML to make it safe</a:t>
            </a:r>
          </a:p>
          <a:p>
            <a:pPr marL="1035050" lvl="2" indent="-342900">
              <a:buNone/>
            </a:pPr>
            <a:r>
              <a:rPr lang="en-US" dirty="0" smtClean="0"/>
              <a:t>	      See: </a:t>
            </a:r>
            <a:r>
              <a:rPr lang="en-US" dirty="0" smtClean="0">
                <a:hlinkClick r:id="rId5"/>
              </a:rPr>
              <a:t>http://www.owasp.org/index.php/AntiSamy</a:t>
            </a:r>
            <a:endParaRPr lang="en-US" dirty="0" smtClean="0"/>
          </a:p>
          <a:p>
            <a:endParaRPr lang="en-US" dirty="0" smtClean="0"/>
          </a:p>
          <a:p>
            <a:pPr eaLnBrk="1" hangingPunct="1"/>
            <a:r>
              <a:rPr lang="en-US" dirty="0" smtClean="0"/>
              <a:t>References</a:t>
            </a:r>
          </a:p>
          <a:p>
            <a:pPr lvl="1" eaLnBrk="1" hangingPunct="1"/>
            <a:r>
              <a:rPr lang="en-US" dirty="0" smtClean="0"/>
              <a:t>For how to output encode properly, read the new </a:t>
            </a:r>
            <a:r>
              <a:rPr lang="en-US" sz="1600" dirty="0" smtClean="0">
                <a:hlinkClick r:id="rId6"/>
              </a:rPr>
              <a:t>http://www.owasp.org/index.php/XSS_(Cross Site Scripting) Prevention Cheat Sheet</a:t>
            </a:r>
            <a:r>
              <a:rPr lang="en-US" sz="1600" dirty="0" smtClean="0"/>
              <a:t> </a:t>
            </a:r>
          </a:p>
        </p:txBody>
      </p:sp>
    </p:spTree>
    <p:custDataLst>
      <p:tags r:id="rId1"/>
    </p:custDataLst>
    <p:extLst>
      <p:ext uri="{BB962C8B-B14F-4D97-AF65-F5344CB8AC3E}">
        <p14:creationId xmlns:p14="http://schemas.microsoft.com/office/powerpoint/2010/main" val="91250533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HTTP Protocol</a:t>
            </a:r>
            <a:endParaRPr lang="en-US" dirty="0"/>
          </a:p>
        </p:txBody>
      </p:sp>
      <p:sp>
        <p:nvSpPr>
          <p:cNvPr id="5" name="Content Placeholder 4"/>
          <p:cNvSpPr>
            <a:spLocks noGrp="1"/>
          </p:cNvSpPr>
          <p:nvPr>
            <p:ph idx="1"/>
          </p:nvPr>
        </p:nvSpPr>
        <p:spPr/>
        <p:txBody>
          <a:bodyPr>
            <a:normAutofit fontScale="85000" lnSpcReduction="10000"/>
          </a:bodyPr>
          <a:lstStyle/>
          <a:p>
            <a:r>
              <a:rPr lang="en-US" dirty="0" smtClean="0"/>
              <a:t>Hypertext Transfer Protocol is the core communication protocol used to access the WWW.</a:t>
            </a:r>
          </a:p>
          <a:p>
            <a:r>
              <a:rPr lang="en-US" dirty="0" smtClean="0"/>
              <a:t>Uses a message-based model where a client sends a request and the server returns a response message.</a:t>
            </a:r>
          </a:p>
          <a:p>
            <a:r>
              <a:rPr lang="en-US" dirty="0" smtClean="0"/>
              <a:t>HTTP is an application layer protocol: It relies on TCP protocol for transport.</a:t>
            </a:r>
          </a:p>
          <a:p>
            <a:r>
              <a:rPr lang="en-US" dirty="0" smtClean="0"/>
              <a:t>HTTP is a stateless protocol.</a:t>
            </a:r>
            <a:endParaRPr lang="en-US" dirty="0"/>
          </a:p>
          <a:p>
            <a:r>
              <a:rPr lang="en-US" dirty="0"/>
              <a:t>RFC 2616 "Hypertext Transfer Protocol HTTP/1.1", 1999 @ </a:t>
            </a:r>
            <a:r>
              <a:rPr lang="en-US" dirty="0">
                <a:hlinkClick r:id="rId2"/>
              </a:rPr>
              <a:t>http://www.ietf.org/rfc/rfc2616.txt</a:t>
            </a:r>
            <a:r>
              <a:rPr lang="en-US" dirty="0"/>
              <a:t>.</a:t>
            </a:r>
          </a:p>
          <a:p>
            <a:endParaRPr lang="en-US" dirty="0"/>
          </a:p>
          <a:p>
            <a:endParaRPr lang="en-US" dirty="0"/>
          </a:p>
        </p:txBody>
      </p:sp>
    </p:spTree>
    <p:extLst>
      <p:ext uri="{BB962C8B-B14F-4D97-AF65-F5344CB8AC3E}">
        <p14:creationId xmlns:p14="http://schemas.microsoft.com/office/powerpoint/2010/main" val="15891981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97"/>
            <a:ext cx="8229600" cy="586896"/>
          </a:xfrm>
        </p:spPr>
        <p:txBody>
          <a:bodyPr/>
          <a:lstStyle/>
          <a:p>
            <a:r>
              <a:rPr lang="en-US" sz="2400" dirty="0" smtClean="0"/>
              <a:t>Safe Escaping Schemes in Various HTML Execution Contexts</a:t>
            </a:r>
            <a:endParaRPr lang="en-US" sz="2400" dirty="0"/>
          </a:p>
        </p:txBody>
      </p:sp>
      <p:pic>
        <p:nvPicPr>
          <p:cNvPr id="4" name="Picture 2"/>
          <p:cNvPicPr>
            <a:picLocks noChangeAspect="1" noChangeArrowheads="1"/>
          </p:cNvPicPr>
          <p:nvPr/>
        </p:nvPicPr>
        <p:blipFill>
          <a:blip r:embed="rId4" cstate="print"/>
          <a:srcRect/>
          <a:stretch>
            <a:fillRect/>
          </a:stretch>
        </p:blipFill>
        <p:spPr bwMode="auto">
          <a:xfrm>
            <a:off x="535857" y="581190"/>
            <a:ext cx="4434349" cy="4657203"/>
          </a:xfrm>
          <a:prstGeom prst="rect">
            <a:avLst/>
          </a:prstGeom>
          <a:noFill/>
          <a:ln w="9525">
            <a:noFill/>
            <a:miter lim="800000"/>
            <a:headEnd/>
            <a:tailEnd/>
          </a:ln>
          <a:effectLst/>
        </p:spPr>
      </p:pic>
      <p:sp>
        <p:nvSpPr>
          <p:cNvPr id="5" name="Rectangle 4"/>
          <p:cNvSpPr/>
          <p:nvPr/>
        </p:nvSpPr>
        <p:spPr bwMode="auto">
          <a:xfrm>
            <a:off x="1752601" y="3540648"/>
            <a:ext cx="3025050" cy="64406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ahoma" charset="0"/>
              </a:rPr>
              <a:t>HTML Style Property Values</a:t>
            </a:r>
          </a:p>
          <a:p>
            <a:pPr algn="ctr" eaLnBrk="0" hangingPunct="0">
              <a:lnSpc>
                <a:spcPct val="100000"/>
              </a:lnSpc>
            </a:pPr>
            <a:r>
              <a:rPr lang="en-US" sz="1100" dirty="0" smtClean="0"/>
              <a:t>(e.g., .</a:t>
            </a:r>
            <a:r>
              <a:rPr lang="en-US" sz="1100" dirty="0" err="1" smtClean="0"/>
              <a:t>pdiv</a:t>
            </a:r>
            <a:r>
              <a:rPr lang="en-US" sz="1100" dirty="0" smtClean="0"/>
              <a:t> a:hover {color: </a:t>
            </a:r>
            <a:r>
              <a:rPr lang="en-US" sz="1100" dirty="0" smtClean="0">
                <a:solidFill>
                  <a:srgbClr val="FF0000"/>
                </a:solidFill>
              </a:rPr>
              <a:t>red; text-decoration: underline</a:t>
            </a:r>
            <a:r>
              <a:rPr lang="en-US" sz="1100" dirty="0" smtClean="0"/>
              <a:t>} )</a:t>
            </a:r>
          </a:p>
        </p:txBody>
      </p:sp>
      <p:sp>
        <p:nvSpPr>
          <p:cNvPr id="6" name="Rectangle 5"/>
          <p:cNvSpPr/>
          <p:nvPr/>
        </p:nvSpPr>
        <p:spPr bwMode="auto">
          <a:xfrm>
            <a:off x="1228628" y="2854848"/>
            <a:ext cx="2904056" cy="49166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lnSpc>
                <a:spcPct val="100000"/>
              </a:lnSpc>
            </a:pPr>
            <a:r>
              <a:rPr kumimoji="0" lang="en-US" sz="1600" b="1" i="0" u="none" strike="noStrike" cap="none" normalizeH="0" baseline="0" dirty="0" smtClean="0">
                <a:ln>
                  <a:noFill/>
                </a:ln>
                <a:solidFill>
                  <a:schemeClr val="tx1"/>
                </a:solidFill>
                <a:effectLst/>
                <a:latin typeface="Tahoma" charset="0"/>
              </a:rPr>
              <a:t>JavaScript Data</a:t>
            </a:r>
          </a:p>
          <a:p>
            <a:pPr algn="ctr" eaLnBrk="0" hangingPunct="0">
              <a:lnSpc>
                <a:spcPct val="100000"/>
              </a:lnSpc>
            </a:pPr>
            <a:r>
              <a:rPr lang="en-US" sz="1100" dirty="0" smtClean="0"/>
              <a:t>(e.g., &lt;script&gt; </a:t>
            </a:r>
            <a:r>
              <a:rPr lang="en-US" sz="1100" dirty="0" smtClean="0">
                <a:solidFill>
                  <a:srgbClr val="FF0000"/>
                </a:solidFill>
              </a:rPr>
              <a:t>some </a:t>
            </a:r>
            <a:r>
              <a:rPr lang="en-US" sz="1100" dirty="0" err="1" smtClean="0">
                <a:solidFill>
                  <a:srgbClr val="FF0000"/>
                </a:solidFill>
              </a:rPr>
              <a:t>javascript</a:t>
            </a:r>
            <a:r>
              <a:rPr lang="en-US" sz="1100" dirty="0" smtClean="0">
                <a:solidFill>
                  <a:srgbClr val="FF0000"/>
                </a:solidFill>
              </a:rPr>
              <a:t> </a:t>
            </a:r>
            <a:r>
              <a:rPr lang="en-US" sz="1100" dirty="0" smtClean="0"/>
              <a:t>&lt;/script&gt; )</a:t>
            </a:r>
          </a:p>
        </p:txBody>
      </p:sp>
      <p:sp>
        <p:nvSpPr>
          <p:cNvPr id="7" name="Rectangle 6"/>
          <p:cNvSpPr/>
          <p:nvPr/>
        </p:nvSpPr>
        <p:spPr bwMode="auto">
          <a:xfrm>
            <a:off x="1600200" y="1974913"/>
            <a:ext cx="2908161" cy="609600"/>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ahoma" charset="0"/>
              </a:rPr>
              <a:t>HTML Attribute Values</a:t>
            </a:r>
          </a:p>
          <a:p>
            <a:pPr algn="ctr" eaLnBrk="0" hangingPunct="0">
              <a:lnSpc>
                <a:spcPct val="100000"/>
              </a:lnSpc>
            </a:pPr>
            <a:r>
              <a:rPr lang="en-US" sz="1100" dirty="0" smtClean="0"/>
              <a:t>(e.g., &lt;input name='</a:t>
            </a:r>
            <a:r>
              <a:rPr lang="en-US" sz="1100" dirty="0" smtClean="0">
                <a:solidFill>
                  <a:srgbClr val="FF0000"/>
                </a:solidFill>
              </a:rPr>
              <a:t>person</a:t>
            </a:r>
            <a:r>
              <a:rPr lang="en-US" sz="1100" dirty="0" smtClean="0"/>
              <a:t>' type='</a:t>
            </a:r>
            <a:r>
              <a:rPr lang="en-US" sz="1100" dirty="0" smtClean="0">
                <a:solidFill>
                  <a:srgbClr val="FF0000"/>
                </a:solidFill>
              </a:rPr>
              <a:t>TEXT</a:t>
            </a:r>
            <a:r>
              <a:rPr lang="en-US" sz="1100" dirty="0" smtClean="0"/>
              <a:t>' value='</a:t>
            </a:r>
            <a:r>
              <a:rPr lang="en-US" sz="1100" dirty="0" err="1" smtClean="0">
                <a:solidFill>
                  <a:srgbClr val="FF0000"/>
                </a:solidFill>
              </a:rPr>
              <a:t>defaultValue</a:t>
            </a:r>
            <a:r>
              <a:rPr lang="en-US" sz="1100" dirty="0" smtClean="0"/>
              <a:t>'&gt; )</a:t>
            </a:r>
            <a:endParaRPr kumimoji="0" lang="en-US" b="1" i="0" u="none" strike="noStrike" cap="none" normalizeH="0" baseline="0" dirty="0" smtClean="0">
              <a:ln>
                <a:noFill/>
              </a:ln>
              <a:solidFill>
                <a:schemeClr val="tx1"/>
              </a:solidFill>
              <a:effectLst/>
              <a:latin typeface="Tahoma" charset="0"/>
            </a:endParaRPr>
          </a:p>
        </p:txBody>
      </p:sp>
      <p:sp>
        <p:nvSpPr>
          <p:cNvPr id="8" name="Rectangle 7"/>
          <p:cNvSpPr/>
          <p:nvPr/>
        </p:nvSpPr>
        <p:spPr bwMode="auto">
          <a:xfrm>
            <a:off x="961105" y="1254648"/>
            <a:ext cx="2831961" cy="49166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ahoma" charset="0"/>
              </a:rPr>
              <a:t>HTML Element Content</a:t>
            </a:r>
          </a:p>
          <a:p>
            <a:pPr algn="ctr" eaLnBrk="0" hangingPunct="0">
              <a:lnSpc>
                <a:spcPct val="100000"/>
              </a:lnSpc>
            </a:pPr>
            <a:r>
              <a:rPr lang="en-US" sz="1100" dirty="0" smtClean="0"/>
              <a:t>(e.g., &lt;div&gt; </a:t>
            </a:r>
            <a:r>
              <a:rPr lang="en-US" sz="1100" dirty="0" smtClean="0">
                <a:solidFill>
                  <a:srgbClr val="FF0000"/>
                </a:solidFill>
              </a:rPr>
              <a:t>some text to display </a:t>
            </a:r>
            <a:r>
              <a:rPr lang="en-US" sz="1100" dirty="0" smtClean="0"/>
              <a:t>&lt;/div&gt; )</a:t>
            </a:r>
            <a:endParaRPr lang="en-US" sz="1600" dirty="0" smtClean="0"/>
          </a:p>
        </p:txBody>
      </p:sp>
      <p:sp>
        <p:nvSpPr>
          <p:cNvPr id="10" name="Rectangle 9"/>
          <p:cNvSpPr/>
          <p:nvPr/>
        </p:nvSpPr>
        <p:spPr bwMode="auto">
          <a:xfrm>
            <a:off x="783308" y="4413313"/>
            <a:ext cx="3102892" cy="491665"/>
          </a:xfrm>
          <a:prstGeom prst="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tx1"/>
                </a:solidFill>
                <a:effectLst/>
                <a:latin typeface="Tahoma" charset="0"/>
              </a:rPr>
              <a:t>URI Attribute Values</a:t>
            </a:r>
          </a:p>
          <a:p>
            <a:pPr algn="ctr" eaLnBrk="0" hangingPunct="0">
              <a:lnSpc>
                <a:spcPct val="100000"/>
              </a:lnSpc>
            </a:pPr>
            <a:r>
              <a:rPr lang="en-US" sz="1100" dirty="0" smtClean="0"/>
              <a:t>(e.g., &lt;a </a:t>
            </a:r>
            <a:r>
              <a:rPr lang="en-US" sz="1100" dirty="0" err="1" smtClean="0"/>
              <a:t>href</a:t>
            </a:r>
            <a:r>
              <a:rPr lang="en-US" sz="1100" dirty="0" smtClean="0"/>
              <a:t>="</a:t>
            </a:r>
            <a:r>
              <a:rPr lang="en-US" sz="1100" dirty="0" err="1" smtClean="0">
                <a:solidFill>
                  <a:srgbClr val="FF0000"/>
                </a:solidFill>
              </a:rPr>
              <a:t>javascript:toggle</a:t>
            </a:r>
            <a:r>
              <a:rPr lang="en-US" sz="1100" dirty="0" smtClean="0">
                <a:solidFill>
                  <a:srgbClr val="FF0000"/>
                </a:solidFill>
              </a:rPr>
              <a:t>('lesson')</a:t>
            </a:r>
            <a:r>
              <a:rPr lang="en-US" sz="1100" dirty="0" smtClean="0"/>
              <a:t>" )</a:t>
            </a:r>
            <a:endParaRPr kumimoji="0" lang="en-US" sz="1600" b="1" i="0" u="none" strike="noStrike" cap="none" normalizeH="0" baseline="0" dirty="0" smtClean="0">
              <a:ln>
                <a:noFill/>
              </a:ln>
              <a:solidFill>
                <a:schemeClr val="tx1"/>
              </a:solidFill>
              <a:effectLst/>
              <a:latin typeface="Tahoma" charset="0"/>
            </a:endParaRPr>
          </a:p>
        </p:txBody>
      </p:sp>
      <p:sp>
        <p:nvSpPr>
          <p:cNvPr id="11" name="Line Callout 2 (Border and Accent Bar) 10"/>
          <p:cNvSpPr/>
          <p:nvPr/>
        </p:nvSpPr>
        <p:spPr bwMode="auto">
          <a:xfrm rot="10800000" flipV="1">
            <a:off x="5943600" y="3248190"/>
            <a:ext cx="3107934" cy="553861"/>
          </a:xfrm>
          <a:prstGeom prst="accentBorderCallout2">
            <a:avLst>
              <a:gd name="adj1" fmla="val 71083"/>
              <a:gd name="adj2" fmla="val 102270"/>
              <a:gd name="adj3" fmla="val 70916"/>
              <a:gd name="adj4" fmla="val 111885"/>
              <a:gd name="adj5" fmla="val 129790"/>
              <a:gd name="adj6" fmla="val 142890"/>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100" dirty="0" smtClean="0">
                <a:solidFill>
                  <a:schemeClr val="tx1"/>
                </a:solidFill>
              </a:rPr>
              <a:t>#4: All non-alphanumeric &lt; 256 </a:t>
            </a:r>
            <a:r>
              <a:rPr lang="en-US" sz="1100" dirty="0" smtClean="0">
                <a:solidFill>
                  <a:schemeClr val="tx1"/>
                </a:solidFill>
                <a:sym typeface="Wingdings" pitchFamily="2" charset="2"/>
              </a:rPr>
              <a:t> </a:t>
            </a:r>
            <a:r>
              <a:rPr lang="en-US" sz="1100" dirty="0" smtClean="0">
                <a:solidFill>
                  <a:schemeClr val="tx1"/>
                </a:solidFill>
              </a:rPr>
              <a:t>\HH</a:t>
            </a:r>
          </a:p>
          <a:p>
            <a:pPr algn="ctr" eaLnBrk="0" hangingPunct="0">
              <a:defRPr/>
            </a:pPr>
            <a:r>
              <a:rPr lang="en-US" sz="1100" dirty="0" smtClean="0">
                <a:solidFill>
                  <a:schemeClr val="tx1"/>
                </a:solidFill>
              </a:rPr>
              <a:t>ESAPI: </a:t>
            </a:r>
            <a:r>
              <a:rPr lang="en-US" sz="1100" dirty="0" err="1" smtClean="0">
                <a:solidFill>
                  <a:schemeClr val="tx1"/>
                </a:solidFill>
              </a:rPr>
              <a:t>encodeForCSS</a:t>
            </a:r>
            <a:r>
              <a:rPr lang="en-US" sz="1100" dirty="0" smtClean="0">
                <a:solidFill>
                  <a:schemeClr val="tx1"/>
                </a:solidFill>
              </a:rPr>
              <a:t>()</a:t>
            </a:r>
          </a:p>
        </p:txBody>
      </p:sp>
      <p:sp>
        <p:nvSpPr>
          <p:cNvPr id="12" name="Line Callout 2 (Border and Accent Bar) 11"/>
          <p:cNvSpPr/>
          <p:nvPr/>
        </p:nvSpPr>
        <p:spPr bwMode="auto">
          <a:xfrm rot="10800000" flipV="1">
            <a:off x="5572026" y="2325801"/>
            <a:ext cx="3114773" cy="496896"/>
          </a:xfrm>
          <a:prstGeom prst="accentBorderCallout2">
            <a:avLst>
              <a:gd name="adj1" fmla="val 71083"/>
              <a:gd name="adj2" fmla="val 102270"/>
              <a:gd name="adj3" fmla="val 70916"/>
              <a:gd name="adj4" fmla="val 111885"/>
              <a:gd name="adj5" fmla="val 135850"/>
              <a:gd name="adj6" fmla="val 150696"/>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100" dirty="0" smtClean="0">
                <a:solidFill>
                  <a:schemeClr val="tx1"/>
                </a:solidFill>
              </a:rPr>
              <a:t>#3: All non-alphanumeric &lt; 256 </a:t>
            </a:r>
            <a:r>
              <a:rPr lang="en-US" sz="1100" dirty="0" smtClean="0">
                <a:solidFill>
                  <a:schemeClr val="tx1"/>
                </a:solidFill>
                <a:sym typeface="Wingdings" pitchFamily="2" charset="2"/>
              </a:rPr>
              <a:t> </a:t>
            </a:r>
            <a:r>
              <a:rPr lang="en-US" sz="1100" dirty="0" smtClean="0">
                <a:solidFill>
                  <a:schemeClr val="tx1"/>
                </a:solidFill>
              </a:rPr>
              <a:t>\</a:t>
            </a:r>
            <a:r>
              <a:rPr lang="en-US" sz="1100" dirty="0" err="1" smtClean="0">
                <a:solidFill>
                  <a:schemeClr val="tx1"/>
                </a:solidFill>
              </a:rPr>
              <a:t>xHH</a:t>
            </a:r>
            <a:endParaRPr lang="en-US" sz="1100" dirty="0" smtClean="0">
              <a:solidFill>
                <a:schemeClr val="tx1"/>
              </a:solidFill>
            </a:endParaRPr>
          </a:p>
          <a:p>
            <a:pPr algn="ctr" eaLnBrk="0" hangingPunct="0">
              <a:defRPr/>
            </a:pPr>
            <a:r>
              <a:rPr lang="en-US" sz="1100" dirty="0" smtClean="0">
                <a:solidFill>
                  <a:schemeClr val="tx1"/>
                </a:solidFill>
              </a:rPr>
              <a:t>ESAPI: </a:t>
            </a:r>
            <a:r>
              <a:rPr lang="en-US" sz="1100" dirty="0" err="1" smtClean="0">
                <a:solidFill>
                  <a:schemeClr val="tx1"/>
                </a:solidFill>
              </a:rPr>
              <a:t>encodeForJavaScript</a:t>
            </a:r>
            <a:r>
              <a:rPr lang="en-US" sz="1100" dirty="0" smtClean="0">
                <a:solidFill>
                  <a:schemeClr val="tx1"/>
                </a:solidFill>
              </a:rPr>
              <a:t>()</a:t>
            </a:r>
          </a:p>
        </p:txBody>
      </p:sp>
      <p:sp>
        <p:nvSpPr>
          <p:cNvPr id="13" name="Line Callout 2 (Border and Accent Bar) 12"/>
          <p:cNvSpPr/>
          <p:nvPr/>
        </p:nvSpPr>
        <p:spPr bwMode="auto">
          <a:xfrm rot="10800000" flipV="1">
            <a:off x="5443481" y="679514"/>
            <a:ext cx="3471918" cy="496896"/>
          </a:xfrm>
          <a:prstGeom prst="accentBorderCallout2">
            <a:avLst>
              <a:gd name="adj1" fmla="val 71083"/>
              <a:gd name="adj2" fmla="val 102270"/>
              <a:gd name="adj3" fmla="val 70916"/>
              <a:gd name="adj4" fmla="val 111885"/>
              <a:gd name="adj5" fmla="val 154750"/>
              <a:gd name="adj6" fmla="val 151981"/>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100" dirty="0" smtClean="0">
                <a:solidFill>
                  <a:schemeClr val="tx1"/>
                </a:solidFill>
              </a:rPr>
              <a:t>#1:  ( &amp;, &lt;, &gt;, " ) </a:t>
            </a:r>
            <a:r>
              <a:rPr lang="en-US" sz="1100" dirty="0" smtClean="0">
                <a:solidFill>
                  <a:schemeClr val="tx1"/>
                </a:solidFill>
                <a:sym typeface="Wingdings" pitchFamily="2" charset="2"/>
              </a:rPr>
              <a:t> </a:t>
            </a:r>
            <a:r>
              <a:rPr lang="en-US" sz="1100" dirty="0" smtClean="0">
                <a:solidFill>
                  <a:schemeClr val="tx1"/>
                </a:solidFill>
              </a:rPr>
              <a:t>&amp;entity;   ( ', / ) </a:t>
            </a:r>
            <a:r>
              <a:rPr lang="en-US" sz="1100" dirty="0" smtClean="0">
                <a:solidFill>
                  <a:schemeClr val="tx1"/>
                </a:solidFill>
                <a:sym typeface="Wingdings" pitchFamily="2" charset="2"/>
              </a:rPr>
              <a:t> </a:t>
            </a:r>
            <a:r>
              <a:rPr lang="en-US" sz="1100" dirty="0" smtClean="0">
                <a:solidFill>
                  <a:schemeClr val="tx1"/>
                </a:solidFill>
              </a:rPr>
              <a:t>&amp;#</a:t>
            </a:r>
            <a:r>
              <a:rPr lang="en-US" sz="1100" dirty="0" err="1" smtClean="0">
                <a:solidFill>
                  <a:schemeClr val="tx1"/>
                </a:solidFill>
              </a:rPr>
              <a:t>xHH</a:t>
            </a:r>
            <a:r>
              <a:rPr lang="en-US" sz="1100" dirty="0" smtClean="0">
                <a:solidFill>
                  <a:schemeClr val="tx1"/>
                </a:solidFill>
              </a:rPr>
              <a:t>;</a:t>
            </a:r>
          </a:p>
          <a:p>
            <a:pPr algn="ctr" eaLnBrk="0" hangingPunct="0">
              <a:defRPr/>
            </a:pPr>
            <a:r>
              <a:rPr lang="en-US" sz="1100" dirty="0" smtClean="0">
                <a:solidFill>
                  <a:schemeClr val="tx1"/>
                </a:solidFill>
              </a:rPr>
              <a:t>ESAPI: </a:t>
            </a:r>
            <a:r>
              <a:rPr lang="en-US" sz="1100" dirty="0" err="1" smtClean="0">
                <a:solidFill>
                  <a:schemeClr val="tx1"/>
                </a:solidFill>
              </a:rPr>
              <a:t>encodeForHTML</a:t>
            </a:r>
            <a:r>
              <a:rPr lang="en-US" sz="1100" dirty="0" smtClean="0">
                <a:solidFill>
                  <a:schemeClr val="tx1"/>
                </a:solidFill>
              </a:rPr>
              <a:t>()</a:t>
            </a:r>
          </a:p>
        </p:txBody>
      </p:sp>
      <p:sp>
        <p:nvSpPr>
          <p:cNvPr id="14" name="Line Callout 2 (Border and Accent Bar) 13"/>
          <p:cNvSpPr/>
          <p:nvPr/>
        </p:nvSpPr>
        <p:spPr bwMode="auto">
          <a:xfrm rot="10800000" flipV="1">
            <a:off x="5791200" y="1441514"/>
            <a:ext cx="3215198" cy="503958"/>
          </a:xfrm>
          <a:prstGeom prst="accentBorderCallout2">
            <a:avLst>
              <a:gd name="adj1" fmla="val 71083"/>
              <a:gd name="adj2" fmla="val 102270"/>
              <a:gd name="adj3" fmla="val 70916"/>
              <a:gd name="adj4" fmla="val 111885"/>
              <a:gd name="adj5" fmla="val 144792"/>
              <a:gd name="adj6" fmla="val 144087"/>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100" dirty="0" smtClean="0">
                <a:solidFill>
                  <a:schemeClr val="tx1"/>
                </a:solidFill>
              </a:rPr>
              <a:t>#2: All non-alphanumeric &lt; 256 </a:t>
            </a:r>
            <a:r>
              <a:rPr lang="en-US" sz="1100" dirty="0" smtClean="0">
                <a:solidFill>
                  <a:schemeClr val="tx1"/>
                </a:solidFill>
                <a:sym typeface="Wingdings" pitchFamily="2" charset="2"/>
              </a:rPr>
              <a:t> </a:t>
            </a:r>
            <a:r>
              <a:rPr lang="en-US" sz="1100" dirty="0" smtClean="0">
                <a:solidFill>
                  <a:schemeClr val="tx1"/>
                </a:solidFill>
              </a:rPr>
              <a:t>&amp;#</a:t>
            </a:r>
            <a:r>
              <a:rPr lang="en-US" sz="1100" dirty="0" err="1" smtClean="0">
                <a:solidFill>
                  <a:schemeClr val="tx1"/>
                </a:solidFill>
              </a:rPr>
              <a:t>xHH</a:t>
            </a:r>
            <a:endParaRPr lang="en-US" sz="1100" dirty="0" smtClean="0">
              <a:solidFill>
                <a:schemeClr val="tx1"/>
              </a:solidFill>
            </a:endParaRPr>
          </a:p>
          <a:p>
            <a:pPr algn="ctr" eaLnBrk="0" hangingPunct="0">
              <a:defRPr/>
            </a:pPr>
            <a:r>
              <a:rPr lang="en-US" sz="1100" dirty="0" smtClean="0">
                <a:solidFill>
                  <a:schemeClr val="tx1"/>
                </a:solidFill>
              </a:rPr>
              <a:t>ESAPI: </a:t>
            </a:r>
            <a:r>
              <a:rPr lang="en-US" sz="1100" dirty="0" err="1" smtClean="0">
                <a:solidFill>
                  <a:schemeClr val="tx1"/>
                </a:solidFill>
              </a:rPr>
              <a:t>encodeForHTMLAttribute</a:t>
            </a:r>
            <a:r>
              <a:rPr lang="en-US" sz="1100" dirty="0" smtClean="0">
                <a:solidFill>
                  <a:schemeClr val="tx1"/>
                </a:solidFill>
              </a:rPr>
              <a:t>()</a:t>
            </a:r>
          </a:p>
        </p:txBody>
      </p:sp>
      <p:sp>
        <p:nvSpPr>
          <p:cNvPr id="16" name="Line Callout 2 (Border and Accent Bar) 15"/>
          <p:cNvSpPr/>
          <p:nvPr/>
        </p:nvSpPr>
        <p:spPr bwMode="auto">
          <a:xfrm rot="10800000" flipV="1">
            <a:off x="5791200" y="4260913"/>
            <a:ext cx="3124200" cy="496896"/>
          </a:xfrm>
          <a:prstGeom prst="accentBorderCallout2">
            <a:avLst>
              <a:gd name="adj1" fmla="val 71083"/>
              <a:gd name="adj2" fmla="val 102270"/>
              <a:gd name="adj3" fmla="val 70916"/>
              <a:gd name="adj4" fmla="val 111885"/>
              <a:gd name="adj5" fmla="val 69299"/>
              <a:gd name="adj6" fmla="val 167271"/>
            </a:avLst>
          </a:prstGeom>
          <a:solidFill>
            <a:schemeClr val="accent1">
              <a:lumMod val="20000"/>
              <a:lumOff val="80000"/>
            </a:schemeClr>
          </a:solidFill>
          <a:ln>
            <a:headEnd type="none" w="med" len="med"/>
            <a:tailEnd type="none" w="med" len="med"/>
          </a:ln>
          <a:effectLst>
            <a:glow rad="139700">
              <a:schemeClr val="accent3">
                <a:satMod val="175000"/>
                <a:alpha val="40000"/>
              </a:schemeClr>
            </a:glow>
            <a:outerShdw blurRad="40000" dist="20000" dir="5400000" rotWithShape="0">
              <a:srgbClr val="000000">
                <a:alpha val="38000"/>
              </a:srgbClr>
            </a:outerShdw>
          </a:effectLst>
        </p:spPr>
        <p:style>
          <a:lnRef idx="1">
            <a:schemeClr val="accent5"/>
          </a:lnRef>
          <a:fillRef idx="2">
            <a:schemeClr val="accent5"/>
          </a:fillRef>
          <a:effectRef idx="1">
            <a:schemeClr val="accent5"/>
          </a:effectRef>
          <a:fontRef idx="minor">
            <a:schemeClr val="dk1"/>
          </a:fontRef>
        </p:style>
        <p:txBody>
          <a:bodyPr anchor="ctr"/>
          <a:lstStyle/>
          <a:p>
            <a:pPr algn="ctr" eaLnBrk="0" hangingPunct="0">
              <a:spcAft>
                <a:spcPts val="300"/>
              </a:spcAft>
              <a:defRPr/>
            </a:pPr>
            <a:r>
              <a:rPr lang="en-US" sz="1100" dirty="0" smtClean="0">
                <a:solidFill>
                  <a:schemeClr val="tx1"/>
                </a:solidFill>
              </a:rPr>
              <a:t>#5: All non-alphanumeric &lt; 256 </a:t>
            </a:r>
            <a:r>
              <a:rPr lang="en-US" sz="1100" dirty="0" smtClean="0">
                <a:solidFill>
                  <a:schemeClr val="tx1"/>
                </a:solidFill>
                <a:sym typeface="Wingdings" pitchFamily="2" charset="2"/>
              </a:rPr>
              <a:t> </a:t>
            </a:r>
            <a:r>
              <a:rPr lang="en-US" sz="1100" dirty="0" smtClean="0">
                <a:solidFill>
                  <a:schemeClr val="tx1"/>
                </a:solidFill>
              </a:rPr>
              <a:t>%HH</a:t>
            </a:r>
          </a:p>
          <a:p>
            <a:pPr algn="ctr" eaLnBrk="0" hangingPunct="0">
              <a:defRPr/>
            </a:pPr>
            <a:r>
              <a:rPr lang="en-US" sz="1100" dirty="0" smtClean="0">
                <a:solidFill>
                  <a:schemeClr val="tx1"/>
                </a:solidFill>
              </a:rPr>
              <a:t>ESAPI: </a:t>
            </a:r>
            <a:r>
              <a:rPr lang="en-US" sz="1100" dirty="0" err="1" smtClean="0">
                <a:solidFill>
                  <a:schemeClr val="tx1"/>
                </a:solidFill>
              </a:rPr>
              <a:t>encodeForURL</a:t>
            </a:r>
            <a:r>
              <a:rPr lang="en-US" sz="1100" dirty="0" smtClean="0">
                <a:solidFill>
                  <a:schemeClr val="tx1"/>
                </a:solidFill>
              </a:rPr>
              <a:t>()</a:t>
            </a:r>
            <a:endParaRPr lang="en-US" sz="1100" dirty="0">
              <a:solidFill>
                <a:schemeClr val="tx1"/>
              </a:solidFill>
            </a:endParaRPr>
          </a:p>
        </p:txBody>
      </p:sp>
      <p:sp>
        <p:nvSpPr>
          <p:cNvPr id="17" name="TextBox 16"/>
          <p:cNvSpPr txBox="1"/>
          <p:nvPr/>
        </p:nvSpPr>
        <p:spPr>
          <a:xfrm>
            <a:off x="152400" y="5167875"/>
            <a:ext cx="8915400" cy="1107996"/>
          </a:xfrm>
          <a:prstGeom prst="rect">
            <a:avLst/>
          </a:prstGeom>
          <a:noFill/>
        </p:spPr>
        <p:txBody>
          <a:bodyPr wrap="square" rtlCol="0">
            <a:spAutoFit/>
          </a:bodyPr>
          <a:lstStyle/>
          <a:p>
            <a:r>
              <a:rPr lang="en-US" b="1" dirty="0" smtClean="0"/>
              <a:t>ALL other contexts CANNOT include </a:t>
            </a:r>
            <a:r>
              <a:rPr lang="en-US" b="1" dirty="0" err="1" smtClean="0"/>
              <a:t>Untrusted</a:t>
            </a:r>
            <a:r>
              <a:rPr lang="en-US" b="1" dirty="0" smtClean="0"/>
              <a:t> Data</a:t>
            </a:r>
          </a:p>
          <a:p>
            <a:r>
              <a:rPr lang="en-US" sz="1600" b="1" dirty="0" smtClean="0"/>
              <a:t>Recommendation: Only allow #1 and #2 and disallow all others</a:t>
            </a:r>
            <a:endParaRPr lang="en-US" sz="1050" b="1" dirty="0" smtClean="0"/>
          </a:p>
          <a:p>
            <a:r>
              <a:rPr lang="en-US" sz="1600" b="1" dirty="0" smtClean="0"/>
              <a:t>See:  </a:t>
            </a:r>
            <a:r>
              <a:rPr lang="en-US" sz="1600" b="1" dirty="0" smtClean="0">
                <a:hlinkClick r:id="rId5"/>
              </a:rPr>
              <a:t>www.owasp.org/index.php/XSS_(Cross_Site_Scripting)_Prevention_Cheat_Sheet</a:t>
            </a:r>
            <a:r>
              <a:rPr lang="en-US" sz="1600" b="1" dirty="0" smtClean="0"/>
              <a:t> for more details</a:t>
            </a:r>
            <a:endParaRPr lang="en-US" sz="1600" b="1" dirty="0"/>
          </a:p>
        </p:txBody>
      </p:sp>
    </p:spTree>
    <p:custDataLst>
      <p:tags r:id="rId1"/>
    </p:custDataLst>
    <p:extLst>
      <p:ext uri="{BB962C8B-B14F-4D97-AF65-F5344CB8AC3E}">
        <p14:creationId xmlns:p14="http://schemas.microsoft.com/office/powerpoint/2010/main" val="129647573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33400" y="0"/>
            <a:ext cx="8229600" cy="885623"/>
          </a:xfrm>
        </p:spPr>
        <p:txBody>
          <a:bodyPr>
            <a:normAutofit fontScale="90000"/>
          </a:bodyPr>
          <a:lstStyle/>
          <a:p>
            <a:pPr eaLnBrk="1" hangingPunct="1"/>
            <a:r>
              <a:rPr lang="en-US" dirty="0" smtClean="0"/>
              <a:t>A4 – Insecure Direct Object References</a:t>
            </a:r>
          </a:p>
        </p:txBody>
      </p:sp>
      <p:graphicFrame>
        <p:nvGraphicFramePr>
          <p:cNvPr id="4" name="Diagram 3"/>
          <p:cNvGraphicFramePr/>
          <p:nvPr>
            <p:extLst>
              <p:ext uri="{D42A27DB-BD31-4B8C-83A1-F6EECF244321}">
                <p14:modId xmlns:p14="http://schemas.microsoft.com/office/powerpoint/2010/main" val="2140703463"/>
              </p:ext>
            </p:extLst>
          </p:nvPr>
        </p:nvGraphicFramePr>
        <p:xfrm>
          <a:off x="304800" y="698272"/>
          <a:ext cx="84582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9236927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71475" y="129915"/>
            <a:ext cx="8229600" cy="860685"/>
          </a:xfrm>
        </p:spPr>
        <p:txBody>
          <a:bodyPr>
            <a:normAutofit/>
          </a:bodyPr>
          <a:lstStyle/>
          <a:p>
            <a:pPr eaLnBrk="1" hangingPunct="1"/>
            <a:r>
              <a:rPr lang="en-US" dirty="0" smtClean="0"/>
              <a:t>Insecure Direct </a:t>
            </a:r>
            <a:r>
              <a:rPr lang="en-US" smtClean="0"/>
              <a:t>Object </a:t>
            </a:r>
            <a:r>
              <a:rPr lang="en-US" smtClean="0"/>
              <a:t>References</a:t>
            </a:r>
            <a:endParaRPr lang="en-US" dirty="0" smtClean="0"/>
          </a:p>
        </p:txBody>
      </p:sp>
      <p:sp>
        <p:nvSpPr>
          <p:cNvPr id="18435" name="Rectangle 3"/>
          <p:cNvSpPr>
            <a:spLocks noGrp="1" noChangeArrowheads="1"/>
          </p:cNvSpPr>
          <p:nvPr>
            <p:ph type="body" idx="1"/>
          </p:nvPr>
        </p:nvSpPr>
        <p:spPr>
          <a:xfrm>
            <a:off x="5256213" y="1268413"/>
            <a:ext cx="3887787" cy="4495800"/>
          </a:xfrm>
        </p:spPr>
        <p:txBody>
          <a:bodyPr/>
          <a:lstStyle/>
          <a:p>
            <a:pPr eaLnBrk="1" hangingPunct="1"/>
            <a:r>
              <a:rPr lang="en-US" sz="2400" dirty="0" smtClean="0"/>
              <a:t>Attacker notices his acct parameter is 6065</a:t>
            </a:r>
          </a:p>
          <a:p>
            <a:pPr eaLnBrk="1" hangingPunct="1">
              <a:buFont typeface="Webdings" pitchFamily="18" charset="2"/>
              <a:buNone/>
            </a:pPr>
            <a:r>
              <a:rPr lang="en-US" sz="2400" dirty="0" smtClean="0"/>
              <a:t>    ?acct=6065</a:t>
            </a:r>
          </a:p>
          <a:p>
            <a:pPr eaLnBrk="1" hangingPunct="1"/>
            <a:endParaRPr lang="en-US" sz="2400" dirty="0" smtClean="0"/>
          </a:p>
          <a:p>
            <a:pPr eaLnBrk="1" hangingPunct="1"/>
            <a:r>
              <a:rPr lang="en-US" sz="2400" dirty="0" smtClean="0"/>
              <a:t>He modifies it to a nearby number</a:t>
            </a:r>
          </a:p>
          <a:p>
            <a:pPr eaLnBrk="1" hangingPunct="1">
              <a:buFont typeface="Webdings" pitchFamily="18" charset="2"/>
              <a:buNone/>
            </a:pPr>
            <a:r>
              <a:rPr lang="en-US" sz="2400" dirty="0" smtClean="0"/>
              <a:t>    ?acct=6066</a:t>
            </a:r>
          </a:p>
          <a:p>
            <a:pPr eaLnBrk="1" hangingPunct="1">
              <a:buFont typeface="Webdings" pitchFamily="18" charset="2"/>
              <a:buNone/>
            </a:pPr>
            <a:endParaRPr lang="en-US" sz="2400" dirty="0" smtClean="0"/>
          </a:p>
          <a:p>
            <a:pPr eaLnBrk="1" hangingPunct="1"/>
            <a:r>
              <a:rPr lang="en-US" sz="2400" dirty="0" smtClean="0"/>
              <a:t>Attacker views the victim’s account information</a:t>
            </a:r>
          </a:p>
        </p:txBody>
      </p:sp>
      <p:pic>
        <p:nvPicPr>
          <p:cNvPr id="18436" name="Picture 4"/>
          <p:cNvPicPr>
            <a:picLocks noChangeAspect="1" noChangeArrowheads="1"/>
          </p:cNvPicPr>
          <p:nvPr/>
        </p:nvPicPr>
        <p:blipFill>
          <a:blip r:embed="rId4" cstate="print"/>
          <a:srcRect/>
          <a:stretch>
            <a:fillRect/>
          </a:stretch>
        </p:blipFill>
        <p:spPr bwMode="auto">
          <a:xfrm>
            <a:off x="228600" y="1219200"/>
            <a:ext cx="5029200" cy="4716463"/>
          </a:xfrm>
          <a:prstGeom prst="rect">
            <a:avLst/>
          </a:prstGeom>
          <a:noFill/>
          <a:ln w="9525" algn="ctr">
            <a:noFill/>
            <a:miter lim="800000"/>
            <a:headEnd/>
            <a:tailEnd/>
          </a:ln>
        </p:spPr>
      </p:pic>
      <p:pic>
        <p:nvPicPr>
          <p:cNvPr id="18437" name="Picture 5" descr="Online Banking"/>
          <p:cNvPicPr>
            <a:picLocks noChangeAspect="1" noChangeArrowheads="1"/>
          </p:cNvPicPr>
          <p:nvPr/>
        </p:nvPicPr>
        <p:blipFill>
          <a:blip r:embed="rId5" cstate="print"/>
          <a:srcRect/>
          <a:stretch>
            <a:fillRect/>
          </a:stretch>
        </p:blipFill>
        <p:spPr bwMode="auto">
          <a:xfrm>
            <a:off x="257175" y="1847850"/>
            <a:ext cx="4876800" cy="3943350"/>
          </a:xfrm>
          <a:prstGeom prst="rect">
            <a:avLst/>
          </a:prstGeom>
          <a:noFill/>
          <a:ln w="9525">
            <a:noFill/>
            <a:miter lim="800000"/>
            <a:headEnd/>
            <a:tailEnd/>
          </a:ln>
        </p:spPr>
      </p:pic>
      <p:sp>
        <p:nvSpPr>
          <p:cNvPr id="18438" name="Text Box 6"/>
          <p:cNvSpPr txBox="1">
            <a:spLocks noChangeArrowheads="1"/>
          </p:cNvSpPr>
          <p:nvPr/>
        </p:nvSpPr>
        <p:spPr bwMode="auto">
          <a:xfrm>
            <a:off x="457200" y="1676400"/>
            <a:ext cx="4648200" cy="369332"/>
          </a:xfrm>
          <a:prstGeom prst="rect">
            <a:avLst/>
          </a:prstGeom>
          <a:solidFill>
            <a:schemeClr val="bg1"/>
          </a:solidFill>
          <a:ln w="9525" algn="ctr">
            <a:solidFill>
              <a:schemeClr val="tx1"/>
            </a:solidFill>
            <a:miter lim="800000"/>
            <a:headEnd/>
            <a:tailEnd/>
          </a:ln>
        </p:spPr>
        <p:txBody>
          <a:bodyPr>
            <a:spAutoFit/>
          </a:bodyPr>
          <a:lstStyle/>
          <a:p>
            <a:r>
              <a:rPr lang="en-US" b="1" dirty="0"/>
              <a:t>https://www.onlinebank.com/user?acct=6065</a:t>
            </a:r>
          </a:p>
        </p:txBody>
      </p:sp>
      <p:sp>
        <p:nvSpPr>
          <p:cNvPr id="18439" name="Text Box 7"/>
          <p:cNvSpPr txBox="1">
            <a:spLocks noChangeArrowheads="1"/>
          </p:cNvSpPr>
          <p:nvPr/>
        </p:nvSpPr>
        <p:spPr bwMode="auto">
          <a:xfrm>
            <a:off x="371475" y="1257300"/>
            <a:ext cx="676275" cy="133350"/>
          </a:xfrm>
          <a:prstGeom prst="rect">
            <a:avLst/>
          </a:prstGeom>
          <a:solidFill>
            <a:srgbClr val="0066FF"/>
          </a:solidFill>
          <a:ln w="9525" algn="ctr">
            <a:noFill/>
            <a:miter lim="800000"/>
            <a:headEnd/>
            <a:tailEnd/>
          </a:ln>
        </p:spPr>
        <p:txBody>
          <a:bodyPr>
            <a:spAutoFit/>
          </a:bodyPr>
          <a:lstStyle/>
          <a:p>
            <a:endParaRPr lang="en-US" sz="300"/>
          </a:p>
        </p:txBody>
      </p:sp>
    </p:spTree>
    <p:custDataLst>
      <p:tags r:id="rId1"/>
    </p:custDataLst>
    <p:extLst>
      <p:ext uri="{BB962C8B-B14F-4D97-AF65-F5344CB8AC3E}">
        <p14:creationId xmlns:p14="http://schemas.microsoft.com/office/powerpoint/2010/main" val="38242192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A4 </a:t>
            </a:r>
            <a:r>
              <a:rPr lang="en-US" dirty="0" smtClean="0"/>
              <a:t>– Avoiding Insecure Direct Object References</a:t>
            </a:r>
            <a:endParaRPr lang="en-US" dirty="0"/>
          </a:p>
        </p:txBody>
      </p:sp>
      <p:sp>
        <p:nvSpPr>
          <p:cNvPr id="3" name="Content Placeholder 2"/>
          <p:cNvSpPr>
            <a:spLocks noGrp="1"/>
          </p:cNvSpPr>
          <p:nvPr>
            <p:ph idx="1"/>
          </p:nvPr>
        </p:nvSpPr>
        <p:spPr/>
        <p:txBody>
          <a:bodyPr>
            <a:normAutofit fontScale="85000" lnSpcReduction="20000"/>
          </a:bodyPr>
          <a:lstStyle/>
          <a:p>
            <a:pPr eaLnBrk="1" hangingPunct="1">
              <a:lnSpc>
                <a:spcPct val="90000"/>
              </a:lnSpc>
            </a:pPr>
            <a:r>
              <a:rPr lang="en-US" sz="2400" dirty="0" smtClean="0"/>
              <a:t>Eliminate the direct object reference</a:t>
            </a:r>
          </a:p>
          <a:p>
            <a:pPr lvl="1" eaLnBrk="1" hangingPunct="1">
              <a:lnSpc>
                <a:spcPct val="90000"/>
              </a:lnSpc>
            </a:pPr>
            <a:r>
              <a:rPr lang="en-US" sz="1800" dirty="0" smtClean="0"/>
              <a:t>Replace them with a temporary mapping value (e.g. 1, 2, 3)</a:t>
            </a:r>
          </a:p>
          <a:p>
            <a:pPr lvl="1" eaLnBrk="1" hangingPunct="1">
              <a:lnSpc>
                <a:spcPct val="90000"/>
              </a:lnSpc>
            </a:pPr>
            <a:r>
              <a:rPr lang="en-US" sz="1800" dirty="0" smtClean="0"/>
              <a:t>ESAPI provides support for numeric &amp; random mappings</a:t>
            </a:r>
          </a:p>
          <a:p>
            <a:pPr lvl="2" eaLnBrk="1" hangingPunct="1">
              <a:lnSpc>
                <a:spcPct val="90000"/>
              </a:lnSpc>
            </a:pPr>
            <a:r>
              <a:rPr lang="en-US" sz="1600" dirty="0" err="1" smtClean="0">
                <a:solidFill>
                  <a:srgbClr val="FF0000"/>
                </a:solidFill>
              </a:rPr>
              <a:t>IntegerAccessReferenceMap</a:t>
            </a:r>
            <a:r>
              <a:rPr lang="en-US" sz="1600" dirty="0" smtClean="0">
                <a:solidFill>
                  <a:srgbClr val="FF0000"/>
                </a:solidFill>
              </a:rPr>
              <a:t> </a:t>
            </a:r>
            <a:r>
              <a:rPr lang="en-US" sz="1600" dirty="0" smtClean="0"/>
              <a:t>&amp; </a:t>
            </a:r>
            <a:r>
              <a:rPr lang="en-US" sz="1600" dirty="0" err="1" smtClean="0">
                <a:solidFill>
                  <a:srgbClr val="FF0000"/>
                </a:solidFill>
              </a:rPr>
              <a:t>RandomAccessReferenceMap</a:t>
            </a:r>
            <a:endParaRPr lang="en-US" sz="1600" dirty="0" smtClean="0"/>
          </a:p>
          <a:p>
            <a:pPr lvl="2" eaLnBrk="1" hangingPunct="1">
              <a:lnSpc>
                <a:spcPct val="90000"/>
              </a:lnSpc>
            </a:pPr>
            <a:endParaRPr lang="en-US" sz="16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lvl="1" eaLnBrk="1" hangingPunct="1">
              <a:lnSpc>
                <a:spcPct val="90000"/>
              </a:lnSpc>
            </a:pPr>
            <a:endParaRPr lang="en-US" sz="1800" dirty="0" smtClean="0"/>
          </a:p>
          <a:p>
            <a:pPr eaLnBrk="1" hangingPunct="1">
              <a:lnSpc>
                <a:spcPct val="90000"/>
              </a:lnSpc>
            </a:pPr>
            <a:endParaRPr lang="en-US" sz="2400" dirty="0" smtClean="0"/>
          </a:p>
          <a:p>
            <a:pPr eaLnBrk="1" hangingPunct="1">
              <a:lnSpc>
                <a:spcPct val="90000"/>
              </a:lnSpc>
            </a:pPr>
            <a:endParaRPr lang="en-US" sz="2400" dirty="0"/>
          </a:p>
          <a:p>
            <a:pPr eaLnBrk="1" hangingPunct="1">
              <a:lnSpc>
                <a:spcPct val="90000"/>
              </a:lnSpc>
            </a:pPr>
            <a:r>
              <a:rPr lang="en-US" sz="2400" dirty="0" smtClean="0"/>
              <a:t>Validate </a:t>
            </a:r>
            <a:r>
              <a:rPr lang="en-US" sz="2400" dirty="0" smtClean="0"/>
              <a:t>the direct object reference</a:t>
            </a:r>
          </a:p>
          <a:p>
            <a:pPr lvl="1" eaLnBrk="1" hangingPunct="1">
              <a:lnSpc>
                <a:spcPct val="90000"/>
              </a:lnSpc>
            </a:pPr>
            <a:r>
              <a:rPr lang="en-US" sz="2000" dirty="0" smtClean="0"/>
              <a:t>Verify the parameter value is properly formatted</a:t>
            </a:r>
          </a:p>
          <a:p>
            <a:pPr lvl="1" eaLnBrk="1" hangingPunct="1">
              <a:lnSpc>
                <a:spcPct val="90000"/>
              </a:lnSpc>
            </a:pPr>
            <a:r>
              <a:rPr lang="en-US" sz="2000" dirty="0" smtClean="0"/>
              <a:t>Verify the user is allowed to access the target object</a:t>
            </a:r>
          </a:p>
          <a:p>
            <a:pPr lvl="2" eaLnBrk="1" hangingPunct="1">
              <a:lnSpc>
                <a:spcPct val="90000"/>
              </a:lnSpc>
            </a:pPr>
            <a:r>
              <a:rPr lang="en-US" sz="1800" dirty="0" smtClean="0"/>
              <a:t>Query constraints work great!</a:t>
            </a:r>
            <a:endParaRPr lang="en-US" sz="1200" dirty="0" smtClean="0"/>
          </a:p>
          <a:p>
            <a:pPr lvl="1" eaLnBrk="1" hangingPunct="1">
              <a:lnSpc>
                <a:spcPct val="90000"/>
              </a:lnSpc>
            </a:pPr>
            <a:r>
              <a:rPr lang="en-US" sz="2000" dirty="0" smtClean="0"/>
              <a:t>Verify the requested mode of access is allowed to the target object (e.g., read, write, delete)</a:t>
            </a:r>
          </a:p>
          <a:p>
            <a:endParaRPr lang="en-US" sz="2400" dirty="0"/>
          </a:p>
        </p:txBody>
      </p:sp>
      <p:sp>
        <p:nvSpPr>
          <p:cNvPr id="4" name="Rectangle 57"/>
          <p:cNvSpPr>
            <a:spLocks noChangeArrowheads="1"/>
          </p:cNvSpPr>
          <p:nvPr/>
        </p:nvSpPr>
        <p:spPr bwMode="auto">
          <a:xfrm>
            <a:off x="271463" y="2975650"/>
            <a:ext cx="2021707" cy="400110"/>
          </a:xfrm>
          <a:prstGeom prst="rect">
            <a:avLst/>
          </a:prstGeom>
          <a:noFill/>
          <a:ln w="9525">
            <a:noFill/>
            <a:miter lim="800000"/>
            <a:headEnd/>
            <a:tailEnd/>
          </a:ln>
        </p:spPr>
        <p:txBody>
          <a:bodyPr wrap="none">
            <a:spAutoFit/>
          </a:bodyPr>
          <a:lstStyle/>
          <a:p>
            <a:pPr eaLnBrk="0" hangingPunct="0"/>
            <a:r>
              <a:rPr lang="en-US" sz="2000" b="1" dirty="0" smtClean="0">
                <a:solidFill>
                  <a:schemeClr val="accent2"/>
                </a:solidFill>
                <a:hlinkClick r:id="rId3"/>
              </a:rPr>
              <a:t>http://</a:t>
            </a:r>
            <a:r>
              <a:rPr lang="en-US" sz="2000" b="1" dirty="0">
                <a:solidFill>
                  <a:schemeClr val="accent2"/>
                </a:solidFill>
                <a:hlinkClick r:id="rId3"/>
              </a:rPr>
              <a:t>app?file=1</a:t>
            </a:r>
            <a:endParaRPr lang="en-US" sz="2000" b="1" dirty="0">
              <a:solidFill>
                <a:schemeClr val="accent2"/>
              </a:solidFill>
            </a:endParaRPr>
          </a:p>
        </p:txBody>
      </p:sp>
      <p:sp>
        <p:nvSpPr>
          <p:cNvPr id="5" name="Rectangle 58"/>
          <p:cNvSpPr>
            <a:spLocks noChangeArrowheads="1"/>
          </p:cNvSpPr>
          <p:nvPr/>
        </p:nvSpPr>
        <p:spPr bwMode="auto">
          <a:xfrm>
            <a:off x="6759575" y="2681962"/>
            <a:ext cx="1993900" cy="514350"/>
          </a:xfrm>
          <a:prstGeom prst="rect">
            <a:avLst/>
          </a:prstGeom>
          <a:noFill/>
          <a:ln w="9525">
            <a:noFill/>
            <a:miter lim="800000"/>
            <a:headEnd/>
            <a:tailEnd/>
          </a:ln>
        </p:spPr>
        <p:txBody>
          <a:bodyPr wrap="none">
            <a:spAutoFit/>
          </a:bodyPr>
          <a:lstStyle/>
          <a:p>
            <a:pPr eaLnBrk="0" hangingPunct="0"/>
            <a:r>
              <a:rPr lang="en-US" sz="2000" b="1"/>
              <a:t>Report123.xls</a:t>
            </a:r>
          </a:p>
        </p:txBody>
      </p:sp>
      <p:sp>
        <p:nvSpPr>
          <p:cNvPr id="6" name="Rectangle 64"/>
          <p:cNvSpPr>
            <a:spLocks noChangeArrowheads="1"/>
          </p:cNvSpPr>
          <p:nvPr/>
        </p:nvSpPr>
        <p:spPr bwMode="auto">
          <a:xfrm>
            <a:off x="282575" y="3709075"/>
            <a:ext cx="2550698" cy="400110"/>
          </a:xfrm>
          <a:prstGeom prst="rect">
            <a:avLst/>
          </a:prstGeom>
          <a:noFill/>
          <a:ln w="9525">
            <a:noFill/>
            <a:miter lim="800000"/>
            <a:headEnd/>
            <a:tailEnd/>
          </a:ln>
        </p:spPr>
        <p:txBody>
          <a:bodyPr wrap="none">
            <a:spAutoFit/>
          </a:bodyPr>
          <a:lstStyle/>
          <a:p>
            <a:pPr eaLnBrk="0" hangingPunct="0"/>
            <a:r>
              <a:rPr lang="en-US" sz="2000" b="1">
                <a:solidFill>
                  <a:schemeClr val="accent2"/>
                </a:solidFill>
                <a:hlinkClick r:id="rId4"/>
              </a:rPr>
              <a:t>http://app?id=7d3J93</a:t>
            </a:r>
            <a:endParaRPr lang="en-US" sz="2000" b="1">
              <a:solidFill>
                <a:schemeClr val="accent2"/>
              </a:solidFill>
            </a:endParaRPr>
          </a:p>
        </p:txBody>
      </p:sp>
      <p:sp>
        <p:nvSpPr>
          <p:cNvPr id="7" name="Rectangle 65"/>
          <p:cNvSpPr>
            <a:spLocks noChangeArrowheads="1"/>
          </p:cNvSpPr>
          <p:nvPr/>
        </p:nvSpPr>
        <p:spPr bwMode="auto">
          <a:xfrm>
            <a:off x="6789738" y="3486825"/>
            <a:ext cx="1973262" cy="400050"/>
          </a:xfrm>
          <a:prstGeom prst="rect">
            <a:avLst/>
          </a:prstGeom>
          <a:noFill/>
          <a:ln w="9525">
            <a:noFill/>
            <a:miter lim="800000"/>
            <a:headEnd/>
            <a:tailEnd/>
          </a:ln>
        </p:spPr>
        <p:txBody>
          <a:bodyPr wrap="none">
            <a:spAutoFit/>
          </a:bodyPr>
          <a:lstStyle/>
          <a:p>
            <a:pPr eaLnBrk="0" hangingPunct="0"/>
            <a:r>
              <a:rPr lang="en-US" sz="2000" b="1"/>
              <a:t>Acct:9182374</a:t>
            </a:r>
          </a:p>
        </p:txBody>
      </p:sp>
      <p:sp>
        <p:nvSpPr>
          <p:cNvPr id="8" name="Rectangle 7"/>
          <p:cNvSpPr>
            <a:spLocks noChangeArrowheads="1"/>
          </p:cNvSpPr>
          <p:nvPr/>
        </p:nvSpPr>
        <p:spPr bwMode="auto">
          <a:xfrm>
            <a:off x="280988" y="3424912"/>
            <a:ext cx="3402012" cy="400050"/>
          </a:xfrm>
          <a:prstGeom prst="rect">
            <a:avLst/>
          </a:prstGeom>
          <a:noFill/>
          <a:ln w="9525">
            <a:noFill/>
            <a:miter lim="800000"/>
            <a:headEnd/>
            <a:tailEnd/>
          </a:ln>
        </p:spPr>
        <p:txBody>
          <a:bodyPr wrap="none">
            <a:spAutoFit/>
          </a:bodyPr>
          <a:lstStyle/>
          <a:p>
            <a:pPr eaLnBrk="0" hangingPunct="0"/>
            <a:r>
              <a:rPr lang="en-US" sz="2000" b="1" u="sng" dirty="0">
                <a:solidFill>
                  <a:srgbClr val="FF0000"/>
                </a:solidFill>
              </a:rPr>
              <a:t>http://app?id=9182374</a:t>
            </a:r>
            <a:r>
              <a:rPr lang="en-US" sz="2000" b="1" dirty="0"/>
              <a:t> </a:t>
            </a:r>
          </a:p>
        </p:txBody>
      </p:sp>
      <p:sp>
        <p:nvSpPr>
          <p:cNvPr id="9" name="Rectangle 57"/>
          <p:cNvSpPr>
            <a:spLocks noChangeArrowheads="1"/>
          </p:cNvSpPr>
          <p:nvPr/>
        </p:nvSpPr>
        <p:spPr bwMode="auto">
          <a:xfrm>
            <a:off x="271463" y="2685137"/>
            <a:ext cx="4306887" cy="400050"/>
          </a:xfrm>
          <a:prstGeom prst="rect">
            <a:avLst/>
          </a:prstGeom>
          <a:noFill/>
          <a:ln w="9525">
            <a:noFill/>
            <a:miter lim="800000"/>
            <a:headEnd/>
            <a:tailEnd/>
          </a:ln>
        </p:spPr>
        <p:txBody>
          <a:bodyPr wrap="none">
            <a:spAutoFit/>
          </a:bodyPr>
          <a:lstStyle/>
          <a:p>
            <a:pPr eaLnBrk="0" hangingPunct="0"/>
            <a:r>
              <a:rPr lang="en-US" sz="2000" b="1" u="sng" dirty="0">
                <a:solidFill>
                  <a:srgbClr val="FF0000"/>
                </a:solidFill>
              </a:rPr>
              <a:t>http://app?file=Report123.xls</a:t>
            </a:r>
          </a:p>
        </p:txBody>
      </p:sp>
      <p:grpSp>
        <p:nvGrpSpPr>
          <p:cNvPr id="10" name="Group 71"/>
          <p:cNvGrpSpPr/>
          <p:nvPr/>
        </p:nvGrpSpPr>
        <p:grpSpPr>
          <a:xfrm>
            <a:off x="4800600" y="2681962"/>
            <a:ext cx="1357322" cy="1371600"/>
            <a:chOff x="2066" y="433514"/>
            <a:chExt cx="8135406" cy="813483"/>
          </a:xfrm>
          <a:scene3d>
            <a:camera prst="orthographicFront"/>
            <a:lightRig rig="chilly" dir="t"/>
          </a:scene3d>
        </p:grpSpPr>
        <p:sp>
          <p:nvSpPr>
            <p:cNvPr id="11" name="Rounded Rectangle 10"/>
            <p:cNvSpPr/>
            <p:nvPr/>
          </p:nvSpPr>
          <p:spPr>
            <a:xfrm>
              <a:off x="2066" y="433514"/>
              <a:ext cx="8135406" cy="813483"/>
            </a:xfrm>
            <a:prstGeom prst="roundRect">
              <a:avLst>
                <a:gd name="adj" fmla="val 10000"/>
              </a:avLst>
            </a:prstGeom>
            <a:solidFill>
              <a:srgbClr val="FFC000"/>
            </a:solidFill>
            <a:ln>
              <a:noFill/>
            </a:ln>
            <a:effectLst/>
            <a:sp3d prstMaterial="translucentPowder">
              <a:bevelT w="127000" h="25400" prst="softRound"/>
            </a:sp3d>
          </p:spPr>
        </p:sp>
        <p:sp>
          <p:nvSpPr>
            <p:cNvPr id="12" name="Rounded Rectangle 4"/>
            <p:cNvSpPr/>
            <p:nvPr/>
          </p:nvSpPr>
          <p:spPr>
            <a:xfrm>
              <a:off x="25892" y="457340"/>
              <a:ext cx="8087754" cy="765831"/>
            </a:xfrm>
            <a:prstGeom prst="rect">
              <a:avLst/>
            </a:prstGeom>
            <a:noFill/>
            <a:ln>
              <a:noFill/>
            </a:ln>
            <a:effectLst/>
            <a:sp3d/>
          </p:spPr>
          <p:txBody>
            <a:bodyPr tIns="91440" bIns="91440" spcCol="1270" anchor="ctr"/>
            <a:lstStyle/>
            <a:p>
              <a:pPr algn="ctr" defTabSz="1066800" fontAlgn="auto">
                <a:lnSpc>
                  <a:spcPct val="90000"/>
                </a:lnSpc>
                <a:spcAft>
                  <a:spcPct val="35000"/>
                </a:spcAft>
                <a:defRPr/>
              </a:pPr>
              <a:r>
                <a:rPr lang="en-US" sz="1400" b="1" dirty="0">
                  <a:latin typeface="Tahoma"/>
                  <a:cs typeface="+mn-cs"/>
                </a:rPr>
                <a:t>Access</a:t>
              </a:r>
            </a:p>
            <a:p>
              <a:pPr algn="ctr" defTabSz="1066800" fontAlgn="auto">
                <a:lnSpc>
                  <a:spcPct val="90000"/>
                </a:lnSpc>
                <a:spcAft>
                  <a:spcPct val="35000"/>
                </a:spcAft>
                <a:defRPr/>
              </a:pPr>
              <a:r>
                <a:rPr lang="en-US" sz="1400" b="1" dirty="0">
                  <a:latin typeface="Tahoma"/>
                  <a:cs typeface="+mn-cs"/>
                </a:rPr>
                <a:t>Reference</a:t>
              </a:r>
            </a:p>
            <a:p>
              <a:pPr algn="ctr" defTabSz="1066800" fontAlgn="auto">
                <a:lnSpc>
                  <a:spcPct val="90000"/>
                </a:lnSpc>
                <a:spcAft>
                  <a:spcPct val="35000"/>
                </a:spcAft>
                <a:defRPr/>
              </a:pPr>
              <a:r>
                <a:rPr lang="en-US" sz="1400" b="1" dirty="0">
                  <a:latin typeface="Tahoma"/>
                  <a:cs typeface="+mn-cs"/>
                </a:rPr>
                <a:t>Map</a:t>
              </a:r>
            </a:p>
          </p:txBody>
        </p:sp>
      </p:grpSp>
    </p:spTree>
    <p:custDataLst>
      <p:tags r:id="rId1"/>
    </p:custDataLst>
    <p:extLst>
      <p:ext uri="{BB962C8B-B14F-4D97-AF65-F5344CB8AC3E}">
        <p14:creationId xmlns:p14="http://schemas.microsoft.com/office/powerpoint/2010/main" val="608789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10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mph" presetSubtype="0" grpId="0" nodeType="clickEffect">
                                  <p:stCondLst>
                                    <p:cond delay="0"/>
                                  </p:stCondLst>
                                  <p:childTnLst>
                                    <p:set>
                                      <p:cBhvr rctx="PPT">
                                        <p:cTn id="22" dur="indefinite"/>
                                        <p:tgtEl>
                                          <p:spTgt spid="8"/>
                                        </p:tgtEl>
                                        <p:attrNameLst>
                                          <p:attrName>style.opacity</p:attrName>
                                        </p:attrNameLst>
                                      </p:cBhvr>
                                      <p:to>
                                        <p:strVal val="0.25"/>
                                      </p:to>
                                    </p:set>
                                    <p:animEffect filter="image" prLst="opacity: 0.25">
                                      <p:cBhvr rctx="IE">
                                        <p:cTn id="23" dur="indefinite"/>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8" grpId="1"/>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90451" y="108065"/>
            <a:ext cx="8229600" cy="615142"/>
          </a:xfrm>
        </p:spPr>
        <p:txBody>
          <a:bodyPr>
            <a:normAutofit fontScale="90000"/>
          </a:bodyPr>
          <a:lstStyle/>
          <a:p>
            <a:r>
              <a:rPr lang="en-US" dirty="0" smtClean="0"/>
              <a:t>A5 </a:t>
            </a:r>
            <a:r>
              <a:rPr lang="en-US" dirty="0" smtClean="0"/>
              <a:t>– Security Misconfiguration</a:t>
            </a:r>
          </a:p>
        </p:txBody>
      </p:sp>
      <p:graphicFrame>
        <p:nvGraphicFramePr>
          <p:cNvPr id="4" name="Diagram 3"/>
          <p:cNvGraphicFramePr/>
          <p:nvPr>
            <p:extLst>
              <p:ext uri="{D42A27DB-BD31-4B8C-83A1-F6EECF244321}">
                <p14:modId xmlns:p14="http://schemas.microsoft.com/office/powerpoint/2010/main" val="1667659033"/>
              </p:ext>
            </p:extLst>
          </p:nvPr>
        </p:nvGraphicFramePr>
        <p:xfrm>
          <a:off x="381000" y="731524"/>
          <a:ext cx="83058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8475566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Line 36"/>
          <p:cNvSpPr>
            <a:spLocks noChangeShapeType="1"/>
          </p:cNvSpPr>
          <p:nvPr/>
        </p:nvSpPr>
        <p:spPr bwMode="auto">
          <a:xfrm flipH="1">
            <a:off x="4529138" y="4862940"/>
            <a:ext cx="0" cy="990600"/>
          </a:xfrm>
          <a:prstGeom prst="line">
            <a:avLst/>
          </a:prstGeom>
          <a:noFill/>
          <a:ln w="127000">
            <a:solidFill>
              <a:schemeClr val="tx1"/>
            </a:solidFill>
            <a:round/>
            <a:headEnd/>
            <a:tailEnd/>
          </a:ln>
        </p:spPr>
        <p:txBody>
          <a:bodyPr anchor="ctr"/>
          <a:lstStyle/>
          <a:p>
            <a:endParaRPr lang="en-US"/>
          </a:p>
        </p:txBody>
      </p:sp>
      <p:sp>
        <p:nvSpPr>
          <p:cNvPr id="22531" name="AutoShape 37"/>
          <p:cNvSpPr>
            <a:spLocks noChangeArrowheads="1"/>
          </p:cNvSpPr>
          <p:nvPr/>
        </p:nvSpPr>
        <p:spPr bwMode="auto">
          <a:xfrm>
            <a:off x="4351338" y="4812140"/>
            <a:ext cx="388937" cy="515938"/>
          </a:xfrm>
          <a:prstGeom prst="can">
            <a:avLst>
              <a:gd name="adj" fmla="val 33163"/>
            </a:avLst>
          </a:prstGeom>
          <a:solidFill>
            <a:srgbClr val="FFFF00"/>
          </a:solidFill>
          <a:ln w="12700">
            <a:solidFill>
              <a:schemeClr val="tx1"/>
            </a:solidFill>
            <a:round/>
            <a:headEnd/>
            <a:tailEnd/>
          </a:ln>
        </p:spPr>
        <p:txBody>
          <a:bodyPr wrap="none" anchor="ctr"/>
          <a:lstStyle/>
          <a:p>
            <a:endParaRPr lang="en-US"/>
          </a:p>
        </p:txBody>
      </p:sp>
      <p:sp>
        <p:nvSpPr>
          <p:cNvPr id="22532" name="Rectangle 38"/>
          <p:cNvSpPr>
            <a:spLocks noChangeArrowheads="1"/>
          </p:cNvSpPr>
          <p:nvPr/>
        </p:nvSpPr>
        <p:spPr bwMode="ltGray">
          <a:xfrm>
            <a:off x="3917950" y="4945490"/>
            <a:ext cx="1227138"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Hardened OS</a:t>
            </a:r>
          </a:p>
        </p:txBody>
      </p:sp>
      <p:sp>
        <p:nvSpPr>
          <p:cNvPr id="22533" name="Rectangle 39"/>
          <p:cNvSpPr>
            <a:spLocks noChangeArrowheads="1"/>
          </p:cNvSpPr>
          <p:nvPr/>
        </p:nvSpPr>
        <p:spPr bwMode="ltGray">
          <a:xfrm>
            <a:off x="3903663" y="461211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Web Server</a:t>
            </a:r>
          </a:p>
        </p:txBody>
      </p:sp>
      <p:sp>
        <p:nvSpPr>
          <p:cNvPr id="22534" name="Rectangle 40"/>
          <p:cNvSpPr>
            <a:spLocks noChangeArrowheads="1"/>
          </p:cNvSpPr>
          <p:nvPr/>
        </p:nvSpPr>
        <p:spPr bwMode="ltGray">
          <a:xfrm>
            <a:off x="3903663" y="4269215"/>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App Server</a:t>
            </a:r>
          </a:p>
        </p:txBody>
      </p:sp>
      <p:sp>
        <p:nvSpPr>
          <p:cNvPr id="22535" name="Rectangle 52"/>
          <p:cNvSpPr>
            <a:spLocks noChangeArrowheads="1"/>
          </p:cNvSpPr>
          <p:nvPr/>
        </p:nvSpPr>
        <p:spPr bwMode="ltGray">
          <a:xfrm>
            <a:off x="3900488" y="3948540"/>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Framework</a:t>
            </a:r>
          </a:p>
        </p:txBody>
      </p:sp>
      <p:sp>
        <p:nvSpPr>
          <p:cNvPr id="22536" name="AutoShape 41"/>
          <p:cNvSpPr>
            <a:spLocks noChangeArrowheads="1"/>
          </p:cNvSpPr>
          <p:nvPr/>
        </p:nvSpPr>
        <p:spPr bwMode="auto">
          <a:xfrm>
            <a:off x="4351338" y="3700890"/>
            <a:ext cx="385762" cy="171450"/>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22537" name="Line 42"/>
          <p:cNvSpPr>
            <a:spLocks noChangeShapeType="1"/>
          </p:cNvSpPr>
          <p:nvPr/>
        </p:nvSpPr>
        <p:spPr bwMode="auto">
          <a:xfrm flipH="1">
            <a:off x="4545013" y="3286553"/>
            <a:ext cx="1587" cy="482600"/>
          </a:xfrm>
          <a:prstGeom prst="line">
            <a:avLst/>
          </a:prstGeom>
          <a:noFill/>
          <a:ln w="127000">
            <a:solidFill>
              <a:schemeClr val="tx1"/>
            </a:solidFill>
            <a:round/>
            <a:headEnd/>
            <a:tailEnd/>
          </a:ln>
        </p:spPr>
        <p:txBody>
          <a:bodyPr anchor="ctr"/>
          <a:lstStyle/>
          <a:p>
            <a:endParaRPr lang="en-US"/>
          </a:p>
        </p:txBody>
      </p:sp>
      <p:sp>
        <p:nvSpPr>
          <p:cNvPr id="22538" name="Rectangle 2"/>
          <p:cNvSpPr>
            <a:spLocks noGrp="1" noChangeArrowheads="1"/>
          </p:cNvSpPr>
          <p:nvPr>
            <p:ph type="title"/>
          </p:nvPr>
        </p:nvSpPr>
        <p:spPr>
          <a:xfrm>
            <a:off x="457200" y="108378"/>
            <a:ext cx="8229600" cy="1143000"/>
          </a:xfrm>
        </p:spPr>
        <p:txBody>
          <a:bodyPr>
            <a:normAutofit fontScale="90000"/>
          </a:bodyPr>
          <a:lstStyle/>
          <a:p>
            <a:r>
              <a:rPr lang="en-US" dirty="0" smtClean="0"/>
              <a:t>Security </a:t>
            </a:r>
            <a:r>
              <a:rPr lang="en-US" dirty="0" err="1" smtClean="0"/>
              <a:t>Misconfiguration</a:t>
            </a:r>
            <a:r>
              <a:rPr lang="en-US" dirty="0" smtClean="0"/>
              <a:t> Illustrated</a:t>
            </a:r>
          </a:p>
        </p:txBody>
      </p:sp>
      <p:sp>
        <p:nvSpPr>
          <p:cNvPr id="22539" name="Rectangle 54"/>
          <p:cNvSpPr>
            <a:spLocks noChangeArrowheads="1"/>
          </p:cNvSpPr>
          <p:nvPr/>
        </p:nvSpPr>
        <p:spPr bwMode="ltGray">
          <a:xfrm>
            <a:off x="3797300" y="3116690"/>
            <a:ext cx="1455738"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App Configuration</a:t>
            </a:r>
          </a:p>
        </p:txBody>
      </p:sp>
      <p:sp>
        <p:nvSpPr>
          <p:cNvPr id="22540" name="Rectangle 43"/>
          <p:cNvSpPr>
            <a:spLocks noChangeArrowheads="1"/>
          </p:cNvSpPr>
          <p:nvPr/>
        </p:nvSpPr>
        <p:spPr bwMode="ltGray">
          <a:xfrm>
            <a:off x="3802063" y="2786490"/>
            <a:ext cx="1455737"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Custom Code</a:t>
            </a:r>
          </a:p>
        </p:txBody>
      </p:sp>
      <p:sp>
        <p:nvSpPr>
          <p:cNvPr id="22541" name="Rectangle 44"/>
          <p:cNvSpPr>
            <a:spLocks noChangeArrowheads="1"/>
          </p:cNvSpPr>
          <p:nvPr/>
        </p:nvSpPr>
        <p:spPr bwMode="ltGray">
          <a:xfrm rot="-5400000">
            <a:off x="3223419" y="203004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Accounts</a:t>
            </a:r>
          </a:p>
        </p:txBody>
      </p:sp>
      <p:sp>
        <p:nvSpPr>
          <p:cNvPr id="22542" name="Rectangle 45"/>
          <p:cNvSpPr>
            <a:spLocks noChangeArrowheads="1"/>
          </p:cNvSpPr>
          <p:nvPr/>
        </p:nvSpPr>
        <p:spPr bwMode="ltGray">
          <a:xfrm rot="-5400000">
            <a:off x="3406775" y="2029253"/>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Finance</a:t>
            </a:r>
          </a:p>
        </p:txBody>
      </p:sp>
      <p:sp>
        <p:nvSpPr>
          <p:cNvPr id="22543" name="Rectangle 46"/>
          <p:cNvSpPr>
            <a:spLocks noChangeArrowheads="1"/>
          </p:cNvSpPr>
          <p:nvPr/>
        </p:nvSpPr>
        <p:spPr bwMode="ltGray">
          <a:xfrm rot="-5400000">
            <a:off x="3602832" y="203004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Administration</a:t>
            </a:r>
          </a:p>
        </p:txBody>
      </p:sp>
      <p:sp>
        <p:nvSpPr>
          <p:cNvPr id="22544" name="Rectangle 47"/>
          <p:cNvSpPr>
            <a:spLocks noChangeArrowheads="1"/>
          </p:cNvSpPr>
          <p:nvPr/>
        </p:nvSpPr>
        <p:spPr bwMode="ltGray">
          <a:xfrm rot="-5400000">
            <a:off x="3781425" y="2029253"/>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Transactions</a:t>
            </a:r>
          </a:p>
        </p:txBody>
      </p:sp>
      <p:sp>
        <p:nvSpPr>
          <p:cNvPr id="22545" name="Rectangle 48"/>
          <p:cNvSpPr>
            <a:spLocks noChangeArrowheads="1"/>
          </p:cNvSpPr>
          <p:nvPr/>
        </p:nvSpPr>
        <p:spPr bwMode="ltGray">
          <a:xfrm rot="-5400000">
            <a:off x="3977482" y="203004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Communication</a:t>
            </a:r>
          </a:p>
        </p:txBody>
      </p:sp>
      <p:sp>
        <p:nvSpPr>
          <p:cNvPr id="22546" name="Rectangle 49"/>
          <p:cNvSpPr>
            <a:spLocks noChangeArrowheads="1"/>
          </p:cNvSpPr>
          <p:nvPr/>
        </p:nvSpPr>
        <p:spPr bwMode="ltGray">
          <a:xfrm rot="-5400000">
            <a:off x="4153694" y="203004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Knowledge Mgmt</a:t>
            </a:r>
          </a:p>
        </p:txBody>
      </p:sp>
      <p:sp>
        <p:nvSpPr>
          <p:cNvPr id="22547" name="Rectangle 50"/>
          <p:cNvSpPr>
            <a:spLocks noChangeArrowheads="1"/>
          </p:cNvSpPr>
          <p:nvPr/>
        </p:nvSpPr>
        <p:spPr bwMode="ltGray">
          <a:xfrm rot="-5400000">
            <a:off x="4337844" y="203004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E-Commerce</a:t>
            </a:r>
          </a:p>
        </p:txBody>
      </p:sp>
      <p:sp>
        <p:nvSpPr>
          <p:cNvPr id="22548" name="Rectangle 51"/>
          <p:cNvSpPr>
            <a:spLocks noChangeArrowheads="1"/>
          </p:cNvSpPr>
          <p:nvPr/>
        </p:nvSpPr>
        <p:spPr bwMode="ltGray">
          <a:xfrm rot="-5400000">
            <a:off x="4523582" y="2030046"/>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eaLnBrk="1" hangingPunct="1">
              <a:lnSpc>
                <a:spcPct val="100000"/>
              </a:lnSpc>
            </a:pPr>
            <a:r>
              <a:rPr lang="en-US" sz="1000">
                <a:solidFill>
                  <a:schemeClr val="bg1"/>
                </a:solidFill>
              </a:rPr>
              <a:t>Bus. Functions</a:t>
            </a:r>
          </a:p>
        </p:txBody>
      </p:sp>
      <p:pic>
        <p:nvPicPr>
          <p:cNvPr id="341047" name="Picture 55" descr="TN_hacker"/>
          <p:cNvPicPr>
            <a:picLocks noChangeAspect="1" noChangeArrowheads="1"/>
          </p:cNvPicPr>
          <p:nvPr/>
        </p:nvPicPr>
        <p:blipFill>
          <a:blip r:embed="rId3" cstate="print">
            <a:lum bright="24000" contrast="42000"/>
          </a:blip>
          <a:srcRect/>
          <a:stretch>
            <a:fillRect/>
          </a:stretch>
        </p:blipFill>
        <p:spPr bwMode="auto">
          <a:xfrm>
            <a:off x="1066800" y="3719940"/>
            <a:ext cx="1093788" cy="1268413"/>
          </a:xfrm>
          <a:prstGeom prst="rect">
            <a:avLst/>
          </a:prstGeom>
          <a:noFill/>
          <a:effectLst>
            <a:outerShdw dist="107763" dir="2700000" algn="ctr" rotWithShape="0">
              <a:srgbClr val="808080">
                <a:alpha val="50000"/>
              </a:srgbClr>
            </a:outerShdw>
          </a:effectLst>
        </p:spPr>
      </p:pic>
      <p:sp>
        <p:nvSpPr>
          <p:cNvPr id="22550" name="Line 60"/>
          <p:cNvSpPr>
            <a:spLocks noChangeShapeType="1"/>
          </p:cNvSpPr>
          <p:nvPr/>
        </p:nvSpPr>
        <p:spPr bwMode="auto">
          <a:xfrm flipH="1">
            <a:off x="6781800" y="3691365"/>
            <a:ext cx="0" cy="2133600"/>
          </a:xfrm>
          <a:prstGeom prst="line">
            <a:avLst/>
          </a:prstGeom>
          <a:noFill/>
          <a:ln w="127000">
            <a:solidFill>
              <a:schemeClr val="tx1"/>
            </a:solidFill>
            <a:round/>
            <a:headEnd/>
            <a:tailEnd/>
          </a:ln>
        </p:spPr>
        <p:txBody>
          <a:bodyPr anchor="ctr"/>
          <a:lstStyle/>
          <a:p>
            <a:endParaRPr lang="en-US"/>
          </a:p>
        </p:txBody>
      </p:sp>
      <p:sp>
        <p:nvSpPr>
          <p:cNvPr id="22551" name="Line 61"/>
          <p:cNvSpPr>
            <a:spLocks noChangeShapeType="1"/>
          </p:cNvSpPr>
          <p:nvPr/>
        </p:nvSpPr>
        <p:spPr bwMode="auto">
          <a:xfrm flipH="1">
            <a:off x="3886200" y="5796390"/>
            <a:ext cx="3505200" cy="0"/>
          </a:xfrm>
          <a:prstGeom prst="line">
            <a:avLst/>
          </a:prstGeom>
          <a:noFill/>
          <a:ln w="127000">
            <a:solidFill>
              <a:schemeClr val="tx1"/>
            </a:solidFill>
            <a:round/>
            <a:headEnd/>
            <a:tailEnd/>
          </a:ln>
        </p:spPr>
        <p:txBody>
          <a:bodyPr anchor="ctr"/>
          <a:lstStyle/>
          <a:p>
            <a:endParaRPr lang="en-US"/>
          </a:p>
        </p:txBody>
      </p:sp>
      <p:sp>
        <p:nvSpPr>
          <p:cNvPr id="22552" name="Line 63"/>
          <p:cNvSpPr>
            <a:spLocks noChangeShapeType="1"/>
          </p:cNvSpPr>
          <p:nvPr/>
        </p:nvSpPr>
        <p:spPr bwMode="auto">
          <a:xfrm flipH="1">
            <a:off x="6781800" y="5224890"/>
            <a:ext cx="609600" cy="0"/>
          </a:xfrm>
          <a:prstGeom prst="line">
            <a:avLst/>
          </a:prstGeom>
          <a:noFill/>
          <a:ln w="127000">
            <a:solidFill>
              <a:schemeClr val="tx1"/>
            </a:solidFill>
            <a:round/>
            <a:headEnd/>
            <a:tailEnd/>
          </a:ln>
        </p:spPr>
        <p:txBody>
          <a:bodyPr anchor="ctr"/>
          <a:lstStyle/>
          <a:p>
            <a:endParaRPr lang="en-US"/>
          </a:p>
        </p:txBody>
      </p:sp>
      <p:sp>
        <p:nvSpPr>
          <p:cNvPr id="22553" name="Line 64"/>
          <p:cNvSpPr>
            <a:spLocks noChangeShapeType="1"/>
          </p:cNvSpPr>
          <p:nvPr/>
        </p:nvSpPr>
        <p:spPr bwMode="auto">
          <a:xfrm flipH="1">
            <a:off x="6781800" y="4615290"/>
            <a:ext cx="609600" cy="0"/>
          </a:xfrm>
          <a:prstGeom prst="line">
            <a:avLst/>
          </a:prstGeom>
          <a:noFill/>
          <a:ln w="127000">
            <a:solidFill>
              <a:schemeClr val="tx1"/>
            </a:solidFill>
            <a:round/>
            <a:headEnd/>
            <a:tailEnd/>
          </a:ln>
        </p:spPr>
        <p:txBody>
          <a:bodyPr anchor="ctr"/>
          <a:lstStyle/>
          <a:p>
            <a:endParaRPr lang="en-US"/>
          </a:p>
        </p:txBody>
      </p:sp>
      <p:sp>
        <p:nvSpPr>
          <p:cNvPr id="22554" name="Line 65"/>
          <p:cNvSpPr>
            <a:spLocks noChangeShapeType="1"/>
          </p:cNvSpPr>
          <p:nvPr/>
        </p:nvSpPr>
        <p:spPr bwMode="auto">
          <a:xfrm flipH="1">
            <a:off x="6781800" y="4005690"/>
            <a:ext cx="609600" cy="0"/>
          </a:xfrm>
          <a:prstGeom prst="line">
            <a:avLst/>
          </a:prstGeom>
          <a:noFill/>
          <a:ln w="127000">
            <a:solidFill>
              <a:schemeClr val="tx1"/>
            </a:solidFill>
            <a:round/>
            <a:headEnd/>
            <a:tailEnd/>
          </a:ln>
        </p:spPr>
        <p:txBody>
          <a:bodyPr anchor="ctr"/>
          <a:lstStyle/>
          <a:p>
            <a:endParaRPr lang="en-US"/>
          </a:p>
        </p:txBody>
      </p:sp>
      <p:sp>
        <p:nvSpPr>
          <p:cNvPr id="22555" name="Rectangle 56"/>
          <p:cNvSpPr>
            <a:spLocks noChangeArrowheads="1"/>
          </p:cNvSpPr>
          <p:nvPr/>
        </p:nvSpPr>
        <p:spPr bwMode="ltGray">
          <a:xfrm>
            <a:off x="7315200" y="5089953"/>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Test Servers</a:t>
            </a:r>
          </a:p>
        </p:txBody>
      </p:sp>
      <p:sp>
        <p:nvSpPr>
          <p:cNvPr id="22556" name="Rectangle 57"/>
          <p:cNvSpPr>
            <a:spLocks noChangeArrowheads="1"/>
          </p:cNvSpPr>
          <p:nvPr/>
        </p:nvSpPr>
        <p:spPr bwMode="ltGray">
          <a:xfrm>
            <a:off x="7315200" y="4480353"/>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QA Servers</a:t>
            </a:r>
          </a:p>
        </p:txBody>
      </p:sp>
      <p:sp>
        <p:nvSpPr>
          <p:cNvPr id="22557" name="Rectangle 58"/>
          <p:cNvSpPr>
            <a:spLocks noChangeArrowheads="1"/>
          </p:cNvSpPr>
          <p:nvPr/>
        </p:nvSpPr>
        <p:spPr bwMode="ltGray">
          <a:xfrm>
            <a:off x="7315200" y="5661453"/>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Source Control</a:t>
            </a:r>
          </a:p>
        </p:txBody>
      </p:sp>
      <p:sp>
        <p:nvSpPr>
          <p:cNvPr id="22558" name="Rectangle 59"/>
          <p:cNvSpPr>
            <a:spLocks noChangeArrowheads="1"/>
          </p:cNvSpPr>
          <p:nvPr/>
        </p:nvSpPr>
        <p:spPr bwMode="ltGray">
          <a:xfrm>
            <a:off x="7315200" y="3870753"/>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1000">
                <a:solidFill>
                  <a:schemeClr val="bg1"/>
                </a:solidFill>
              </a:rPr>
              <a:t>Development</a:t>
            </a:r>
          </a:p>
        </p:txBody>
      </p:sp>
      <p:sp>
        <p:nvSpPr>
          <p:cNvPr id="22559" name="AutoShape 66"/>
          <p:cNvSpPr>
            <a:spLocks noChangeArrowheads="1"/>
          </p:cNvSpPr>
          <p:nvPr/>
        </p:nvSpPr>
        <p:spPr bwMode="auto">
          <a:xfrm>
            <a:off x="5943600" y="1967340"/>
            <a:ext cx="1368425" cy="409575"/>
          </a:xfrm>
          <a:prstGeom prst="can">
            <a:avLst>
              <a:gd name="adj" fmla="val 25000"/>
            </a:avLst>
          </a:prstGeom>
          <a:solidFill>
            <a:srgbClr val="33CC33"/>
          </a:solidFill>
          <a:ln w="9525">
            <a:solidFill>
              <a:schemeClr val="tx1"/>
            </a:solidFill>
            <a:round/>
            <a:headEnd/>
            <a:tailEnd/>
          </a:ln>
        </p:spPr>
        <p:txBody>
          <a:bodyPr anchor="ctr">
            <a:spAutoFit/>
          </a:bodyPr>
          <a:lstStyle/>
          <a:p>
            <a:pPr algn="ctr"/>
            <a:r>
              <a:rPr lang="en-US"/>
              <a:t>Database</a:t>
            </a:r>
          </a:p>
        </p:txBody>
      </p:sp>
      <p:sp>
        <p:nvSpPr>
          <p:cNvPr id="22560" name="Line 67"/>
          <p:cNvSpPr>
            <a:spLocks noChangeShapeType="1"/>
          </p:cNvSpPr>
          <p:nvPr/>
        </p:nvSpPr>
        <p:spPr bwMode="auto">
          <a:xfrm flipH="1">
            <a:off x="5334000" y="2195940"/>
            <a:ext cx="609600" cy="0"/>
          </a:xfrm>
          <a:prstGeom prst="line">
            <a:avLst/>
          </a:prstGeom>
          <a:noFill/>
          <a:ln w="127000">
            <a:solidFill>
              <a:schemeClr val="tx1"/>
            </a:solidFill>
            <a:round/>
            <a:headEnd/>
            <a:tailEnd/>
          </a:ln>
        </p:spPr>
        <p:txBody>
          <a:bodyPr anchor="ctr"/>
          <a:lstStyle/>
          <a:p>
            <a:endParaRPr lang="en-US"/>
          </a:p>
        </p:txBody>
      </p:sp>
      <p:sp>
        <p:nvSpPr>
          <p:cNvPr id="22561" name="Freeform 68"/>
          <p:cNvSpPr>
            <a:spLocks/>
          </p:cNvSpPr>
          <p:nvPr/>
        </p:nvSpPr>
        <p:spPr bwMode="gray">
          <a:xfrm>
            <a:off x="2057400" y="4393040"/>
            <a:ext cx="1816100" cy="53975"/>
          </a:xfrm>
          <a:custGeom>
            <a:avLst/>
            <a:gdLst>
              <a:gd name="T0" fmla="*/ 1144 w 1144"/>
              <a:gd name="T1" fmla="*/ 0 h 34"/>
              <a:gd name="T2" fmla="*/ 0 w 1144"/>
              <a:gd name="T3" fmla="*/ 34 h 34"/>
              <a:gd name="T4" fmla="*/ 0 60000 65536"/>
              <a:gd name="T5" fmla="*/ 0 60000 65536"/>
              <a:gd name="T6" fmla="*/ 0 w 1144"/>
              <a:gd name="T7" fmla="*/ 0 h 34"/>
              <a:gd name="T8" fmla="*/ 1144 w 1144"/>
              <a:gd name="T9" fmla="*/ 34 h 34"/>
            </a:gdLst>
            <a:ahLst/>
            <a:cxnLst>
              <a:cxn ang="T4">
                <a:pos x="T0" y="T1"/>
              </a:cxn>
              <a:cxn ang="T5">
                <a:pos x="T2" y="T3"/>
              </a:cxn>
            </a:cxnLst>
            <a:rect l="T6" t="T7" r="T8" b="T9"/>
            <a:pathLst>
              <a:path w="1144" h="34">
                <a:moveTo>
                  <a:pt x="1144" y="0"/>
                </a:moveTo>
                <a:cubicBezTo>
                  <a:pt x="955" y="6"/>
                  <a:pt x="238" y="27"/>
                  <a:pt x="0" y="34"/>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2" name="Freeform 69"/>
          <p:cNvSpPr>
            <a:spLocks/>
          </p:cNvSpPr>
          <p:nvPr/>
        </p:nvSpPr>
        <p:spPr bwMode="gray">
          <a:xfrm>
            <a:off x="2057400" y="4983590"/>
            <a:ext cx="5486400" cy="1022350"/>
          </a:xfrm>
          <a:custGeom>
            <a:avLst/>
            <a:gdLst>
              <a:gd name="T0" fmla="*/ 3719 w 3719"/>
              <a:gd name="T1" fmla="*/ 684 h 787"/>
              <a:gd name="T2" fmla="*/ 1076 w 3719"/>
              <a:gd name="T3" fmla="*/ 673 h 787"/>
              <a:gd name="T4" fmla="*/ 0 w 3719"/>
              <a:gd name="T5" fmla="*/ 0 h 787"/>
              <a:gd name="T6" fmla="*/ 0 60000 65536"/>
              <a:gd name="T7" fmla="*/ 0 60000 65536"/>
              <a:gd name="T8" fmla="*/ 0 60000 65536"/>
              <a:gd name="T9" fmla="*/ 0 w 3719"/>
              <a:gd name="T10" fmla="*/ 0 h 787"/>
              <a:gd name="T11" fmla="*/ 3719 w 3719"/>
              <a:gd name="T12" fmla="*/ 787 h 787"/>
            </a:gdLst>
            <a:ahLst/>
            <a:cxnLst>
              <a:cxn ang="T6">
                <a:pos x="T0" y="T1"/>
              </a:cxn>
              <a:cxn ang="T7">
                <a:pos x="T2" y="T3"/>
              </a:cxn>
              <a:cxn ang="T8">
                <a:pos x="T4" y="T5"/>
              </a:cxn>
            </a:cxnLst>
            <a:rect l="T9" t="T10" r="T11" b="T12"/>
            <a:pathLst>
              <a:path w="3719" h="787">
                <a:moveTo>
                  <a:pt x="3719" y="684"/>
                </a:moveTo>
                <a:cubicBezTo>
                  <a:pt x="3279" y="682"/>
                  <a:pt x="1696" y="787"/>
                  <a:pt x="1076" y="673"/>
                </a:cubicBezTo>
                <a:cubicBezTo>
                  <a:pt x="456" y="559"/>
                  <a:pt x="224" y="140"/>
                  <a:pt x="0" y="0"/>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3" name="Freeform 70"/>
          <p:cNvSpPr>
            <a:spLocks/>
          </p:cNvSpPr>
          <p:nvPr/>
        </p:nvSpPr>
        <p:spPr bwMode="gray">
          <a:xfrm>
            <a:off x="6019800" y="4154915"/>
            <a:ext cx="1276350" cy="1774825"/>
          </a:xfrm>
          <a:custGeom>
            <a:avLst/>
            <a:gdLst>
              <a:gd name="T0" fmla="*/ 804 w 804"/>
              <a:gd name="T1" fmla="*/ 0 h 1118"/>
              <a:gd name="T2" fmla="*/ 491 w 804"/>
              <a:gd name="T3" fmla="*/ 754 h 1118"/>
              <a:gd name="T4" fmla="*/ 0 w 804"/>
              <a:gd name="T5" fmla="*/ 1118 h 1118"/>
              <a:gd name="T6" fmla="*/ 0 60000 65536"/>
              <a:gd name="T7" fmla="*/ 0 60000 65536"/>
              <a:gd name="T8" fmla="*/ 0 60000 65536"/>
              <a:gd name="T9" fmla="*/ 0 w 804"/>
              <a:gd name="T10" fmla="*/ 0 h 1118"/>
              <a:gd name="T11" fmla="*/ 804 w 804"/>
              <a:gd name="T12" fmla="*/ 1118 h 1118"/>
            </a:gdLst>
            <a:ahLst/>
            <a:cxnLst>
              <a:cxn ang="T6">
                <a:pos x="T0" y="T1"/>
              </a:cxn>
              <a:cxn ang="T7">
                <a:pos x="T2" y="T3"/>
              </a:cxn>
              <a:cxn ang="T8">
                <a:pos x="T4" y="T5"/>
              </a:cxn>
            </a:cxnLst>
            <a:rect l="T9" t="T10" r="T11" b="T12"/>
            <a:pathLst>
              <a:path w="804" h="1118">
                <a:moveTo>
                  <a:pt x="804" y="0"/>
                </a:moveTo>
                <a:cubicBezTo>
                  <a:pt x="753" y="126"/>
                  <a:pt x="625" y="568"/>
                  <a:pt x="491" y="754"/>
                </a:cubicBezTo>
                <a:cubicBezTo>
                  <a:pt x="357" y="940"/>
                  <a:pt x="102" y="1042"/>
                  <a:pt x="0" y="1118"/>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4" name="Freeform 71"/>
          <p:cNvSpPr>
            <a:spLocks/>
          </p:cNvSpPr>
          <p:nvPr/>
        </p:nvSpPr>
        <p:spPr bwMode="gray">
          <a:xfrm>
            <a:off x="6096000" y="4732765"/>
            <a:ext cx="1358900" cy="1196975"/>
          </a:xfrm>
          <a:custGeom>
            <a:avLst/>
            <a:gdLst>
              <a:gd name="T0" fmla="*/ 856 w 856"/>
              <a:gd name="T1" fmla="*/ 0 h 754"/>
              <a:gd name="T2" fmla="*/ 483 w 856"/>
              <a:gd name="T3" fmla="*/ 424 h 754"/>
              <a:gd name="T4" fmla="*/ 0 w 856"/>
              <a:gd name="T5" fmla="*/ 754 h 754"/>
              <a:gd name="T6" fmla="*/ 0 60000 65536"/>
              <a:gd name="T7" fmla="*/ 0 60000 65536"/>
              <a:gd name="T8" fmla="*/ 0 60000 65536"/>
              <a:gd name="T9" fmla="*/ 0 w 856"/>
              <a:gd name="T10" fmla="*/ 0 h 754"/>
              <a:gd name="T11" fmla="*/ 856 w 856"/>
              <a:gd name="T12" fmla="*/ 754 h 754"/>
            </a:gdLst>
            <a:ahLst/>
            <a:cxnLst>
              <a:cxn ang="T6">
                <a:pos x="T0" y="T1"/>
              </a:cxn>
              <a:cxn ang="T7">
                <a:pos x="T2" y="T3"/>
              </a:cxn>
              <a:cxn ang="T8">
                <a:pos x="T4" y="T5"/>
              </a:cxn>
            </a:cxnLst>
            <a:rect l="T9" t="T10" r="T11" b="T12"/>
            <a:pathLst>
              <a:path w="856" h="754">
                <a:moveTo>
                  <a:pt x="856" y="0"/>
                </a:moveTo>
                <a:cubicBezTo>
                  <a:pt x="794" y="71"/>
                  <a:pt x="626" y="298"/>
                  <a:pt x="483" y="424"/>
                </a:cubicBezTo>
                <a:cubicBezTo>
                  <a:pt x="340" y="550"/>
                  <a:pt x="101" y="685"/>
                  <a:pt x="0" y="754"/>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5" name="Freeform 72"/>
          <p:cNvSpPr>
            <a:spLocks/>
          </p:cNvSpPr>
          <p:nvPr/>
        </p:nvSpPr>
        <p:spPr bwMode="gray">
          <a:xfrm>
            <a:off x="5943600" y="5243940"/>
            <a:ext cx="1411288" cy="682625"/>
          </a:xfrm>
          <a:custGeom>
            <a:avLst/>
            <a:gdLst>
              <a:gd name="T0" fmla="*/ 889 w 889"/>
              <a:gd name="T1" fmla="*/ 0 h 430"/>
              <a:gd name="T2" fmla="*/ 533 w 889"/>
              <a:gd name="T3" fmla="*/ 254 h 430"/>
              <a:gd name="T4" fmla="*/ 0 w 889"/>
              <a:gd name="T5" fmla="*/ 430 h 430"/>
              <a:gd name="T6" fmla="*/ 0 60000 65536"/>
              <a:gd name="T7" fmla="*/ 0 60000 65536"/>
              <a:gd name="T8" fmla="*/ 0 60000 65536"/>
              <a:gd name="T9" fmla="*/ 0 w 889"/>
              <a:gd name="T10" fmla="*/ 0 h 430"/>
              <a:gd name="T11" fmla="*/ 889 w 889"/>
              <a:gd name="T12" fmla="*/ 430 h 430"/>
            </a:gdLst>
            <a:ahLst/>
            <a:cxnLst>
              <a:cxn ang="T6">
                <a:pos x="T0" y="T1"/>
              </a:cxn>
              <a:cxn ang="T7">
                <a:pos x="T2" y="T3"/>
              </a:cxn>
              <a:cxn ang="T8">
                <a:pos x="T4" y="T5"/>
              </a:cxn>
            </a:cxnLst>
            <a:rect l="T9" t="T10" r="T11" b="T12"/>
            <a:pathLst>
              <a:path w="889" h="430">
                <a:moveTo>
                  <a:pt x="889" y="0"/>
                </a:moveTo>
                <a:cubicBezTo>
                  <a:pt x="830" y="42"/>
                  <a:pt x="681" y="182"/>
                  <a:pt x="533" y="254"/>
                </a:cubicBezTo>
                <a:cubicBezTo>
                  <a:pt x="385" y="326"/>
                  <a:pt x="111" y="393"/>
                  <a:pt x="0" y="430"/>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6" name="Freeform 73"/>
          <p:cNvSpPr>
            <a:spLocks/>
          </p:cNvSpPr>
          <p:nvPr/>
        </p:nvSpPr>
        <p:spPr bwMode="gray">
          <a:xfrm>
            <a:off x="2057400" y="3410378"/>
            <a:ext cx="2724150" cy="2300287"/>
          </a:xfrm>
          <a:custGeom>
            <a:avLst/>
            <a:gdLst>
              <a:gd name="T0" fmla="*/ 1703 w 1716"/>
              <a:gd name="T1" fmla="*/ 0 h 1449"/>
              <a:gd name="T2" fmla="*/ 1432 w 1716"/>
              <a:gd name="T3" fmla="*/ 1296 h 1449"/>
              <a:gd name="T4" fmla="*/ 0 w 1716"/>
              <a:gd name="T5" fmla="*/ 915 h 1449"/>
              <a:gd name="T6" fmla="*/ 0 60000 65536"/>
              <a:gd name="T7" fmla="*/ 0 60000 65536"/>
              <a:gd name="T8" fmla="*/ 0 60000 65536"/>
              <a:gd name="T9" fmla="*/ 0 w 1716"/>
              <a:gd name="T10" fmla="*/ 0 h 1449"/>
              <a:gd name="T11" fmla="*/ 1716 w 1716"/>
              <a:gd name="T12" fmla="*/ 1449 h 1449"/>
            </a:gdLst>
            <a:ahLst/>
            <a:cxnLst>
              <a:cxn ang="T6">
                <a:pos x="T0" y="T1"/>
              </a:cxn>
              <a:cxn ang="T7">
                <a:pos x="T2" y="T3"/>
              </a:cxn>
              <a:cxn ang="T8">
                <a:pos x="T4" y="T5"/>
              </a:cxn>
            </a:cxnLst>
            <a:rect l="T9" t="T10" r="T11" b="T12"/>
            <a:pathLst>
              <a:path w="1716" h="1449">
                <a:moveTo>
                  <a:pt x="1703" y="0"/>
                </a:moveTo>
                <a:cubicBezTo>
                  <a:pt x="1658" y="215"/>
                  <a:pt x="1716" y="1143"/>
                  <a:pt x="1432" y="1296"/>
                </a:cubicBezTo>
                <a:cubicBezTo>
                  <a:pt x="1148" y="1449"/>
                  <a:pt x="298" y="994"/>
                  <a:pt x="0" y="915"/>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7" name="Freeform 74"/>
          <p:cNvSpPr>
            <a:spLocks/>
          </p:cNvSpPr>
          <p:nvPr/>
        </p:nvSpPr>
        <p:spPr bwMode="gray">
          <a:xfrm>
            <a:off x="2057400" y="4083478"/>
            <a:ext cx="1828800" cy="223837"/>
          </a:xfrm>
          <a:custGeom>
            <a:avLst/>
            <a:gdLst>
              <a:gd name="T0" fmla="*/ 1152 w 1152"/>
              <a:gd name="T1" fmla="*/ 0 h 141"/>
              <a:gd name="T2" fmla="*/ 0 w 1152"/>
              <a:gd name="T3" fmla="*/ 141 h 141"/>
              <a:gd name="T4" fmla="*/ 0 60000 65536"/>
              <a:gd name="T5" fmla="*/ 0 60000 65536"/>
              <a:gd name="T6" fmla="*/ 0 w 1152"/>
              <a:gd name="T7" fmla="*/ 0 h 141"/>
              <a:gd name="T8" fmla="*/ 1152 w 1152"/>
              <a:gd name="T9" fmla="*/ 141 h 141"/>
            </a:gdLst>
            <a:ahLst/>
            <a:cxnLst>
              <a:cxn ang="T4">
                <a:pos x="T0" y="T1"/>
              </a:cxn>
              <a:cxn ang="T5">
                <a:pos x="T2" y="T3"/>
              </a:cxn>
            </a:cxnLst>
            <a:rect l="T6" t="T7" r="T8" b="T9"/>
            <a:pathLst>
              <a:path w="1152" h="141">
                <a:moveTo>
                  <a:pt x="1152" y="0"/>
                </a:moveTo>
                <a:cubicBezTo>
                  <a:pt x="960" y="22"/>
                  <a:pt x="240" y="112"/>
                  <a:pt x="0" y="141"/>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8" name="Freeform 75"/>
          <p:cNvSpPr>
            <a:spLocks/>
          </p:cNvSpPr>
          <p:nvPr/>
        </p:nvSpPr>
        <p:spPr bwMode="gray">
          <a:xfrm>
            <a:off x="2057400" y="4599415"/>
            <a:ext cx="1816100" cy="142875"/>
          </a:xfrm>
          <a:custGeom>
            <a:avLst/>
            <a:gdLst>
              <a:gd name="T0" fmla="*/ 1144 w 1144"/>
              <a:gd name="T1" fmla="*/ 90 h 90"/>
              <a:gd name="T2" fmla="*/ 0 w 1144"/>
              <a:gd name="T3" fmla="*/ 0 h 90"/>
              <a:gd name="T4" fmla="*/ 0 60000 65536"/>
              <a:gd name="T5" fmla="*/ 0 60000 65536"/>
              <a:gd name="T6" fmla="*/ 0 w 1144"/>
              <a:gd name="T7" fmla="*/ 0 h 90"/>
              <a:gd name="T8" fmla="*/ 1144 w 1144"/>
              <a:gd name="T9" fmla="*/ 90 h 90"/>
            </a:gdLst>
            <a:ahLst/>
            <a:cxnLst>
              <a:cxn ang="T4">
                <a:pos x="T0" y="T1"/>
              </a:cxn>
              <a:cxn ang="T5">
                <a:pos x="T2" y="T3"/>
              </a:cxn>
            </a:cxnLst>
            <a:rect l="T6" t="T7" r="T8" b="T9"/>
            <a:pathLst>
              <a:path w="1144" h="90">
                <a:moveTo>
                  <a:pt x="1144" y="90"/>
                </a:moveTo>
                <a:cubicBezTo>
                  <a:pt x="953" y="75"/>
                  <a:pt x="238" y="19"/>
                  <a:pt x="0" y="0"/>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69" name="Freeform 76"/>
          <p:cNvSpPr>
            <a:spLocks/>
          </p:cNvSpPr>
          <p:nvPr/>
        </p:nvSpPr>
        <p:spPr bwMode="gray">
          <a:xfrm>
            <a:off x="2057400" y="4751815"/>
            <a:ext cx="1801813" cy="285750"/>
          </a:xfrm>
          <a:custGeom>
            <a:avLst/>
            <a:gdLst>
              <a:gd name="T0" fmla="*/ 1135 w 1135"/>
              <a:gd name="T1" fmla="*/ 180 h 180"/>
              <a:gd name="T2" fmla="*/ 0 w 1135"/>
              <a:gd name="T3" fmla="*/ 0 h 180"/>
              <a:gd name="T4" fmla="*/ 0 60000 65536"/>
              <a:gd name="T5" fmla="*/ 0 60000 65536"/>
              <a:gd name="T6" fmla="*/ 0 w 1135"/>
              <a:gd name="T7" fmla="*/ 0 h 180"/>
              <a:gd name="T8" fmla="*/ 1135 w 1135"/>
              <a:gd name="T9" fmla="*/ 180 h 180"/>
            </a:gdLst>
            <a:ahLst/>
            <a:cxnLst>
              <a:cxn ang="T4">
                <a:pos x="T0" y="T1"/>
              </a:cxn>
              <a:cxn ang="T5">
                <a:pos x="T2" y="T3"/>
              </a:cxn>
            </a:cxnLst>
            <a:rect l="T6" t="T7" r="T8" b="T9"/>
            <a:pathLst>
              <a:path w="1135" h="180">
                <a:moveTo>
                  <a:pt x="1135" y="180"/>
                </a:moveTo>
                <a:cubicBezTo>
                  <a:pt x="946" y="149"/>
                  <a:pt x="236" y="38"/>
                  <a:pt x="0" y="0"/>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70" name="Freeform 77"/>
          <p:cNvSpPr>
            <a:spLocks/>
          </p:cNvSpPr>
          <p:nvPr/>
        </p:nvSpPr>
        <p:spPr bwMode="gray">
          <a:xfrm>
            <a:off x="5118100" y="2375328"/>
            <a:ext cx="1484313" cy="2043112"/>
          </a:xfrm>
          <a:custGeom>
            <a:avLst/>
            <a:gdLst>
              <a:gd name="T0" fmla="*/ 935 w 935"/>
              <a:gd name="T1" fmla="*/ 0 h 1287"/>
              <a:gd name="T2" fmla="*/ 622 w 935"/>
              <a:gd name="T3" fmla="*/ 1076 h 1287"/>
              <a:gd name="T4" fmla="*/ 0 w 935"/>
              <a:gd name="T5" fmla="*/ 1265 h 1287"/>
              <a:gd name="T6" fmla="*/ 0 60000 65536"/>
              <a:gd name="T7" fmla="*/ 0 60000 65536"/>
              <a:gd name="T8" fmla="*/ 0 60000 65536"/>
              <a:gd name="T9" fmla="*/ 0 w 935"/>
              <a:gd name="T10" fmla="*/ 0 h 1287"/>
              <a:gd name="T11" fmla="*/ 935 w 935"/>
              <a:gd name="T12" fmla="*/ 1287 h 1287"/>
            </a:gdLst>
            <a:ahLst/>
            <a:cxnLst>
              <a:cxn ang="T6">
                <a:pos x="T0" y="T1"/>
              </a:cxn>
              <a:cxn ang="T7">
                <a:pos x="T2" y="T3"/>
              </a:cxn>
              <a:cxn ang="T8">
                <a:pos x="T4" y="T5"/>
              </a:cxn>
            </a:cxnLst>
            <a:rect l="T9" t="T10" r="T11" b="T12"/>
            <a:pathLst>
              <a:path w="935" h="1287">
                <a:moveTo>
                  <a:pt x="935" y="0"/>
                </a:moveTo>
                <a:cubicBezTo>
                  <a:pt x="883" y="179"/>
                  <a:pt x="778" y="865"/>
                  <a:pt x="622" y="1076"/>
                </a:cubicBezTo>
                <a:cubicBezTo>
                  <a:pt x="466" y="1287"/>
                  <a:pt x="130" y="1226"/>
                  <a:pt x="0" y="1265"/>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71" name="Freeform 78"/>
          <p:cNvSpPr>
            <a:spLocks/>
          </p:cNvSpPr>
          <p:nvPr/>
        </p:nvSpPr>
        <p:spPr bwMode="gray">
          <a:xfrm>
            <a:off x="6132513" y="2643615"/>
            <a:ext cx="1330325" cy="1371600"/>
          </a:xfrm>
          <a:custGeom>
            <a:avLst/>
            <a:gdLst>
              <a:gd name="T0" fmla="*/ 838 w 838"/>
              <a:gd name="T1" fmla="*/ 0 h 864"/>
              <a:gd name="T2" fmla="*/ 271 w 838"/>
              <a:gd name="T3" fmla="*/ 441 h 864"/>
              <a:gd name="T4" fmla="*/ 0 w 838"/>
              <a:gd name="T5" fmla="*/ 864 h 864"/>
              <a:gd name="T6" fmla="*/ 0 60000 65536"/>
              <a:gd name="T7" fmla="*/ 0 60000 65536"/>
              <a:gd name="T8" fmla="*/ 0 60000 65536"/>
              <a:gd name="T9" fmla="*/ 0 w 838"/>
              <a:gd name="T10" fmla="*/ 0 h 864"/>
              <a:gd name="T11" fmla="*/ 838 w 838"/>
              <a:gd name="T12" fmla="*/ 864 h 864"/>
            </a:gdLst>
            <a:ahLst/>
            <a:cxnLst>
              <a:cxn ang="T6">
                <a:pos x="T0" y="T1"/>
              </a:cxn>
              <a:cxn ang="T7">
                <a:pos x="T2" y="T3"/>
              </a:cxn>
              <a:cxn ang="T8">
                <a:pos x="T4" y="T5"/>
              </a:cxn>
            </a:cxnLst>
            <a:rect l="T9" t="T10" r="T11" b="T12"/>
            <a:pathLst>
              <a:path w="838" h="864">
                <a:moveTo>
                  <a:pt x="838" y="0"/>
                </a:moveTo>
                <a:cubicBezTo>
                  <a:pt x="743" y="74"/>
                  <a:pt x="411" y="297"/>
                  <a:pt x="271" y="441"/>
                </a:cubicBezTo>
                <a:cubicBezTo>
                  <a:pt x="131" y="585"/>
                  <a:pt x="57" y="776"/>
                  <a:pt x="0" y="864"/>
                </a:cubicBezTo>
              </a:path>
            </a:pathLst>
          </a:custGeom>
          <a:noFill/>
          <a:ln w="101600" cap="flat" cmpd="sng">
            <a:solidFill>
              <a:srgbClr val="FF0000">
                <a:alpha val="59999"/>
              </a:srgbClr>
            </a:solidFill>
            <a:prstDash val="solid"/>
            <a:round/>
            <a:headEnd type="triangle" w="med" len="med"/>
            <a:tailEnd type="none" w="med" len="med"/>
          </a:ln>
        </p:spPr>
        <p:txBody>
          <a:bodyPr anchor="ctr"/>
          <a:lstStyle/>
          <a:p>
            <a:endParaRPr lang="en-US"/>
          </a:p>
        </p:txBody>
      </p:sp>
      <p:sp>
        <p:nvSpPr>
          <p:cNvPr id="22572" name="Rectangle 79"/>
          <p:cNvSpPr>
            <a:spLocks noChangeArrowheads="1"/>
          </p:cNvSpPr>
          <p:nvPr/>
        </p:nvSpPr>
        <p:spPr bwMode="auto">
          <a:xfrm>
            <a:off x="1238250" y="5035978"/>
            <a:ext cx="765175" cy="284162"/>
          </a:xfrm>
          <a:prstGeom prst="rect">
            <a:avLst/>
          </a:prstGeom>
          <a:noFill/>
          <a:ln w="9525" algn="ctr">
            <a:noFill/>
            <a:miter lim="800000"/>
            <a:headEnd/>
            <a:tailEnd/>
          </a:ln>
        </p:spPr>
        <p:txBody>
          <a:bodyPr wrap="none">
            <a:spAutoFit/>
          </a:bodyPr>
          <a:lstStyle/>
          <a:p>
            <a:r>
              <a:rPr lang="en-US"/>
              <a:t>Insider</a:t>
            </a:r>
          </a:p>
        </p:txBody>
      </p:sp>
    </p:spTree>
    <p:extLst>
      <p:ext uri="{BB962C8B-B14F-4D97-AF65-F5344CB8AC3E}">
        <p14:creationId xmlns:p14="http://schemas.microsoft.com/office/powerpoint/2010/main" val="200375405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rmAutofit fontScale="90000"/>
          </a:bodyPr>
          <a:lstStyle/>
          <a:p>
            <a:r>
              <a:rPr lang="en-US" dirty="0" smtClean="0"/>
              <a:t>A5 </a:t>
            </a:r>
            <a:r>
              <a:rPr lang="en-US" dirty="0" smtClean="0"/>
              <a:t>– Avoiding Security Misconfiguration</a:t>
            </a:r>
          </a:p>
        </p:txBody>
      </p:sp>
      <p:sp>
        <p:nvSpPr>
          <p:cNvPr id="24579" name="Rectangle 3"/>
          <p:cNvSpPr>
            <a:spLocks noGrp="1" noChangeArrowheads="1"/>
          </p:cNvSpPr>
          <p:nvPr>
            <p:ph type="body" idx="1"/>
          </p:nvPr>
        </p:nvSpPr>
        <p:spPr/>
        <p:txBody>
          <a:bodyPr>
            <a:normAutofit fontScale="92500" lnSpcReduction="10000"/>
          </a:bodyPr>
          <a:lstStyle/>
          <a:p>
            <a:r>
              <a:rPr lang="en-US" sz="2000" dirty="0" smtClean="0"/>
              <a:t>Verify your system’s configuration management</a:t>
            </a:r>
          </a:p>
          <a:p>
            <a:pPr lvl="1"/>
            <a:r>
              <a:rPr lang="en-US" sz="1800" dirty="0" smtClean="0"/>
              <a:t>Secure configuration “hardening” guideline</a:t>
            </a:r>
          </a:p>
          <a:p>
            <a:pPr lvl="2"/>
            <a:r>
              <a:rPr lang="en-US" sz="1600" dirty="0" smtClean="0"/>
              <a:t>Automation is REALLY USEFUL here</a:t>
            </a:r>
          </a:p>
          <a:p>
            <a:pPr lvl="1"/>
            <a:r>
              <a:rPr lang="en-US" sz="1800" dirty="0" smtClean="0"/>
              <a:t>Must cover entire platform and application</a:t>
            </a:r>
          </a:p>
          <a:p>
            <a:pPr lvl="1"/>
            <a:r>
              <a:rPr lang="en-US" sz="1800" u="sng" dirty="0" smtClean="0"/>
              <a:t>Keep up with patches</a:t>
            </a:r>
            <a:r>
              <a:rPr lang="en-US" sz="1800" dirty="0" smtClean="0"/>
              <a:t> for ALL components</a:t>
            </a:r>
          </a:p>
          <a:p>
            <a:pPr lvl="2"/>
            <a:r>
              <a:rPr lang="en-US" sz="1600" dirty="0" smtClean="0"/>
              <a:t>This includes software libraries, not just OS and Server applications</a:t>
            </a:r>
          </a:p>
          <a:p>
            <a:pPr lvl="1"/>
            <a:r>
              <a:rPr lang="en-US" sz="1800" dirty="0" smtClean="0"/>
              <a:t>Analyze security effects of changes</a:t>
            </a:r>
          </a:p>
          <a:p>
            <a:pPr lvl="1"/>
            <a:endParaRPr lang="en-US" sz="1800" dirty="0" smtClean="0"/>
          </a:p>
          <a:p>
            <a:r>
              <a:rPr lang="en-US" sz="2000" dirty="0" smtClean="0"/>
              <a:t>Can you “dump” the application configuration</a:t>
            </a:r>
          </a:p>
          <a:p>
            <a:pPr lvl="1"/>
            <a:r>
              <a:rPr lang="en-US" sz="1800" dirty="0" smtClean="0"/>
              <a:t>Build reporting into your process</a:t>
            </a:r>
          </a:p>
          <a:p>
            <a:pPr lvl="1"/>
            <a:r>
              <a:rPr lang="en-US" sz="1800" dirty="0" smtClean="0"/>
              <a:t>If you can’t verify it, it isn’t secure</a:t>
            </a:r>
          </a:p>
          <a:p>
            <a:pPr lvl="1"/>
            <a:endParaRPr lang="en-US" sz="1800" dirty="0" smtClean="0"/>
          </a:p>
          <a:p>
            <a:r>
              <a:rPr lang="en-US" sz="2000" dirty="0" smtClean="0"/>
              <a:t>Verify the implementation</a:t>
            </a:r>
          </a:p>
          <a:p>
            <a:pPr lvl="1"/>
            <a:r>
              <a:rPr lang="en-US" sz="1800" dirty="0" smtClean="0"/>
              <a:t>Scanning finds generic configuration and missing patch problems</a:t>
            </a:r>
          </a:p>
        </p:txBody>
      </p:sp>
    </p:spTree>
    <p:extLst>
      <p:ext uri="{BB962C8B-B14F-4D97-AF65-F5344CB8AC3E}">
        <p14:creationId xmlns:p14="http://schemas.microsoft.com/office/powerpoint/2010/main" val="2459399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65265" y="76200"/>
            <a:ext cx="8426335" cy="715962"/>
          </a:xfrm>
        </p:spPr>
        <p:txBody>
          <a:bodyPr>
            <a:normAutofit fontScale="90000"/>
          </a:bodyPr>
          <a:lstStyle/>
          <a:p>
            <a:r>
              <a:rPr lang="en-US" dirty="0" smtClean="0"/>
              <a:t>A6 </a:t>
            </a:r>
            <a:r>
              <a:rPr lang="en-US" dirty="0" smtClean="0"/>
              <a:t>– </a:t>
            </a:r>
            <a:r>
              <a:rPr lang="en-US" dirty="0"/>
              <a:t>Sensitive Data </a:t>
            </a:r>
            <a:r>
              <a:rPr lang="en-US" dirty="0" smtClean="0"/>
              <a:t>Exposure</a:t>
            </a:r>
          </a:p>
        </p:txBody>
      </p:sp>
      <p:graphicFrame>
        <p:nvGraphicFramePr>
          <p:cNvPr id="4" name="Diagram 3"/>
          <p:cNvGraphicFramePr/>
          <p:nvPr>
            <p:extLst>
              <p:ext uri="{D42A27DB-BD31-4B8C-83A1-F6EECF244321}">
                <p14:modId xmlns:p14="http://schemas.microsoft.com/office/powerpoint/2010/main" val="1583065872"/>
              </p:ext>
            </p:extLst>
          </p:nvPr>
        </p:nvGraphicFramePr>
        <p:xfrm>
          <a:off x="356062" y="734291"/>
          <a:ext cx="8305800" cy="5181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63574147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495300" y="133003"/>
            <a:ext cx="8229600" cy="523702"/>
          </a:xfrm>
        </p:spPr>
        <p:txBody>
          <a:bodyPr>
            <a:normAutofit/>
          </a:bodyPr>
          <a:lstStyle/>
          <a:p>
            <a:r>
              <a:rPr lang="en-US" sz="2800" dirty="0" smtClean="0"/>
              <a:t>A7 </a:t>
            </a:r>
            <a:r>
              <a:rPr lang="en-US" sz="2800" dirty="0" smtClean="0"/>
              <a:t>– </a:t>
            </a:r>
            <a:r>
              <a:rPr lang="en-GB" sz="2800" dirty="0"/>
              <a:t>Missing Function Level Access Control</a:t>
            </a:r>
            <a:endParaRPr lang="en-US" sz="2800" dirty="0" smtClean="0"/>
          </a:p>
        </p:txBody>
      </p:sp>
      <p:graphicFrame>
        <p:nvGraphicFramePr>
          <p:cNvPr id="4" name="Diagram 3"/>
          <p:cNvGraphicFramePr/>
          <p:nvPr>
            <p:extLst>
              <p:ext uri="{D42A27DB-BD31-4B8C-83A1-F6EECF244321}">
                <p14:modId xmlns:p14="http://schemas.microsoft.com/office/powerpoint/2010/main" val="888095087"/>
              </p:ext>
            </p:extLst>
          </p:nvPr>
        </p:nvGraphicFramePr>
        <p:xfrm>
          <a:off x="495300" y="656705"/>
          <a:ext cx="83058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7833409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normAutofit fontScale="90000"/>
          </a:bodyPr>
          <a:lstStyle/>
          <a:p>
            <a:r>
              <a:rPr lang="en-GB" dirty="0" smtClean="0"/>
              <a:t>Missing </a:t>
            </a:r>
            <a:r>
              <a:rPr lang="en-GB" dirty="0"/>
              <a:t>Function Level Access </a:t>
            </a:r>
            <a:r>
              <a:rPr lang="en-GB" dirty="0" smtClean="0"/>
              <a:t>Control </a:t>
            </a:r>
            <a:r>
              <a:rPr lang="en-US" dirty="0" smtClean="0"/>
              <a:t>Illustrated</a:t>
            </a:r>
          </a:p>
        </p:txBody>
      </p:sp>
      <p:sp>
        <p:nvSpPr>
          <p:cNvPr id="26627" name="Rectangle 3"/>
          <p:cNvSpPr>
            <a:spLocks noGrp="1" noChangeArrowheads="1"/>
          </p:cNvSpPr>
          <p:nvPr>
            <p:ph type="body" idx="1"/>
          </p:nvPr>
        </p:nvSpPr>
        <p:spPr>
          <a:xfrm>
            <a:off x="5211763" y="2027237"/>
            <a:ext cx="4040187" cy="4830763"/>
          </a:xfrm>
        </p:spPr>
        <p:txBody>
          <a:bodyPr>
            <a:normAutofit lnSpcReduction="10000"/>
          </a:bodyPr>
          <a:lstStyle/>
          <a:p>
            <a:pPr eaLnBrk="1" hangingPunct="1"/>
            <a:r>
              <a:rPr lang="en-US" sz="2400" smtClean="0"/>
              <a:t>Attacker notices the URL indicates his role</a:t>
            </a:r>
          </a:p>
          <a:p>
            <a:pPr eaLnBrk="1" hangingPunct="1">
              <a:buFont typeface="Webdings" pitchFamily="18" charset="2"/>
              <a:buNone/>
            </a:pPr>
            <a:r>
              <a:rPr lang="en-US" sz="2400" smtClean="0"/>
              <a:t>    /</a:t>
            </a:r>
            <a:r>
              <a:rPr lang="en-US" sz="2400" smtClean="0">
                <a:solidFill>
                  <a:srgbClr val="FF0000"/>
                </a:solidFill>
              </a:rPr>
              <a:t>user</a:t>
            </a:r>
            <a:r>
              <a:rPr lang="en-US" sz="2400" smtClean="0"/>
              <a:t>/getAccounts</a:t>
            </a:r>
          </a:p>
          <a:p>
            <a:pPr eaLnBrk="1" hangingPunct="1"/>
            <a:endParaRPr lang="en-US" sz="2400" smtClean="0"/>
          </a:p>
          <a:p>
            <a:pPr eaLnBrk="1" hangingPunct="1"/>
            <a:r>
              <a:rPr lang="en-US" sz="2400" smtClean="0"/>
              <a:t>He modifies it to another directory (role)</a:t>
            </a:r>
          </a:p>
          <a:p>
            <a:pPr eaLnBrk="1" hangingPunct="1">
              <a:buFont typeface="Webdings" pitchFamily="18" charset="2"/>
              <a:buNone/>
            </a:pPr>
            <a:r>
              <a:rPr lang="en-US" sz="2400" smtClean="0"/>
              <a:t>    /</a:t>
            </a:r>
            <a:r>
              <a:rPr lang="en-US" sz="2400" smtClean="0">
                <a:solidFill>
                  <a:srgbClr val="FF0000"/>
                </a:solidFill>
              </a:rPr>
              <a:t>admin</a:t>
            </a:r>
            <a:r>
              <a:rPr lang="en-US" sz="2400" smtClean="0"/>
              <a:t>/getAccounts, or</a:t>
            </a:r>
          </a:p>
          <a:p>
            <a:pPr eaLnBrk="1" hangingPunct="1">
              <a:buFont typeface="Webdings" pitchFamily="18" charset="2"/>
              <a:buNone/>
            </a:pPr>
            <a:r>
              <a:rPr lang="en-US" sz="2400" smtClean="0"/>
              <a:t>    /</a:t>
            </a:r>
            <a:r>
              <a:rPr lang="en-US" sz="2400" smtClean="0">
                <a:solidFill>
                  <a:srgbClr val="FF0000"/>
                </a:solidFill>
              </a:rPr>
              <a:t>manager</a:t>
            </a:r>
            <a:r>
              <a:rPr lang="en-US" sz="2400" smtClean="0"/>
              <a:t>/getAccounts</a:t>
            </a:r>
          </a:p>
          <a:p>
            <a:pPr eaLnBrk="1" hangingPunct="1">
              <a:buFont typeface="Webdings" pitchFamily="18" charset="2"/>
              <a:buNone/>
            </a:pPr>
            <a:endParaRPr lang="en-US" sz="2400" smtClean="0"/>
          </a:p>
          <a:p>
            <a:pPr eaLnBrk="1" hangingPunct="1"/>
            <a:r>
              <a:rPr lang="en-US" sz="2400" smtClean="0"/>
              <a:t>Attacker views more accounts than just their own</a:t>
            </a:r>
          </a:p>
          <a:p>
            <a:pPr eaLnBrk="1" hangingPunct="1"/>
            <a:endParaRPr lang="en-US" sz="2400" smtClean="0"/>
          </a:p>
        </p:txBody>
      </p:sp>
      <p:pic>
        <p:nvPicPr>
          <p:cNvPr id="26628" name="Picture 4"/>
          <p:cNvPicPr>
            <a:picLocks noChangeAspect="1" noChangeArrowheads="1"/>
          </p:cNvPicPr>
          <p:nvPr/>
        </p:nvPicPr>
        <p:blipFill>
          <a:blip r:embed="rId4" cstate="print"/>
          <a:srcRect/>
          <a:stretch>
            <a:fillRect/>
          </a:stretch>
        </p:blipFill>
        <p:spPr bwMode="auto">
          <a:xfrm>
            <a:off x="179388" y="1874837"/>
            <a:ext cx="5041900" cy="4729163"/>
          </a:xfrm>
          <a:prstGeom prst="rect">
            <a:avLst/>
          </a:prstGeom>
          <a:noFill/>
          <a:ln w="9525" algn="ctr">
            <a:noFill/>
            <a:miter lim="800000"/>
            <a:headEnd/>
            <a:tailEnd/>
          </a:ln>
        </p:spPr>
      </p:pic>
    </p:spTree>
    <p:custDataLst>
      <p:tags r:id="rId1"/>
    </p:custDataLst>
    <p:extLst>
      <p:ext uri="{BB962C8B-B14F-4D97-AF65-F5344CB8AC3E}">
        <p14:creationId xmlns:p14="http://schemas.microsoft.com/office/powerpoint/2010/main" val="2102027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URL, URN, URI: Oh My!</a:t>
            </a:r>
          </a:p>
        </p:txBody>
      </p:sp>
      <p:sp>
        <p:nvSpPr>
          <p:cNvPr id="4" name="TextBox 3"/>
          <p:cNvSpPr txBox="1"/>
          <p:nvPr/>
        </p:nvSpPr>
        <p:spPr>
          <a:xfrm>
            <a:off x="0" y="5700708"/>
            <a:ext cx="6185796" cy="307777"/>
          </a:xfrm>
          <a:prstGeom prst="rect">
            <a:avLst/>
          </a:prstGeom>
          <a:noFill/>
        </p:spPr>
        <p:txBody>
          <a:bodyPr wrap="none" rtlCol="0">
            <a:spAutoFit/>
          </a:bodyPr>
          <a:lstStyle/>
          <a:p>
            <a:r>
              <a:rPr lang="en-US" sz="1400" b="1" dirty="0"/>
              <a:t>Image </a:t>
            </a:r>
            <a:r>
              <a:rPr lang="en-US" sz="1400" b="1"/>
              <a:t>taken </a:t>
            </a:r>
            <a:r>
              <a:rPr lang="en-US" sz="1400" b="1" smtClean="0"/>
              <a:t>from: </a:t>
            </a:r>
            <a:r>
              <a:rPr lang="en-US" sz="1400" b="1" dirty="0"/>
              <a:t>http://</a:t>
            </a:r>
            <a:r>
              <a:rPr lang="en-US" sz="1400" b="1" dirty="0" err="1"/>
              <a:t>webtechsharing.com</a:t>
            </a:r>
            <a:r>
              <a:rPr lang="en-US" sz="1400" b="1" dirty="0"/>
              <a:t>/http-web-developer-must-know/</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6776"/>
            <a:ext cx="8229600" cy="3188497"/>
          </a:xfrm>
        </p:spPr>
      </p:pic>
    </p:spTree>
    <p:extLst>
      <p:ext uri="{BB962C8B-B14F-4D97-AF65-F5344CB8AC3E}">
        <p14:creationId xmlns:p14="http://schemas.microsoft.com/office/powerpoint/2010/main" val="661002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274638"/>
            <a:ext cx="8229600" cy="781078"/>
          </a:xfrm>
        </p:spPr>
        <p:txBody>
          <a:bodyPr>
            <a:normAutofit fontScale="90000"/>
          </a:bodyPr>
          <a:lstStyle/>
          <a:p>
            <a:r>
              <a:rPr lang="en-US" dirty="0" smtClean="0"/>
              <a:t>Avoiding </a:t>
            </a:r>
            <a:r>
              <a:rPr lang="en-GB" dirty="0" smtClean="0"/>
              <a:t>Missing </a:t>
            </a:r>
            <a:r>
              <a:rPr lang="en-GB" dirty="0"/>
              <a:t>Function Level Access </a:t>
            </a:r>
            <a:r>
              <a:rPr lang="en-GB" dirty="0" smtClean="0"/>
              <a:t>Control</a:t>
            </a:r>
            <a:endParaRPr lang="en-US" dirty="0" smtClean="0"/>
          </a:p>
        </p:txBody>
      </p:sp>
      <p:sp>
        <p:nvSpPr>
          <p:cNvPr id="28675" name="Rectangle 3"/>
          <p:cNvSpPr>
            <a:spLocks noGrp="1" noChangeArrowheads="1"/>
          </p:cNvSpPr>
          <p:nvPr>
            <p:ph idx="1"/>
          </p:nvPr>
        </p:nvSpPr>
        <p:spPr>
          <a:xfrm>
            <a:off x="457200" y="1303713"/>
            <a:ext cx="8229600" cy="4525963"/>
          </a:xfrm>
        </p:spPr>
        <p:txBody>
          <a:bodyPr>
            <a:noAutofit/>
          </a:bodyPr>
          <a:lstStyle/>
          <a:p>
            <a:pPr eaLnBrk="1" hangingPunct="1">
              <a:lnSpc>
                <a:spcPct val="90000"/>
              </a:lnSpc>
            </a:pPr>
            <a:r>
              <a:rPr lang="en-US" sz="1800" b="1" dirty="0" smtClean="0"/>
              <a:t>For function, a site needs to do 3 things</a:t>
            </a:r>
          </a:p>
          <a:p>
            <a:pPr lvl="1" eaLnBrk="1" hangingPunct="1">
              <a:lnSpc>
                <a:spcPct val="90000"/>
              </a:lnSpc>
            </a:pPr>
            <a:r>
              <a:rPr lang="en-US" sz="1600" b="1" dirty="0" smtClean="0"/>
              <a:t>Restrict access to authenticated users (if not public)</a:t>
            </a:r>
          </a:p>
          <a:p>
            <a:pPr lvl="1" eaLnBrk="1" hangingPunct="1">
              <a:lnSpc>
                <a:spcPct val="90000"/>
              </a:lnSpc>
            </a:pPr>
            <a:r>
              <a:rPr lang="en-US" sz="1600" b="1" dirty="0" smtClean="0"/>
              <a:t>Enforce any user or role based permissions (if private)</a:t>
            </a:r>
          </a:p>
          <a:p>
            <a:pPr lvl="1" eaLnBrk="1" hangingPunct="1">
              <a:lnSpc>
                <a:spcPct val="90000"/>
              </a:lnSpc>
            </a:pPr>
            <a:r>
              <a:rPr lang="en-US" sz="1600" b="1" dirty="0" smtClean="0"/>
              <a:t>Completely disallow requests to unauthorized page types (e.g., </a:t>
            </a:r>
            <a:r>
              <a:rPr lang="en-US" sz="1600" b="1" dirty="0" err="1" smtClean="0"/>
              <a:t>config</a:t>
            </a:r>
            <a:r>
              <a:rPr lang="en-US" sz="1600" b="1" dirty="0" smtClean="0"/>
              <a:t> files, log files, source files, etc.)</a:t>
            </a:r>
          </a:p>
          <a:p>
            <a:pPr lvl="2" eaLnBrk="1" hangingPunct="1">
              <a:lnSpc>
                <a:spcPct val="90000"/>
              </a:lnSpc>
            </a:pPr>
            <a:endParaRPr lang="en-US" sz="1400" b="1" dirty="0" smtClean="0"/>
          </a:p>
          <a:p>
            <a:pPr eaLnBrk="1" hangingPunct="1">
              <a:lnSpc>
                <a:spcPct val="90000"/>
              </a:lnSpc>
            </a:pPr>
            <a:r>
              <a:rPr lang="en-US" sz="1800" b="1" dirty="0" smtClean="0"/>
              <a:t>Verify your architecture</a:t>
            </a:r>
          </a:p>
          <a:p>
            <a:pPr lvl="1"/>
            <a:r>
              <a:rPr lang="en-US" sz="1600" b="1" dirty="0" smtClean="0"/>
              <a:t>Use a simple, positive model at </a:t>
            </a:r>
            <a:r>
              <a:rPr lang="en-US" sz="1600" b="1" u="sng" dirty="0" smtClean="0"/>
              <a:t>every</a:t>
            </a:r>
            <a:r>
              <a:rPr lang="en-US" sz="1600" b="1" dirty="0" smtClean="0"/>
              <a:t> layer</a:t>
            </a:r>
          </a:p>
          <a:p>
            <a:pPr lvl="1"/>
            <a:r>
              <a:rPr lang="en-US" sz="1600" b="1" dirty="0" smtClean="0"/>
              <a:t>Be sure you actually have a mechanism at every layer</a:t>
            </a:r>
          </a:p>
          <a:p>
            <a:pPr lvl="2"/>
            <a:endParaRPr lang="en-US" sz="1400" b="1" dirty="0" smtClean="0"/>
          </a:p>
          <a:p>
            <a:r>
              <a:rPr lang="en-US" sz="1800" b="1" dirty="0" smtClean="0"/>
              <a:t>Verify the implementation</a:t>
            </a:r>
          </a:p>
          <a:p>
            <a:pPr lvl="1"/>
            <a:r>
              <a:rPr lang="en-US" sz="1600" b="1" dirty="0" smtClean="0"/>
              <a:t>Forget automated analysis approaches</a:t>
            </a:r>
          </a:p>
          <a:p>
            <a:pPr lvl="1"/>
            <a:r>
              <a:rPr lang="en-US" sz="1600" b="1" dirty="0" smtClean="0"/>
              <a:t>Verify that each URL (plus any parameters) referencing a function is protected by</a:t>
            </a:r>
          </a:p>
          <a:p>
            <a:pPr lvl="2"/>
            <a:r>
              <a:rPr lang="en-US" sz="1400" b="1" dirty="0" smtClean="0"/>
              <a:t>An external filter, like Java EE web.xml or a commercial product</a:t>
            </a:r>
          </a:p>
          <a:p>
            <a:pPr lvl="2"/>
            <a:r>
              <a:rPr lang="en-US" sz="1400" b="1" dirty="0" smtClean="0"/>
              <a:t>Or internal checks in YOUR code</a:t>
            </a:r>
          </a:p>
          <a:p>
            <a:pPr lvl="1"/>
            <a:r>
              <a:rPr lang="en-US" sz="1600" b="1" dirty="0" smtClean="0"/>
              <a:t>Verify the server configuration disallows requests to unauthorized file types</a:t>
            </a:r>
          </a:p>
          <a:p>
            <a:pPr lvl="1"/>
            <a:r>
              <a:rPr lang="en-US" sz="1600" b="1" dirty="0" smtClean="0"/>
              <a:t>Use OWASP’s ZAP or your browser to forge unauthorized requests</a:t>
            </a:r>
          </a:p>
          <a:p>
            <a:pPr lvl="2"/>
            <a:endParaRPr lang="en-US" sz="1400" b="1" dirty="0" smtClean="0"/>
          </a:p>
          <a:p>
            <a:pPr eaLnBrk="1" hangingPunct="1">
              <a:lnSpc>
                <a:spcPct val="90000"/>
              </a:lnSpc>
            </a:pPr>
            <a:endParaRPr lang="en-US" sz="1600" b="1" dirty="0" smtClean="0"/>
          </a:p>
          <a:p>
            <a:pPr lvl="1"/>
            <a:endParaRPr lang="en-US" sz="1600" b="1" dirty="0" smtClean="0"/>
          </a:p>
        </p:txBody>
      </p:sp>
    </p:spTree>
    <p:custDataLst>
      <p:tags r:id="rId1"/>
    </p:custDataLst>
    <p:extLst>
      <p:ext uri="{BB962C8B-B14F-4D97-AF65-F5344CB8AC3E}">
        <p14:creationId xmlns:p14="http://schemas.microsoft.com/office/powerpoint/2010/main" val="6421752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normAutofit fontScale="90000"/>
          </a:bodyPr>
          <a:lstStyle/>
          <a:p>
            <a:pPr eaLnBrk="1" hangingPunct="1"/>
            <a:r>
              <a:rPr lang="en-US" dirty="0" smtClean="0"/>
              <a:t>A8 </a:t>
            </a:r>
            <a:r>
              <a:rPr lang="en-US" dirty="0" smtClean="0"/>
              <a:t>– Cross Site Request Forgery (CSRF)</a:t>
            </a:r>
          </a:p>
        </p:txBody>
      </p:sp>
      <p:graphicFrame>
        <p:nvGraphicFramePr>
          <p:cNvPr id="5" name="Diagram 4"/>
          <p:cNvGraphicFramePr/>
          <p:nvPr/>
        </p:nvGraphicFramePr>
        <p:xfrm>
          <a:off x="304800" y="914400"/>
          <a:ext cx="8534400" cy="525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91489216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ChangeArrowheads="1"/>
          </p:cNvSpPr>
          <p:nvPr/>
        </p:nvSpPr>
        <p:spPr bwMode="auto">
          <a:xfrm>
            <a:off x="457200" y="649783"/>
            <a:ext cx="8305800" cy="5257800"/>
          </a:xfrm>
          <a:prstGeom prst="rect">
            <a:avLst/>
          </a:prstGeom>
          <a:gradFill rotWithShape="1">
            <a:gsLst>
              <a:gs pos="0">
                <a:srgbClr val="FFFFFF"/>
              </a:gs>
              <a:gs pos="100000">
                <a:srgbClr val="FFCC00"/>
              </a:gs>
            </a:gsLst>
            <a:lin ang="2700000" scaled="1"/>
          </a:gradFill>
          <a:ln w="9525">
            <a:noFill/>
            <a:miter lim="800000"/>
            <a:headEnd/>
            <a:tailEnd/>
          </a:ln>
        </p:spPr>
        <p:txBody>
          <a:bodyPr wrap="none" anchor="ctr"/>
          <a:lstStyle/>
          <a:p>
            <a:pPr eaLnBrk="0" hangingPunct="0"/>
            <a:endParaRPr lang="en-US"/>
          </a:p>
        </p:txBody>
      </p:sp>
      <p:sp>
        <p:nvSpPr>
          <p:cNvPr id="14340" name="Rectangle 3"/>
          <p:cNvSpPr>
            <a:spLocks noGrp="1" noChangeArrowheads="1"/>
          </p:cNvSpPr>
          <p:nvPr>
            <p:ph type="title"/>
          </p:nvPr>
        </p:nvSpPr>
        <p:spPr>
          <a:xfrm>
            <a:off x="533400" y="24940"/>
            <a:ext cx="8229600" cy="651164"/>
          </a:xfrm>
        </p:spPr>
        <p:txBody>
          <a:bodyPr>
            <a:normAutofit fontScale="90000"/>
          </a:bodyPr>
          <a:lstStyle/>
          <a:p>
            <a:pPr eaLnBrk="1" hangingPunct="1"/>
            <a:r>
              <a:rPr lang="en-US" dirty="0" smtClean="0"/>
              <a:t>CSRF Vulnerability Pattern</a:t>
            </a:r>
          </a:p>
        </p:txBody>
      </p:sp>
      <p:sp>
        <p:nvSpPr>
          <p:cNvPr id="14341" name="Rectangle 4"/>
          <p:cNvSpPr>
            <a:spLocks noGrp="1" noChangeArrowheads="1"/>
          </p:cNvSpPr>
          <p:nvPr>
            <p:ph type="body" sz="half" idx="4294967295"/>
          </p:nvPr>
        </p:nvSpPr>
        <p:spPr>
          <a:xfrm>
            <a:off x="990600" y="642850"/>
            <a:ext cx="7848600" cy="4876800"/>
          </a:xfrm>
        </p:spPr>
        <p:txBody>
          <a:bodyPr>
            <a:normAutofit lnSpcReduction="10000"/>
          </a:bodyPr>
          <a:lstStyle/>
          <a:p>
            <a:pPr eaLnBrk="1" hangingPunct="1"/>
            <a:r>
              <a:rPr lang="en-US" sz="2400" dirty="0" smtClean="0"/>
              <a:t>The Problem</a:t>
            </a:r>
            <a:endParaRPr lang="en-US" dirty="0" smtClean="0"/>
          </a:p>
          <a:p>
            <a:pPr lvl="1" eaLnBrk="1" hangingPunct="1">
              <a:spcBef>
                <a:spcPct val="20000"/>
              </a:spcBef>
            </a:pPr>
            <a:r>
              <a:rPr lang="en-US" sz="1800" dirty="0" smtClean="0"/>
              <a:t>Web browsers automatically include most credentials with each request</a:t>
            </a:r>
          </a:p>
          <a:p>
            <a:pPr lvl="1" eaLnBrk="1" hangingPunct="1">
              <a:spcBef>
                <a:spcPct val="20000"/>
              </a:spcBef>
            </a:pPr>
            <a:r>
              <a:rPr lang="en-US" sz="1800" dirty="0" smtClean="0"/>
              <a:t>Even for requests caused by a form, script, or image on another site</a:t>
            </a:r>
            <a:br>
              <a:rPr lang="en-US" sz="1800" dirty="0" smtClean="0"/>
            </a:br>
            <a:endParaRPr lang="en-US" sz="1800" dirty="0" smtClean="0"/>
          </a:p>
          <a:p>
            <a:pPr eaLnBrk="1" hangingPunct="1"/>
            <a:r>
              <a:rPr lang="en-US" sz="2400" dirty="0" smtClean="0"/>
              <a:t>All sites relying solely on automatic </a:t>
            </a:r>
            <a:br>
              <a:rPr lang="en-US" sz="2400" dirty="0" smtClean="0"/>
            </a:br>
            <a:r>
              <a:rPr lang="en-US" sz="2400" dirty="0" smtClean="0"/>
              <a:t>credentials are vulnerable!</a:t>
            </a:r>
            <a:endParaRPr lang="en-US" dirty="0" smtClean="0"/>
          </a:p>
          <a:p>
            <a:pPr lvl="1" eaLnBrk="1" hangingPunct="1"/>
            <a:r>
              <a:rPr lang="en-US" sz="1800" dirty="0" smtClean="0"/>
              <a:t>(almost all sites are this way)</a:t>
            </a:r>
            <a:br>
              <a:rPr lang="en-US" sz="1800" dirty="0" smtClean="0"/>
            </a:br>
            <a:endParaRPr lang="en-US" sz="1800" dirty="0" smtClean="0"/>
          </a:p>
          <a:p>
            <a:pPr eaLnBrk="1" hangingPunct="1"/>
            <a:r>
              <a:rPr lang="en-US" sz="2400" dirty="0" smtClean="0"/>
              <a:t>Automatically Provided Credentials</a:t>
            </a:r>
            <a:endParaRPr lang="en-US" dirty="0" smtClean="0"/>
          </a:p>
          <a:p>
            <a:pPr lvl="1" eaLnBrk="1" hangingPunct="1">
              <a:spcBef>
                <a:spcPct val="20000"/>
              </a:spcBef>
            </a:pPr>
            <a:r>
              <a:rPr lang="en-US" sz="1800" dirty="0" smtClean="0"/>
              <a:t>Session cookie</a:t>
            </a:r>
          </a:p>
          <a:p>
            <a:pPr lvl="1" eaLnBrk="1" hangingPunct="1">
              <a:spcBef>
                <a:spcPct val="20000"/>
              </a:spcBef>
            </a:pPr>
            <a:r>
              <a:rPr lang="en-US" sz="1800" dirty="0" smtClean="0"/>
              <a:t>Basic authentication header</a:t>
            </a:r>
          </a:p>
          <a:p>
            <a:pPr lvl="1" eaLnBrk="1" hangingPunct="1">
              <a:spcBef>
                <a:spcPct val="20000"/>
              </a:spcBef>
            </a:pPr>
            <a:r>
              <a:rPr lang="en-US" sz="1800" dirty="0" smtClean="0"/>
              <a:t>IP address</a:t>
            </a:r>
          </a:p>
          <a:p>
            <a:pPr lvl="1" eaLnBrk="1" hangingPunct="1">
              <a:spcBef>
                <a:spcPct val="20000"/>
              </a:spcBef>
            </a:pPr>
            <a:r>
              <a:rPr lang="en-US" sz="1800" dirty="0" smtClean="0"/>
              <a:t>Client side SSL certificates</a:t>
            </a:r>
          </a:p>
          <a:p>
            <a:pPr lvl="1" eaLnBrk="1" hangingPunct="1">
              <a:spcBef>
                <a:spcPct val="20000"/>
              </a:spcBef>
            </a:pPr>
            <a:r>
              <a:rPr lang="en-US" sz="1800" dirty="0" smtClean="0"/>
              <a:t>Windows domain authentication</a:t>
            </a:r>
          </a:p>
          <a:p>
            <a:pPr lvl="1" eaLnBrk="1" hangingPunct="1"/>
            <a:endParaRPr lang="en-US" sz="1800" dirty="0" smtClean="0"/>
          </a:p>
        </p:txBody>
      </p:sp>
      <p:graphicFrame>
        <p:nvGraphicFramePr>
          <p:cNvPr id="14338" name="Object 5"/>
          <p:cNvGraphicFramePr>
            <a:graphicFrameLocks noGrp="1" noChangeAspect="1"/>
          </p:cNvGraphicFramePr>
          <p:nvPr>
            <p:ph sz="half" idx="4294967295"/>
            <p:extLst>
              <p:ext uri="{D42A27DB-BD31-4B8C-83A1-F6EECF244321}">
                <p14:modId xmlns:p14="http://schemas.microsoft.com/office/powerpoint/2010/main" val="217389254"/>
              </p:ext>
            </p:extLst>
          </p:nvPr>
        </p:nvGraphicFramePr>
        <p:xfrm>
          <a:off x="6144700" y="4178669"/>
          <a:ext cx="2618300" cy="1745533"/>
        </p:xfrm>
        <a:graphic>
          <a:graphicData uri="http://schemas.openxmlformats.org/presentationml/2006/ole">
            <mc:AlternateContent xmlns:mc="http://schemas.openxmlformats.org/markup-compatibility/2006">
              <mc:Choice xmlns:v="urn:schemas-microsoft-com:vml" Requires="v">
                <p:oleObj spid="_x0000_s1040" name="Image" r:id="rId5" imgW="2742857" imgH="1828571" progId="">
                  <p:embed/>
                </p:oleObj>
              </mc:Choice>
              <mc:Fallback>
                <p:oleObj name="Image" r:id="rId5" imgW="2742857" imgH="1828571"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4700" y="4178669"/>
                        <a:ext cx="2618300" cy="1745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ustDataLst>
      <p:tags r:id="rId2"/>
    </p:custDataLst>
    <p:extLst>
      <p:ext uri="{BB962C8B-B14F-4D97-AF65-F5344CB8AC3E}">
        <p14:creationId xmlns:p14="http://schemas.microsoft.com/office/powerpoint/2010/main" val="1378845359"/>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82600" y="44009"/>
            <a:ext cx="8229600" cy="572383"/>
          </a:xfrm>
        </p:spPr>
        <p:txBody>
          <a:bodyPr>
            <a:normAutofit fontScale="90000"/>
          </a:bodyPr>
          <a:lstStyle/>
          <a:p>
            <a:pPr eaLnBrk="1" hangingPunct="1"/>
            <a:r>
              <a:rPr lang="en-US" smtClean="0"/>
              <a:t>CSRF Illustrated</a:t>
            </a:r>
          </a:p>
        </p:txBody>
      </p:sp>
      <p:pic>
        <p:nvPicPr>
          <p:cNvPr id="20483" name="Picture 3"/>
          <p:cNvPicPr>
            <a:picLocks noChangeAspect="1" noChangeArrowheads="1"/>
          </p:cNvPicPr>
          <p:nvPr/>
        </p:nvPicPr>
        <p:blipFill>
          <a:blip r:embed="rId4" cstate="print"/>
          <a:srcRect/>
          <a:stretch>
            <a:fillRect/>
          </a:stretch>
        </p:blipFill>
        <p:spPr bwMode="gray">
          <a:xfrm>
            <a:off x="2438400" y="3998556"/>
            <a:ext cx="3505200" cy="1773237"/>
          </a:xfrm>
          <a:prstGeom prst="rect">
            <a:avLst/>
          </a:prstGeom>
          <a:noFill/>
          <a:ln w="9525">
            <a:noFill/>
            <a:miter lim="800000"/>
            <a:headEnd/>
            <a:tailEnd/>
          </a:ln>
        </p:spPr>
      </p:pic>
      <p:pic>
        <p:nvPicPr>
          <p:cNvPr id="208900" name="Picture 4" descr="TN_hacker"/>
          <p:cNvPicPr>
            <a:picLocks noChangeAspect="1" noChangeArrowheads="1"/>
          </p:cNvPicPr>
          <p:nvPr/>
        </p:nvPicPr>
        <p:blipFill>
          <a:blip r:embed="rId5" cstate="print">
            <a:lum bright="24000" contrast="42000"/>
          </a:blip>
          <a:srcRect/>
          <a:stretch>
            <a:fillRect/>
          </a:stretch>
        </p:blipFill>
        <p:spPr bwMode="auto">
          <a:xfrm>
            <a:off x="1168400" y="1374418"/>
            <a:ext cx="1093788" cy="1268413"/>
          </a:xfrm>
          <a:prstGeom prst="rect">
            <a:avLst/>
          </a:prstGeom>
          <a:noFill/>
          <a:effectLst>
            <a:outerShdw dist="107763" dir="2700000" algn="ctr" rotWithShape="0">
              <a:srgbClr val="808080">
                <a:alpha val="50000"/>
              </a:srgbClr>
            </a:outerShdw>
          </a:effectLst>
        </p:spPr>
      </p:pic>
      <p:sp>
        <p:nvSpPr>
          <p:cNvPr id="20485" name="Oval 5"/>
          <p:cNvSpPr>
            <a:spLocks noChangeArrowheads="1"/>
          </p:cNvSpPr>
          <p:nvPr/>
        </p:nvSpPr>
        <p:spPr bwMode="auto">
          <a:xfrm>
            <a:off x="6858000" y="4110564"/>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3</a:t>
            </a:r>
          </a:p>
        </p:txBody>
      </p:sp>
      <p:sp>
        <p:nvSpPr>
          <p:cNvPr id="20486" name="Oval 6"/>
          <p:cNvSpPr>
            <a:spLocks noChangeArrowheads="1"/>
          </p:cNvSpPr>
          <p:nvPr/>
        </p:nvSpPr>
        <p:spPr bwMode="auto">
          <a:xfrm>
            <a:off x="1828800" y="3424764"/>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2</a:t>
            </a:r>
          </a:p>
        </p:txBody>
      </p:sp>
      <p:sp>
        <p:nvSpPr>
          <p:cNvPr id="20487" name="Rectangle 7"/>
          <p:cNvSpPr>
            <a:spLocks noChangeArrowheads="1"/>
          </p:cNvSpPr>
          <p:nvPr/>
        </p:nvSpPr>
        <p:spPr bwMode="gray">
          <a:xfrm>
            <a:off x="2311400" y="512406"/>
            <a:ext cx="6148388"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600" b="1" dirty="0"/>
              <a:t>Attacker sets the trap on some website on the internet</a:t>
            </a:r>
            <a:br>
              <a:rPr lang="en-US" sz="1600" b="1" dirty="0"/>
            </a:br>
            <a:r>
              <a:rPr lang="en-US" sz="1600" b="1" dirty="0"/>
              <a:t>(or simply via an e-mail)</a:t>
            </a:r>
          </a:p>
        </p:txBody>
      </p:sp>
      <p:pic>
        <p:nvPicPr>
          <p:cNvPr id="20488" name="Picture 8"/>
          <p:cNvPicPr>
            <a:picLocks noChangeAspect="1" noChangeArrowheads="1"/>
          </p:cNvPicPr>
          <p:nvPr/>
        </p:nvPicPr>
        <p:blipFill>
          <a:blip r:embed="rId4" cstate="print"/>
          <a:srcRect/>
          <a:stretch>
            <a:fillRect/>
          </a:stretch>
        </p:blipFill>
        <p:spPr bwMode="gray">
          <a:xfrm>
            <a:off x="2463800" y="1160106"/>
            <a:ext cx="3505200" cy="1773237"/>
          </a:xfrm>
          <a:prstGeom prst="rect">
            <a:avLst/>
          </a:prstGeom>
          <a:noFill/>
          <a:ln w="9525">
            <a:noFill/>
            <a:miter lim="800000"/>
            <a:headEnd/>
            <a:tailEnd/>
          </a:ln>
        </p:spPr>
      </p:pic>
      <p:sp>
        <p:nvSpPr>
          <p:cNvPr id="20489" name="Oval 9"/>
          <p:cNvSpPr>
            <a:spLocks noChangeArrowheads="1"/>
          </p:cNvSpPr>
          <p:nvPr/>
        </p:nvSpPr>
        <p:spPr bwMode="auto">
          <a:xfrm>
            <a:off x="1854200" y="722839"/>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1</a:t>
            </a:r>
          </a:p>
        </p:txBody>
      </p:sp>
      <p:sp>
        <p:nvSpPr>
          <p:cNvPr id="20490" name="Rectangle 10"/>
          <p:cNvSpPr>
            <a:spLocks noChangeArrowheads="1"/>
          </p:cNvSpPr>
          <p:nvPr/>
        </p:nvSpPr>
        <p:spPr bwMode="gray">
          <a:xfrm>
            <a:off x="2278063" y="3342918"/>
            <a:ext cx="5181600" cy="266700"/>
          </a:xfrm>
          <a:prstGeom prst="rect">
            <a:avLst/>
          </a:prstGeom>
          <a:noFill/>
          <a:ln w="9525">
            <a:noFill/>
            <a:miter lim="800000"/>
            <a:headEnd/>
            <a:tailEnd/>
          </a:ln>
        </p:spPr>
        <p:txBody>
          <a:bodyPr lIns="92075" tIns="46038" rIns="92075" bIns="46038"/>
          <a:lstStyle/>
          <a:p>
            <a:pPr marL="342900" indent="-342900">
              <a:spcBef>
                <a:spcPct val="20000"/>
              </a:spcBef>
              <a:buFont typeface="Webdings" pitchFamily="18" charset="2"/>
              <a:buNone/>
            </a:pPr>
            <a:r>
              <a:rPr lang="en-US" sz="1600" b="1"/>
              <a:t>While logged into vulnerable site,</a:t>
            </a:r>
            <a:br>
              <a:rPr lang="en-US" sz="1600" b="1"/>
            </a:br>
            <a:r>
              <a:rPr lang="en-US" sz="1600" b="1"/>
              <a:t>victim views attacker site</a:t>
            </a:r>
          </a:p>
        </p:txBody>
      </p:sp>
      <p:sp>
        <p:nvSpPr>
          <p:cNvPr id="20491" name="Rectangle 11"/>
          <p:cNvSpPr>
            <a:spLocks noChangeArrowheads="1"/>
          </p:cNvSpPr>
          <p:nvPr/>
        </p:nvSpPr>
        <p:spPr bwMode="gray">
          <a:xfrm>
            <a:off x="6732588" y="4511318"/>
            <a:ext cx="2335212" cy="1228725"/>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Vulnerable site sees legitimate request from victim and performs the action requested</a:t>
            </a:r>
          </a:p>
        </p:txBody>
      </p:sp>
      <p:sp>
        <p:nvSpPr>
          <p:cNvPr id="20492" name="Rectangle 12"/>
          <p:cNvSpPr>
            <a:spLocks noChangeArrowheads="1"/>
          </p:cNvSpPr>
          <p:nvPr/>
        </p:nvSpPr>
        <p:spPr bwMode="auto">
          <a:xfrm>
            <a:off x="3352800" y="4704993"/>
            <a:ext cx="2489200" cy="1323439"/>
          </a:xfrm>
          <a:prstGeom prst="rect">
            <a:avLst/>
          </a:prstGeom>
          <a:solidFill>
            <a:srgbClr val="FFFFCC"/>
          </a:solidFill>
          <a:ln w="9525" algn="ctr">
            <a:noFill/>
            <a:miter lim="800000"/>
            <a:headEnd/>
            <a:tailEnd/>
          </a:ln>
        </p:spPr>
        <p:txBody>
          <a:bodyPr>
            <a:spAutoFit/>
          </a:bodyPr>
          <a:lstStyle/>
          <a:p>
            <a:pPr>
              <a:spcBef>
                <a:spcPct val="50000"/>
              </a:spcBef>
              <a:buClr>
                <a:schemeClr val="tx1"/>
              </a:buClr>
              <a:buSzPct val="90000"/>
            </a:pPr>
            <a:r>
              <a:rPr lang="en-US" sz="1600" b="1" dirty="0"/>
              <a:t>&lt;</a:t>
            </a:r>
            <a:r>
              <a:rPr lang="en-US" sz="1600" b="1" dirty="0" err="1"/>
              <a:t>img</a:t>
            </a:r>
            <a:r>
              <a:rPr lang="en-US" sz="1600" b="1" dirty="0"/>
              <a:t>&gt; tag loaded by browser – sends GET request (including credentials) to vulnerable site</a:t>
            </a:r>
          </a:p>
        </p:txBody>
      </p:sp>
      <p:grpSp>
        <p:nvGrpSpPr>
          <p:cNvPr id="2" name="Group 13"/>
          <p:cNvGrpSpPr>
            <a:grpSpLocks/>
          </p:cNvGrpSpPr>
          <p:nvPr/>
        </p:nvGrpSpPr>
        <p:grpSpPr bwMode="auto">
          <a:xfrm>
            <a:off x="6781800" y="2672993"/>
            <a:ext cx="1455738" cy="1412875"/>
            <a:chOff x="4336" y="1870"/>
            <a:chExt cx="917" cy="890"/>
          </a:xfrm>
        </p:grpSpPr>
        <p:sp>
          <p:nvSpPr>
            <p:cNvPr id="20501" name="Rectangle 14"/>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Custom Code</a:t>
              </a:r>
            </a:p>
          </p:txBody>
        </p:sp>
        <p:sp>
          <p:nvSpPr>
            <p:cNvPr id="20502" name="Rectangle 15"/>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Accounts</a:t>
              </a:r>
            </a:p>
          </p:txBody>
        </p:sp>
        <p:sp>
          <p:nvSpPr>
            <p:cNvPr id="20503" name="Rectangle 16"/>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Finance</a:t>
              </a:r>
            </a:p>
          </p:txBody>
        </p:sp>
        <p:sp>
          <p:nvSpPr>
            <p:cNvPr id="20504" name="Rectangle 17"/>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Administration</a:t>
              </a:r>
            </a:p>
          </p:txBody>
        </p:sp>
        <p:sp>
          <p:nvSpPr>
            <p:cNvPr id="20505" name="Rectangle 18"/>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Transactions</a:t>
              </a:r>
            </a:p>
          </p:txBody>
        </p:sp>
        <p:sp>
          <p:nvSpPr>
            <p:cNvPr id="20506" name="Rectangle 19"/>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Communication</a:t>
              </a:r>
            </a:p>
          </p:txBody>
        </p:sp>
        <p:sp>
          <p:nvSpPr>
            <p:cNvPr id="20507" name="Rectangle 20"/>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Knowledge Mgmt</a:t>
              </a:r>
            </a:p>
          </p:txBody>
        </p:sp>
        <p:sp>
          <p:nvSpPr>
            <p:cNvPr id="20508" name="Rectangle 21"/>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E-Commerce</a:t>
              </a:r>
            </a:p>
          </p:txBody>
        </p:sp>
        <p:sp>
          <p:nvSpPr>
            <p:cNvPr id="20509" name="Rectangle 22"/>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r>
                <a:rPr lang="en-US" sz="1000" b="1">
                  <a:solidFill>
                    <a:schemeClr val="bg1"/>
                  </a:solidFill>
                </a:rPr>
                <a:t>Bus. Functions</a:t>
              </a:r>
            </a:p>
          </p:txBody>
        </p:sp>
      </p:grpSp>
      <p:pic>
        <p:nvPicPr>
          <p:cNvPr id="208919" name="Picture 23" descr="businesswoman"/>
          <p:cNvPicPr>
            <a:picLocks noChangeAspect="1" noChangeArrowheads="1"/>
          </p:cNvPicPr>
          <p:nvPr/>
        </p:nvPicPr>
        <p:blipFill>
          <a:blip r:embed="rId6" cstate="print"/>
          <a:srcRect/>
          <a:stretch>
            <a:fillRect/>
          </a:stretch>
        </p:blipFill>
        <p:spPr bwMode="auto">
          <a:xfrm>
            <a:off x="1143000" y="4270018"/>
            <a:ext cx="1050925" cy="1255713"/>
          </a:xfrm>
          <a:prstGeom prst="rect">
            <a:avLst/>
          </a:prstGeom>
          <a:noFill/>
          <a:effectLst>
            <a:outerShdw dist="107763" dir="2700000" algn="ctr" rotWithShape="0">
              <a:srgbClr val="808080">
                <a:alpha val="50000"/>
              </a:srgbClr>
            </a:outerShdw>
          </a:effectLst>
        </p:spPr>
      </p:pic>
      <p:sp>
        <p:nvSpPr>
          <p:cNvPr id="20495" name="Line 25"/>
          <p:cNvSpPr>
            <a:spLocks noChangeShapeType="1"/>
          </p:cNvSpPr>
          <p:nvPr/>
        </p:nvSpPr>
        <p:spPr bwMode="auto">
          <a:xfrm flipV="1">
            <a:off x="2209800" y="2418993"/>
            <a:ext cx="838200" cy="990600"/>
          </a:xfrm>
          <a:prstGeom prst="line">
            <a:avLst/>
          </a:prstGeom>
          <a:noFill/>
          <a:ln w="57150">
            <a:solidFill>
              <a:srgbClr val="FF3300"/>
            </a:solidFill>
            <a:round/>
            <a:headEnd/>
            <a:tailEnd type="triangle" w="med" len="med"/>
          </a:ln>
        </p:spPr>
        <p:txBody>
          <a:bodyPr>
            <a:spAutoFit/>
          </a:bodyPr>
          <a:lstStyle/>
          <a:p>
            <a:endParaRPr lang="en-US" sz="1600" b="1"/>
          </a:p>
        </p:txBody>
      </p:sp>
      <p:sp>
        <p:nvSpPr>
          <p:cNvPr id="20496" name="Line 26"/>
          <p:cNvSpPr>
            <a:spLocks noChangeShapeType="1"/>
          </p:cNvSpPr>
          <p:nvPr/>
        </p:nvSpPr>
        <p:spPr bwMode="auto">
          <a:xfrm flipH="1">
            <a:off x="5740400" y="4116031"/>
            <a:ext cx="965200" cy="1046162"/>
          </a:xfrm>
          <a:prstGeom prst="line">
            <a:avLst/>
          </a:prstGeom>
          <a:noFill/>
          <a:ln w="57150">
            <a:solidFill>
              <a:srgbClr val="FF3300"/>
            </a:solidFill>
            <a:round/>
            <a:headEnd type="triangle" w="med" len="med"/>
            <a:tailEnd/>
          </a:ln>
        </p:spPr>
        <p:txBody>
          <a:bodyPr>
            <a:spAutoFit/>
          </a:bodyPr>
          <a:lstStyle/>
          <a:p>
            <a:endParaRPr lang="en-US" sz="1600" b="1"/>
          </a:p>
        </p:txBody>
      </p:sp>
      <p:pic>
        <p:nvPicPr>
          <p:cNvPr id="20497" name="Picture 30"/>
          <p:cNvPicPr>
            <a:picLocks noChangeAspect="1" noChangeArrowheads="1"/>
          </p:cNvPicPr>
          <p:nvPr/>
        </p:nvPicPr>
        <p:blipFill>
          <a:blip r:embed="rId7" cstate="print"/>
          <a:srcRect l="-526" t="15096" r="-526" b="52792"/>
          <a:stretch>
            <a:fillRect/>
          </a:stretch>
        </p:blipFill>
        <p:spPr bwMode="auto">
          <a:xfrm>
            <a:off x="2454275" y="1372831"/>
            <a:ext cx="3535363" cy="1412875"/>
          </a:xfrm>
          <a:prstGeom prst="rect">
            <a:avLst/>
          </a:prstGeom>
          <a:noFill/>
          <a:ln w="9525" algn="ctr">
            <a:noFill/>
            <a:miter lim="800000"/>
            <a:headEnd/>
            <a:tailEnd/>
          </a:ln>
        </p:spPr>
      </p:pic>
      <p:sp>
        <p:nvSpPr>
          <p:cNvPr id="20498" name="Rectangle 27"/>
          <p:cNvSpPr>
            <a:spLocks noChangeArrowheads="1"/>
          </p:cNvSpPr>
          <p:nvPr/>
        </p:nvSpPr>
        <p:spPr bwMode="auto">
          <a:xfrm>
            <a:off x="3627438" y="2099906"/>
            <a:ext cx="2255837" cy="830997"/>
          </a:xfrm>
          <a:prstGeom prst="rect">
            <a:avLst/>
          </a:prstGeom>
          <a:solidFill>
            <a:srgbClr val="FFFFCC"/>
          </a:solidFill>
          <a:ln w="9525" algn="ctr">
            <a:noFill/>
            <a:miter lim="800000"/>
            <a:headEnd/>
            <a:tailEnd/>
          </a:ln>
        </p:spPr>
        <p:txBody>
          <a:bodyPr>
            <a:spAutoFit/>
          </a:bodyPr>
          <a:lstStyle/>
          <a:p>
            <a:pPr>
              <a:spcBef>
                <a:spcPct val="50000"/>
              </a:spcBef>
              <a:buClr>
                <a:schemeClr val="tx1"/>
              </a:buClr>
              <a:buSzPct val="90000"/>
            </a:pPr>
            <a:r>
              <a:rPr lang="en-US" sz="1600" b="1"/>
              <a:t>Hidden &lt;img&gt; tag contains attack against vulnerable site</a:t>
            </a:r>
          </a:p>
        </p:txBody>
      </p:sp>
      <p:sp>
        <p:nvSpPr>
          <p:cNvPr id="20499" name="Rectangle 28"/>
          <p:cNvSpPr>
            <a:spLocks noChangeArrowheads="1"/>
          </p:cNvSpPr>
          <p:nvPr/>
        </p:nvSpPr>
        <p:spPr bwMode="gray">
          <a:xfrm>
            <a:off x="6553200" y="1809393"/>
            <a:ext cx="2362200" cy="4572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Application with CSRF vulnerability</a:t>
            </a:r>
          </a:p>
        </p:txBody>
      </p:sp>
      <p:sp>
        <p:nvSpPr>
          <p:cNvPr id="20500" name="Freeform 29"/>
          <p:cNvSpPr>
            <a:spLocks/>
          </p:cNvSpPr>
          <p:nvPr/>
        </p:nvSpPr>
        <p:spPr bwMode="auto">
          <a:xfrm>
            <a:off x="5043488" y="2571393"/>
            <a:ext cx="671512" cy="338554"/>
          </a:xfrm>
          <a:custGeom>
            <a:avLst/>
            <a:gdLst>
              <a:gd name="T0" fmla="*/ 2147483647 w 333"/>
              <a:gd name="T1" fmla="*/ 0 h 1309"/>
              <a:gd name="T2" fmla="*/ 2147483647 w 333"/>
              <a:gd name="T3" fmla="*/ 2147483647 h 1309"/>
              <a:gd name="T4" fmla="*/ 2147483647 w 333"/>
              <a:gd name="T5" fmla="*/ 2147483647 h 1309"/>
              <a:gd name="T6" fmla="*/ 2147483647 w 333"/>
              <a:gd name="T7" fmla="*/ 2147483647 h 1309"/>
              <a:gd name="T8" fmla="*/ 0 60000 65536"/>
              <a:gd name="T9" fmla="*/ 0 60000 65536"/>
              <a:gd name="T10" fmla="*/ 0 60000 65536"/>
              <a:gd name="T11" fmla="*/ 0 60000 65536"/>
              <a:gd name="T12" fmla="*/ 0 w 333"/>
              <a:gd name="T13" fmla="*/ 0 h 1309"/>
              <a:gd name="T14" fmla="*/ 333 w 333"/>
              <a:gd name="T15" fmla="*/ 1309 h 1309"/>
            </a:gdLst>
            <a:ahLst/>
            <a:cxnLst>
              <a:cxn ang="T8">
                <a:pos x="T0" y="T1"/>
              </a:cxn>
              <a:cxn ang="T9">
                <a:pos x="T2" y="T3"/>
              </a:cxn>
              <a:cxn ang="T10">
                <a:pos x="T4" y="T5"/>
              </a:cxn>
              <a:cxn ang="T11">
                <a:pos x="T6" y="T7"/>
              </a:cxn>
            </a:cxnLst>
            <a:rect l="T12" t="T13" r="T14" b="T15"/>
            <a:pathLst>
              <a:path w="333" h="1309">
                <a:moveTo>
                  <a:pt x="218" y="0"/>
                </a:moveTo>
                <a:cubicBezTo>
                  <a:pt x="231" y="86"/>
                  <a:pt x="333" y="363"/>
                  <a:pt x="299" y="516"/>
                </a:cubicBezTo>
                <a:cubicBezTo>
                  <a:pt x="265" y="669"/>
                  <a:pt x="32" y="788"/>
                  <a:pt x="16" y="920"/>
                </a:cubicBezTo>
                <a:cubicBezTo>
                  <a:pt x="0" y="1052"/>
                  <a:pt x="163" y="1228"/>
                  <a:pt x="201" y="1309"/>
                </a:cubicBezTo>
              </a:path>
            </a:pathLst>
          </a:custGeom>
          <a:noFill/>
          <a:ln w="57150">
            <a:solidFill>
              <a:srgbClr val="FF0000"/>
            </a:solidFill>
            <a:round/>
            <a:headEnd/>
            <a:tailEnd type="triangle" w="med" len="med"/>
          </a:ln>
        </p:spPr>
        <p:txBody>
          <a:bodyPr>
            <a:spAutoFit/>
          </a:bodyPr>
          <a:lstStyle/>
          <a:p>
            <a:endParaRPr lang="en-US" sz="1600" b="1"/>
          </a:p>
        </p:txBody>
      </p:sp>
    </p:spTree>
    <p:custDataLst>
      <p:tags r:id="rId1"/>
    </p:custDataLst>
    <p:extLst>
      <p:ext uri="{BB962C8B-B14F-4D97-AF65-F5344CB8AC3E}">
        <p14:creationId xmlns:p14="http://schemas.microsoft.com/office/powerpoint/2010/main" val="1534011995"/>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850" name="Rectangle 2"/>
          <p:cNvSpPr>
            <a:spLocks noGrp="1" noChangeArrowheads="1"/>
          </p:cNvSpPr>
          <p:nvPr>
            <p:ph type="title"/>
          </p:nvPr>
        </p:nvSpPr>
        <p:spPr/>
        <p:txBody>
          <a:bodyPr/>
          <a:lstStyle/>
          <a:p>
            <a:pPr eaLnBrk="1" hangingPunct="1"/>
            <a:r>
              <a:rPr lang="en-US" dirty="0" smtClean="0"/>
              <a:t>A8 </a:t>
            </a:r>
            <a:r>
              <a:rPr lang="en-US" dirty="0" smtClean="0"/>
              <a:t>– Avoiding CSRF Flaws</a:t>
            </a:r>
          </a:p>
        </p:txBody>
      </p:sp>
      <p:sp>
        <p:nvSpPr>
          <p:cNvPr id="718851" name="Rectangle 3"/>
          <p:cNvSpPr>
            <a:spLocks noGrp="1" noChangeArrowheads="1"/>
          </p:cNvSpPr>
          <p:nvPr>
            <p:ph idx="1"/>
          </p:nvPr>
        </p:nvSpPr>
        <p:spPr/>
        <p:txBody>
          <a:bodyPr>
            <a:normAutofit fontScale="92500" lnSpcReduction="10000"/>
          </a:bodyPr>
          <a:lstStyle/>
          <a:p>
            <a:pPr eaLnBrk="1" hangingPunct="1">
              <a:lnSpc>
                <a:spcPct val="65000"/>
              </a:lnSpc>
            </a:pPr>
            <a:r>
              <a:rPr lang="en-US" sz="1800" dirty="0" smtClean="0"/>
              <a:t>Add a secret, not automatically submitted, token to ALL sensitive requests</a:t>
            </a:r>
          </a:p>
          <a:p>
            <a:pPr lvl="1" eaLnBrk="1" hangingPunct="1">
              <a:lnSpc>
                <a:spcPct val="65000"/>
              </a:lnSpc>
            </a:pPr>
            <a:r>
              <a:rPr lang="en-US" sz="1600" dirty="0" smtClean="0"/>
              <a:t>This makes it impossible for the attacker to spoof the request</a:t>
            </a:r>
          </a:p>
          <a:p>
            <a:pPr lvl="2" eaLnBrk="1" hangingPunct="1">
              <a:lnSpc>
                <a:spcPct val="65000"/>
              </a:lnSpc>
            </a:pPr>
            <a:r>
              <a:rPr lang="en-US" sz="1600" dirty="0" smtClean="0"/>
              <a:t>(unless there’s an XSS hole in your application)</a:t>
            </a:r>
          </a:p>
          <a:p>
            <a:pPr lvl="1" eaLnBrk="1" hangingPunct="1">
              <a:lnSpc>
                <a:spcPct val="65000"/>
              </a:lnSpc>
            </a:pPr>
            <a:r>
              <a:rPr lang="en-US" sz="1600" dirty="0" smtClean="0"/>
              <a:t>Tokens should be cryptographically strong or random</a:t>
            </a:r>
          </a:p>
          <a:p>
            <a:pPr lvl="1" eaLnBrk="1" hangingPunct="1">
              <a:lnSpc>
                <a:spcPct val="65000"/>
              </a:lnSpc>
            </a:pPr>
            <a:endParaRPr lang="en-US" sz="1600" dirty="0" smtClean="0"/>
          </a:p>
          <a:p>
            <a:pPr eaLnBrk="1" hangingPunct="1">
              <a:lnSpc>
                <a:spcPct val="65000"/>
              </a:lnSpc>
            </a:pPr>
            <a:r>
              <a:rPr lang="en-US" sz="1800" dirty="0" smtClean="0"/>
              <a:t>Options</a:t>
            </a:r>
          </a:p>
          <a:p>
            <a:pPr lvl="1" eaLnBrk="1" hangingPunct="1">
              <a:lnSpc>
                <a:spcPct val="65000"/>
              </a:lnSpc>
            </a:pPr>
            <a:r>
              <a:rPr lang="en-US" sz="1600" dirty="0" smtClean="0"/>
              <a:t>Store a single token in the session and add it to all forms and links</a:t>
            </a:r>
          </a:p>
          <a:p>
            <a:pPr lvl="2" eaLnBrk="1" hangingPunct="1">
              <a:lnSpc>
                <a:spcPct val="65000"/>
              </a:lnSpc>
            </a:pPr>
            <a:r>
              <a:rPr lang="en-US" sz="1400" b="1" dirty="0" smtClean="0"/>
              <a:t>Hidden Field: </a:t>
            </a:r>
            <a:r>
              <a:rPr lang="en-US" sz="1400" b="1" dirty="0" smtClean="0">
                <a:latin typeface="Courier New" pitchFamily="49" charset="0"/>
                <a:cs typeface="Courier New" pitchFamily="49" charset="0"/>
              </a:rPr>
              <a:t>&lt;input name="token" value="</a:t>
            </a:r>
            <a:r>
              <a:rPr lang="en-US" sz="1400" b="1" dirty="0" smtClean="0">
                <a:solidFill>
                  <a:srgbClr val="FF3300"/>
                </a:solidFill>
                <a:latin typeface="Courier New" pitchFamily="49" charset="0"/>
              </a:rPr>
              <a:t>687965fdfaew87agrde</a:t>
            </a:r>
            <a:r>
              <a:rPr lang="en-US" sz="1400" b="1" dirty="0" smtClean="0">
                <a:latin typeface="Courier New" pitchFamily="49" charset="0"/>
                <a:cs typeface="Courier New" pitchFamily="49" charset="0"/>
              </a:rPr>
              <a:t>" type="hidden</a:t>
            </a:r>
            <a:r>
              <a:rPr lang="en-US" sz="1400" b="1" dirty="0" smtClean="0">
                <a:latin typeface="Courier New" pitchFamily="49" charset="0"/>
                <a:cs typeface="Courier New" pitchFamily="49" charset="0"/>
              </a:rPr>
              <a:t>"/&gt;</a:t>
            </a:r>
            <a:endParaRPr lang="en-US" sz="1400" b="1" dirty="0" smtClean="0">
              <a:solidFill>
                <a:srgbClr val="FF3300"/>
              </a:solidFill>
            </a:endParaRPr>
          </a:p>
          <a:p>
            <a:pPr lvl="2" eaLnBrk="1" hangingPunct="1">
              <a:lnSpc>
                <a:spcPct val="65000"/>
              </a:lnSpc>
            </a:pPr>
            <a:r>
              <a:rPr lang="en-US" sz="1400" b="1" dirty="0" smtClean="0"/>
              <a:t>Single use URL: </a:t>
            </a:r>
            <a:r>
              <a:rPr lang="en-US" sz="1400" b="1" dirty="0" smtClean="0">
                <a:latin typeface="Courier New" pitchFamily="49" charset="0"/>
              </a:rPr>
              <a:t>/accounts/</a:t>
            </a:r>
            <a:r>
              <a:rPr lang="en-US" sz="1400" b="1" dirty="0" smtClean="0">
                <a:solidFill>
                  <a:srgbClr val="FF0000"/>
                </a:solidFill>
                <a:latin typeface="Courier New" pitchFamily="49" charset="0"/>
              </a:rPr>
              <a:t>687965fdfaew87agrde</a:t>
            </a:r>
          </a:p>
          <a:p>
            <a:pPr lvl="2" eaLnBrk="1" hangingPunct="1">
              <a:lnSpc>
                <a:spcPct val="65000"/>
              </a:lnSpc>
            </a:pPr>
            <a:r>
              <a:rPr lang="en-US" sz="1400" b="1" dirty="0" smtClean="0"/>
              <a:t>Form Token: </a:t>
            </a:r>
            <a:r>
              <a:rPr lang="en-US" sz="1400" b="1" dirty="0" smtClean="0">
                <a:latin typeface="Courier New" pitchFamily="49" charset="0"/>
              </a:rPr>
              <a:t>/</a:t>
            </a:r>
            <a:r>
              <a:rPr lang="en-US" sz="1400" b="1" dirty="0" err="1" smtClean="0">
                <a:latin typeface="Courier New" pitchFamily="49" charset="0"/>
              </a:rPr>
              <a:t>accounts?auth</a:t>
            </a:r>
            <a:r>
              <a:rPr lang="en-US" sz="1400" b="1" dirty="0" smtClean="0">
                <a:latin typeface="Courier New" pitchFamily="49" charset="0"/>
              </a:rPr>
              <a:t>=</a:t>
            </a:r>
            <a:r>
              <a:rPr lang="en-US" sz="1400" b="1" dirty="0" smtClean="0">
                <a:solidFill>
                  <a:srgbClr val="FF0000"/>
                </a:solidFill>
                <a:latin typeface="Courier New" pitchFamily="49" charset="0"/>
              </a:rPr>
              <a:t>687965fdfaew87agrde</a:t>
            </a:r>
            <a:r>
              <a:rPr lang="en-US" b="1" dirty="0" smtClean="0">
                <a:solidFill>
                  <a:srgbClr val="FF0000"/>
                </a:solidFill>
              </a:rPr>
              <a:t> </a:t>
            </a:r>
            <a:r>
              <a:rPr lang="en-US" b="1" dirty="0" smtClean="0"/>
              <a:t>…</a:t>
            </a:r>
          </a:p>
          <a:p>
            <a:pPr lvl="1" eaLnBrk="1" hangingPunct="1">
              <a:lnSpc>
                <a:spcPct val="65000"/>
              </a:lnSpc>
            </a:pPr>
            <a:r>
              <a:rPr lang="en-US" sz="1600" dirty="0" smtClean="0"/>
              <a:t>Beware exposing the token in a </a:t>
            </a:r>
            <a:r>
              <a:rPr lang="en-US" sz="1600" dirty="0" err="1" smtClean="0"/>
              <a:t>referer</a:t>
            </a:r>
            <a:r>
              <a:rPr lang="en-US" sz="1600" dirty="0" smtClean="0"/>
              <a:t> header</a:t>
            </a:r>
          </a:p>
          <a:p>
            <a:pPr lvl="2" eaLnBrk="1" hangingPunct="1">
              <a:lnSpc>
                <a:spcPct val="65000"/>
              </a:lnSpc>
            </a:pPr>
            <a:r>
              <a:rPr lang="en-US" sz="1600" dirty="0" smtClean="0"/>
              <a:t>Hidden fields are recommended</a:t>
            </a:r>
          </a:p>
          <a:p>
            <a:pPr lvl="1" eaLnBrk="1" hangingPunct="1">
              <a:lnSpc>
                <a:spcPct val="65000"/>
              </a:lnSpc>
            </a:pPr>
            <a:r>
              <a:rPr lang="en-US" sz="1600" dirty="0" smtClean="0"/>
              <a:t>Can have a unique token for each function</a:t>
            </a:r>
          </a:p>
          <a:p>
            <a:pPr lvl="2" eaLnBrk="1" hangingPunct="1">
              <a:lnSpc>
                <a:spcPct val="65000"/>
              </a:lnSpc>
            </a:pPr>
            <a:r>
              <a:rPr lang="en-US" sz="1600" dirty="0" smtClean="0"/>
              <a:t>Use a hash of function name, session id, and a secret</a:t>
            </a:r>
          </a:p>
          <a:p>
            <a:pPr lvl="1" eaLnBrk="1" hangingPunct="1">
              <a:lnSpc>
                <a:spcPct val="65000"/>
              </a:lnSpc>
            </a:pPr>
            <a:r>
              <a:rPr lang="en-US" sz="1600" dirty="0" smtClean="0"/>
              <a:t>Can require secondary authentication for sensitive functions (e.g., </a:t>
            </a:r>
            <a:r>
              <a:rPr lang="en-US" sz="1600" dirty="0" err="1" smtClean="0"/>
              <a:t>eTrade</a:t>
            </a:r>
            <a:r>
              <a:rPr lang="en-US" sz="1600" dirty="0" smtClean="0"/>
              <a:t>)</a:t>
            </a:r>
          </a:p>
          <a:p>
            <a:pPr lvl="2" eaLnBrk="1" hangingPunct="1">
              <a:lnSpc>
                <a:spcPct val="65000"/>
              </a:lnSpc>
            </a:pPr>
            <a:endParaRPr lang="en-US" sz="1400" dirty="0" smtClean="0"/>
          </a:p>
          <a:p>
            <a:pPr eaLnBrk="1" hangingPunct="1">
              <a:lnSpc>
                <a:spcPct val="65000"/>
              </a:lnSpc>
            </a:pPr>
            <a:r>
              <a:rPr lang="en-US" sz="1800" dirty="0" smtClean="0"/>
              <a:t>Don’t allow attackers to store attacks on your site</a:t>
            </a:r>
          </a:p>
          <a:p>
            <a:pPr lvl="1" eaLnBrk="1" hangingPunct="1">
              <a:lnSpc>
                <a:spcPct val="65000"/>
              </a:lnSpc>
            </a:pPr>
            <a:r>
              <a:rPr lang="en-US" sz="1600" dirty="0" smtClean="0"/>
              <a:t>Properly encode all input on the way out</a:t>
            </a:r>
          </a:p>
          <a:p>
            <a:pPr lvl="1" eaLnBrk="1" hangingPunct="1">
              <a:lnSpc>
                <a:spcPct val="65000"/>
              </a:lnSpc>
            </a:pPr>
            <a:r>
              <a:rPr lang="en-US" sz="1600" dirty="0" smtClean="0"/>
              <a:t>This renders all links/requests inert in most interpreters</a:t>
            </a:r>
          </a:p>
          <a:p>
            <a:pPr lvl="3" eaLnBrk="1" hangingPunct="1">
              <a:lnSpc>
                <a:spcPct val="65000"/>
              </a:lnSpc>
            </a:pPr>
            <a:endParaRPr lang="en-US" dirty="0" smtClean="0"/>
          </a:p>
          <a:p>
            <a:pPr eaLnBrk="1" hangingPunct="1">
              <a:lnSpc>
                <a:spcPct val="65000"/>
              </a:lnSpc>
              <a:buNone/>
            </a:pPr>
            <a:r>
              <a:rPr lang="en-US" sz="1400" dirty="0" smtClean="0"/>
              <a:t>See the new:  </a:t>
            </a:r>
            <a:r>
              <a:rPr lang="en-US" sz="1400" dirty="0" smtClean="0">
                <a:hlinkClick r:id="rId4"/>
              </a:rPr>
              <a:t>www.owasp.org/index.php/CSRF_Prevention_Cheat_Sheet</a:t>
            </a:r>
            <a:r>
              <a:rPr lang="en-US" sz="1400" dirty="0" smtClean="0"/>
              <a:t> for more details</a:t>
            </a:r>
          </a:p>
        </p:txBody>
      </p:sp>
      <p:pic>
        <p:nvPicPr>
          <p:cNvPr id="718852" name="Picture 4" descr="fortress"/>
          <p:cNvPicPr>
            <a:picLocks noChangeAspect="1" noChangeArrowheads="1"/>
          </p:cNvPicPr>
          <p:nvPr/>
        </p:nvPicPr>
        <p:blipFill>
          <a:blip r:embed="rId5" cstate="print"/>
          <a:srcRect/>
          <a:stretch>
            <a:fillRect/>
          </a:stretch>
        </p:blipFill>
        <p:spPr bwMode="auto">
          <a:xfrm>
            <a:off x="7048500" y="4191000"/>
            <a:ext cx="2019300" cy="171291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173384778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p:cNvGraphicFramePr/>
          <p:nvPr>
            <p:extLst>
              <p:ext uri="{D42A27DB-BD31-4B8C-83A1-F6EECF244321}">
                <p14:modId xmlns:p14="http://schemas.microsoft.com/office/powerpoint/2010/main" val="1513189295"/>
              </p:ext>
            </p:extLst>
          </p:nvPr>
        </p:nvGraphicFramePr>
        <p:xfrm>
          <a:off x="152400" y="1953491"/>
          <a:ext cx="6629400" cy="393134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a:xfrm>
            <a:off x="457200" y="138726"/>
            <a:ext cx="8229600" cy="792162"/>
          </a:xfrm>
        </p:spPr>
        <p:txBody>
          <a:bodyPr/>
          <a:lstStyle/>
          <a:p>
            <a:r>
              <a:rPr lang="en-US" dirty="0" smtClean="0"/>
              <a:t>Everyone Uses Vulnerable Libraries</a:t>
            </a:r>
            <a:endParaRPr lang="en-US" dirty="0"/>
          </a:p>
        </p:txBody>
      </p:sp>
      <p:sp>
        <p:nvSpPr>
          <p:cNvPr id="4" name="Oval Callout 3"/>
          <p:cNvSpPr/>
          <p:nvPr/>
        </p:nvSpPr>
        <p:spPr>
          <a:xfrm>
            <a:off x="1828800" y="990576"/>
            <a:ext cx="2438400" cy="1143000"/>
          </a:xfrm>
          <a:prstGeom prst="wedgeEllipseCallout">
            <a:avLst>
              <a:gd name="adj1" fmla="val 19555"/>
              <a:gd name="adj2" fmla="val 131106"/>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fontAlgn="auto">
              <a:spcBef>
                <a:spcPts val="0"/>
              </a:spcBef>
              <a:spcAft>
                <a:spcPts val="0"/>
              </a:spcAft>
              <a:defRPr/>
            </a:pPr>
            <a:r>
              <a:rPr lang="en-US" sz="1600" b="1" dirty="0" smtClean="0">
                <a:solidFill>
                  <a:srgbClr val="000000"/>
                </a:solidFill>
              </a:rPr>
              <a:t>29 MILLION vulnerable downloads in 2011</a:t>
            </a:r>
            <a:endParaRPr lang="en-US" sz="1600" b="1" dirty="0">
              <a:solidFill>
                <a:srgbClr val="000000"/>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2029436611"/>
              </p:ext>
            </p:extLst>
          </p:nvPr>
        </p:nvGraphicFramePr>
        <p:xfrm>
          <a:off x="1524000" y="3071815"/>
          <a:ext cx="3352800" cy="1496060"/>
        </p:xfrm>
        <a:graphic>
          <a:graphicData uri="http://schemas.openxmlformats.org/drawingml/2006/table">
            <a:tbl>
              <a:tblPr firstRow="1" bandRow="1"/>
              <a:tblGrid>
                <a:gridCol w="1676400"/>
                <a:gridCol w="1676400"/>
              </a:tblGrid>
              <a:tr h="22776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a:effectLst/>
                        </a:rPr>
                        <a:t>Libraries</a:t>
                      </a:r>
                      <a:endParaRPr lang="en-US" sz="1800" dirty="0">
                        <a:effectLst/>
                        <a:latin typeface="Calibri"/>
                        <a:ea typeface="MS Mincho"/>
                        <a:cs typeface="Times New Roman"/>
                      </a:endParaRPr>
                    </a:p>
                  </a:txBody>
                  <a:tcPr marL="68580" marR="68580" marT="0" marB="0">
                    <a:lnL w="12700" cmpd="sng">
                      <a:solidFill>
                        <a:srgbClr val="4C5A6A"/>
                      </a:solidFill>
                    </a:lnL>
                    <a:lnR>
                      <a:no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4C5A6A">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a:effectLst/>
                        </a:rPr>
                        <a:t>31</a:t>
                      </a:r>
                      <a:endParaRPr lang="en-US" sz="1800">
                        <a:effectLst/>
                        <a:latin typeface="Calibri"/>
                        <a:ea typeface="MS Mincho"/>
                        <a:cs typeface="Times New Roman"/>
                      </a:endParaRPr>
                    </a:p>
                  </a:txBody>
                  <a:tcPr marL="68580" marR="68580" marT="0" marB="0">
                    <a:lnL>
                      <a:noFill/>
                    </a:lnL>
                    <a:lnR w="12700" cmpd="sng">
                      <a:solidFill>
                        <a:srgbClr val="4C5A6A"/>
                      </a:solid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4C5A6A">
                        <a:tint val="20000"/>
                      </a:srgbClr>
                    </a:solidFill>
                  </a:tcPr>
                </a:tc>
              </a:tr>
              <a:tr h="308138">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a:effectLst/>
                        </a:rPr>
                        <a:t>Library Versions</a:t>
                      </a:r>
                      <a:endParaRPr lang="en-US" sz="1800">
                        <a:effectLst/>
                        <a:latin typeface="Calibri"/>
                        <a:ea typeface="MS Mincho"/>
                        <a:cs typeface="Times New Roman"/>
                      </a:endParaRPr>
                    </a:p>
                  </a:txBody>
                  <a:tcPr marL="68580" marR="68580" marT="0" marB="0">
                    <a:lnL w="12700" cmpd="sng">
                      <a:solidFill>
                        <a:srgbClr val="4C5A6A"/>
                      </a:solidFill>
                    </a:lnL>
                    <a:lnR>
                      <a:no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a:effectLst/>
                        </a:rPr>
                        <a:t>1,261</a:t>
                      </a:r>
                      <a:endParaRPr lang="en-US" sz="1800">
                        <a:effectLst/>
                        <a:latin typeface="Calibri"/>
                        <a:ea typeface="MS Mincho"/>
                        <a:cs typeface="Times New Roman"/>
                      </a:endParaRPr>
                    </a:p>
                  </a:txBody>
                  <a:tcPr marL="68580" marR="68580" marT="0" marB="0">
                    <a:lnL>
                      <a:noFill/>
                    </a:lnL>
                    <a:lnR w="12700" cmpd="sng">
                      <a:solidFill>
                        <a:srgbClr val="4C5A6A"/>
                      </a:solid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FFFFFF"/>
                    </a:solidFill>
                  </a:tcPr>
                </a:tc>
              </a:tr>
              <a:tr h="22776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smtClean="0">
                          <a:effectLst/>
                        </a:rPr>
                        <a:t>Organizations</a:t>
                      </a:r>
                      <a:endParaRPr lang="en-US" sz="1800" dirty="0">
                        <a:effectLst/>
                        <a:latin typeface="Calibri"/>
                        <a:ea typeface="MS Mincho"/>
                        <a:cs typeface="Times New Roman"/>
                      </a:endParaRPr>
                    </a:p>
                  </a:txBody>
                  <a:tcPr marL="68580" marR="68580" marT="0" marB="0">
                    <a:lnL w="12700" cmpd="sng">
                      <a:solidFill>
                        <a:srgbClr val="4C5A6A"/>
                      </a:solidFill>
                    </a:lnL>
                    <a:lnR>
                      <a:no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4C5A6A">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a:effectLst/>
                        </a:rPr>
                        <a:t>61,807</a:t>
                      </a:r>
                      <a:endParaRPr lang="en-US" sz="1800" dirty="0">
                        <a:effectLst/>
                        <a:latin typeface="Calibri"/>
                        <a:ea typeface="MS Mincho"/>
                        <a:cs typeface="Times New Roman"/>
                      </a:endParaRPr>
                    </a:p>
                  </a:txBody>
                  <a:tcPr marL="68580" marR="68580" marT="0" marB="0">
                    <a:lnL>
                      <a:noFill/>
                    </a:lnL>
                    <a:lnR w="12700" cmpd="sng">
                      <a:solidFill>
                        <a:srgbClr val="4C5A6A"/>
                      </a:solid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4C5A6A">
                        <a:tint val="20000"/>
                      </a:srgbClr>
                    </a:solidFill>
                  </a:tcPr>
                </a:tc>
              </a:tr>
              <a:tr h="227765">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a:effectLst/>
                        </a:rPr>
                        <a:t>Downloads</a:t>
                      </a:r>
                      <a:endParaRPr lang="en-US" sz="1800" dirty="0">
                        <a:effectLst/>
                        <a:latin typeface="Calibri"/>
                        <a:ea typeface="MS Mincho"/>
                        <a:cs typeface="Times New Roman"/>
                      </a:endParaRPr>
                    </a:p>
                  </a:txBody>
                  <a:tcPr marL="68580" marR="68580" marT="0" marB="0">
                    <a:lnL w="12700" cmpd="sng">
                      <a:solidFill>
                        <a:srgbClr val="4C5A6A"/>
                      </a:solidFill>
                    </a:lnL>
                    <a:lnR>
                      <a:no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algn="just">
                        <a:lnSpc>
                          <a:spcPct val="115000"/>
                        </a:lnSpc>
                        <a:spcBef>
                          <a:spcPts val="0"/>
                        </a:spcBef>
                        <a:spcAft>
                          <a:spcPts val="0"/>
                        </a:spcAft>
                        <a:tabLst>
                          <a:tab pos="4702810" algn="l"/>
                        </a:tabLst>
                      </a:pPr>
                      <a:r>
                        <a:rPr lang="en-US" sz="1800" dirty="0">
                          <a:effectLst/>
                        </a:rPr>
                        <a:t>113,939,358</a:t>
                      </a:r>
                      <a:endParaRPr lang="en-US" sz="1800" dirty="0">
                        <a:effectLst/>
                        <a:latin typeface="Calibri"/>
                        <a:ea typeface="MS Mincho"/>
                        <a:cs typeface="Times New Roman"/>
                      </a:endParaRPr>
                    </a:p>
                  </a:txBody>
                  <a:tcPr marL="68580" marR="68580" marT="0" marB="0">
                    <a:lnL>
                      <a:noFill/>
                    </a:lnL>
                    <a:lnR w="12700" cmpd="sng">
                      <a:solidFill>
                        <a:srgbClr val="4C5A6A"/>
                      </a:solidFill>
                    </a:lnR>
                    <a:lnT w="12700" cmpd="sng">
                      <a:solidFill>
                        <a:srgbClr val="4C5A6A"/>
                      </a:solidFill>
                    </a:lnT>
                    <a:lnB w="12700" cmpd="sng">
                      <a:solidFill>
                        <a:srgbClr val="4C5A6A"/>
                      </a:solidFill>
                    </a:lnB>
                    <a:lnTlToBr w="12700" cmpd="sng">
                      <a:noFill/>
                      <a:prstDash val="solid"/>
                    </a:lnTlToBr>
                    <a:lnBlToTr w="12700" cmpd="sng">
                      <a:noFill/>
                      <a:prstDash val="solid"/>
                    </a:lnBlToTr>
                    <a:solidFill>
                      <a:srgbClr val="FFFFFF"/>
                    </a:solidFill>
                  </a:tcPr>
                </a:tc>
              </a:tr>
            </a:tbl>
          </a:graphicData>
        </a:graphic>
      </p:graphicFrame>
      <p:graphicFrame>
        <p:nvGraphicFramePr>
          <p:cNvPr id="9" name="Chart 8"/>
          <p:cNvGraphicFramePr/>
          <p:nvPr>
            <p:extLst>
              <p:ext uri="{D42A27DB-BD31-4B8C-83A1-F6EECF244321}">
                <p14:modId xmlns:p14="http://schemas.microsoft.com/office/powerpoint/2010/main" val="25351365"/>
              </p:ext>
            </p:extLst>
          </p:nvPr>
        </p:nvGraphicFramePr>
        <p:xfrm>
          <a:off x="5720542" y="930888"/>
          <a:ext cx="3733800" cy="3467100"/>
        </p:xfrm>
        <a:graphic>
          <a:graphicData uri="http://schemas.openxmlformats.org/drawingml/2006/chart">
            <c:chart xmlns:c="http://schemas.openxmlformats.org/drawingml/2006/chart" xmlns:r="http://schemas.openxmlformats.org/officeDocument/2006/relationships" r:id="rId4"/>
          </a:graphicData>
        </a:graphic>
      </p:graphicFrame>
      <p:sp>
        <p:nvSpPr>
          <p:cNvPr id="10" name="Rectangle 7"/>
          <p:cNvSpPr>
            <a:spLocks noChangeArrowheads="1"/>
          </p:cNvSpPr>
          <p:nvPr/>
        </p:nvSpPr>
        <p:spPr bwMode="auto">
          <a:xfrm>
            <a:off x="228600" y="5683948"/>
            <a:ext cx="8686800"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en-US" sz="1600" b="1" u="sng" dirty="0">
                <a:solidFill>
                  <a:prstClr val="black"/>
                </a:solidFill>
                <a:cs typeface="Calibri" pitchFamily="34" charset="0"/>
              </a:rPr>
              <a:t>https://www.aspectsecurity.com/news/press/the-unfortunate-reality-of-insecure-libraries </a:t>
            </a:r>
          </a:p>
        </p:txBody>
      </p:sp>
    </p:spTree>
    <p:extLst>
      <p:ext uri="{BB962C8B-B14F-4D97-AF65-F5344CB8AC3E}">
        <p14:creationId xmlns:p14="http://schemas.microsoft.com/office/powerpoint/2010/main" val="983556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2" grpId="0" animBg="1"/>
      <p:bldP spid="2"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79" y="136213"/>
            <a:ext cx="8229600" cy="448575"/>
          </a:xfrm>
        </p:spPr>
        <p:txBody>
          <a:bodyPr>
            <a:noAutofit/>
          </a:bodyPr>
          <a:lstStyle/>
          <a:p>
            <a:r>
              <a:rPr lang="en-US" sz="3200" dirty="0" smtClean="0"/>
              <a:t>A9 </a:t>
            </a:r>
            <a:r>
              <a:rPr lang="en-US" sz="3200" dirty="0" smtClean="0"/>
              <a:t>– </a:t>
            </a:r>
            <a:r>
              <a:rPr lang="en-US" sz="3200" dirty="0"/>
              <a:t>Using Known Vulnerable Components</a:t>
            </a:r>
          </a:p>
        </p:txBody>
      </p:sp>
      <p:graphicFrame>
        <p:nvGraphicFramePr>
          <p:cNvPr id="4" name="Diagram 3"/>
          <p:cNvGraphicFramePr/>
          <p:nvPr>
            <p:extLst>
              <p:ext uri="{D42A27DB-BD31-4B8C-83A1-F6EECF244321}">
                <p14:modId xmlns:p14="http://schemas.microsoft.com/office/powerpoint/2010/main" val="2083773927"/>
              </p:ext>
            </p:extLst>
          </p:nvPr>
        </p:nvGraphicFramePr>
        <p:xfrm>
          <a:off x="206679" y="465522"/>
          <a:ext cx="8763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66</a:t>
            </a:fld>
            <a:endParaRPr lang="en-US"/>
          </a:p>
        </p:txBody>
      </p:sp>
    </p:spTree>
    <p:custDataLst>
      <p:tags r:id="rId1"/>
    </p:custDataLst>
    <p:extLst>
      <p:ext uri="{BB962C8B-B14F-4D97-AF65-F5344CB8AC3E}">
        <p14:creationId xmlns:p14="http://schemas.microsoft.com/office/powerpoint/2010/main" val="1948100056"/>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316" y="274638"/>
            <a:ext cx="8769928" cy="689638"/>
          </a:xfrm>
        </p:spPr>
        <p:txBody>
          <a:bodyPr>
            <a:noAutofit/>
          </a:bodyPr>
          <a:lstStyle/>
          <a:p>
            <a:r>
              <a:rPr lang="en-US" sz="3200" dirty="0" smtClean="0"/>
              <a:t>What Can </a:t>
            </a:r>
            <a:r>
              <a:rPr lang="en-US" sz="3200" dirty="0"/>
              <a:t>Y</a:t>
            </a:r>
            <a:r>
              <a:rPr lang="en-US" sz="3200" dirty="0" smtClean="0"/>
              <a:t>ou Do </a:t>
            </a:r>
            <a:r>
              <a:rPr lang="en-US" sz="3200" dirty="0" smtClean="0"/>
              <a:t>to </a:t>
            </a:r>
            <a:r>
              <a:rPr lang="en-US" sz="3200" dirty="0" smtClean="0"/>
              <a:t>Avoid This?</a:t>
            </a:r>
            <a:endParaRPr lang="en-US" sz="3200" dirty="0"/>
          </a:p>
        </p:txBody>
      </p:sp>
      <p:graphicFrame>
        <p:nvGraphicFramePr>
          <p:cNvPr id="4" name="Diagram 3"/>
          <p:cNvGraphicFramePr/>
          <p:nvPr>
            <p:extLst>
              <p:ext uri="{D42A27DB-BD31-4B8C-83A1-F6EECF244321}">
                <p14:modId xmlns:p14="http://schemas.microsoft.com/office/powerpoint/2010/main" val="770597257"/>
              </p:ext>
            </p:extLst>
          </p:nvPr>
        </p:nvGraphicFramePr>
        <p:xfrm>
          <a:off x="231618" y="670566"/>
          <a:ext cx="87630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5"/>
          <p:cNvSpPr>
            <a:spLocks noGrp="1"/>
          </p:cNvSpPr>
          <p:nvPr>
            <p:ph type="sldNum" sz="quarter" idx="4294967295"/>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13A299-4B70-44C0-9573-A40A0A56C89D}" type="slidenum">
              <a:rPr lang="en-US" smtClean="0"/>
              <a:pPr/>
              <a:t>67</a:t>
            </a:fld>
            <a:endParaRPr lang="en-US"/>
          </a:p>
        </p:txBody>
      </p:sp>
    </p:spTree>
    <p:custDataLst>
      <p:tags r:id="rId1"/>
    </p:custDataLst>
    <p:extLst>
      <p:ext uri="{BB962C8B-B14F-4D97-AF65-F5344CB8AC3E}">
        <p14:creationId xmlns:p14="http://schemas.microsoft.com/office/powerpoint/2010/main" val="118195903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3379" y="55743"/>
            <a:ext cx="8229600" cy="639762"/>
          </a:xfrm>
        </p:spPr>
        <p:txBody>
          <a:bodyPr>
            <a:normAutofit/>
          </a:bodyPr>
          <a:lstStyle/>
          <a:p>
            <a:r>
              <a:rPr lang="en-US" sz="3200" dirty="0" smtClean="0"/>
              <a:t>A10 </a:t>
            </a:r>
            <a:r>
              <a:rPr lang="en-US" sz="3200" dirty="0" smtClean="0"/>
              <a:t>– </a:t>
            </a:r>
            <a:r>
              <a:rPr lang="en-US" sz="3200" dirty="0" err="1" smtClean="0"/>
              <a:t>Unvalidated</a:t>
            </a:r>
            <a:r>
              <a:rPr lang="en-US" sz="3200" dirty="0" smtClean="0"/>
              <a:t> Redirects and Forwards</a:t>
            </a:r>
            <a:endParaRPr lang="en-US" sz="3200" dirty="0"/>
          </a:p>
        </p:txBody>
      </p:sp>
      <p:graphicFrame>
        <p:nvGraphicFramePr>
          <p:cNvPr id="4" name="Diagram 3"/>
          <p:cNvGraphicFramePr/>
          <p:nvPr>
            <p:extLst>
              <p:ext uri="{D42A27DB-BD31-4B8C-83A1-F6EECF244321}">
                <p14:modId xmlns:p14="http://schemas.microsoft.com/office/powerpoint/2010/main" val="388724417"/>
              </p:ext>
            </p:extLst>
          </p:nvPr>
        </p:nvGraphicFramePr>
        <p:xfrm>
          <a:off x="206679" y="520942"/>
          <a:ext cx="8763000" cy="563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344952668"/>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xfrm>
            <a:off x="411018" y="35420"/>
            <a:ext cx="8644313" cy="584403"/>
          </a:xfrm>
        </p:spPr>
        <p:txBody>
          <a:bodyPr>
            <a:normAutofit fontScale="90000"/>
          </a:bodyPr>
          <a:lstStyle/>
          <a:p>
            <a:pPr eaLnBrk="1" hangingPunct="1"/>
            <a:r>
              <a:rPr lang="en-US" dirty="0" err="1" smtClean="0"/>
              <a:t>Unvalidated</a:t>
            </a:r>
            <a:r>
              <a:rPr lang="en-US" dirty="0" smtClean="0"/>
              <a:t> Redirect Illustrated</a:t>
            </a:r>
          </a:p>
        </p:txBody>
      </p:sp>
      <p:pic>
        <p:nvPicPr>
          <p:cNvPr id="794627" name="Picture 3"/>
          <p:cNvPicPr>
            <a:picLocks noChangeAspect="1" noChangeArrowheads="1"/>
          </p:cNvPicPr>
          <p:nvPr/>
        </p:nvPicPr>
        <p:blipFill>
          <a:blip r:embed="rId4" cstate="print"/>
          <a:srcRect/>
          <a:stretch>
            <a:fillRect/>
          </a:stretch>
        </p:blipFill>
        <p:spPr bwMode="gray">
          <a:xfrm>
            <a:off x="2311400" y="3417601"/>
            <a:ext cx="3505200" cy="1773238"/>
          </a:xfrm>
          <a:prstGeom prst="rect">
            <a:avLst/>
          </a:prstGeom>
          <a:noFill/>
          <a:ln w="9525">
            <a:noFill/>
            <a:miter lim="800000"/>
            <a:headEnd/>
            <a:tailEnd/>
          </a:ln>
        </p:spPr>
      </p:pic>
      <p:pic>
        <p:nvPicPr>
          <p:cNvPr id="9670660" name="Picture 4" descr="TN_hacker"/>
          <p:cNvPicPr>
            <a:picLocks noChangeAspect="1" noChangeArrowheads="1"/>
          </p:cNvPicPr>
          <p:nvPr/>
        </p:nvPicPr>
        <p:blipFill>
          <a:blip r:embed="rId5" cstate="print">
            <a:lum bright="24000" contrast="42000"/>
          </a:blip>
          <a:srcRect/>
          <a:stretch>
            <a:fillRect/>
          </a:stretch>
        </p:blipFill>
        <p:spPr bwMode="auto">
          <a:xfrm>
            <a:off x="1016000" y="1274476"/>
            <a:ext cx="1093788" cy="1268413"/>
          </a:xfrm>
          <a:prstGeom prst="rect">
            <a:avLst/>
          </a:prstGeom>
          <a:noFill/>
          <a:effectLst>
            <a:outerShdw dist="107763" dir="2700000" algn="ctr" rotWithShape="0">
              <a:srgbClr val="808080">
                <a:alpha val="50000"/>
              </a:srgbClr>
            </a:outerShdw>
          </a:effectLst>
        </p:spPr>
      </p:pic>
      <p:sp>
        <p:nvSpPr>
          <p:cNvPr id="794629" name="Oval 5"/>
          <p:cNvSpPr>
            <a:spLocks noChangeArrowheads="1"/>
          </p:cNvSpPr>
          <p:nvPr/>
        </p:nvSpPr>
        <p:spPr bwMode="auto">
          <a:xfrm>
            <a:off x="6400800" y="1686522"/>
            <a:ext cx="471488" cy="476071"/>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sz="1600" b="1"/>
              <a:t>3</a:t>
            </a:r>
          </a:p>
        </p:txBody>
      </p:sp>
      <p:sp>
        <p:nvSpPr>
          <p:cNvPr id="794630" name="Oval 6"/>
          <p:cNvSpPr>
            <a:spLocks noChangeArrowheads="1"/>
          </p:cNvSpPr>
          <p:nvPr/>
        </p:nvSpPr>
        <p:spPr bwMode="auto">
          <a:xfrm>
            <a:off x="1701800" y="3040660"/>
            <a:ext cx="471488" cy="476071"/>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sz="1600" b="1"/>
              <a:t>2</a:t>
            </a:r>
          </a:p>
        </p:txBody>
      </p:sp>
      <p:sp>
        <p:nvSpPr>
          <p:cNvPr id="794631" name="Line 7"/>
          <p:cNvSpPr>
            <a:spLocks noChangeShapeType="1"/>
          </p:cNvSpPr>
          <p:nvPr/>
        </p:nvSpPr>
        <p:spPr bwMode="auto">
          <a:xfrm flipH="1">
            <a:off x="5791200" y="3843051"/>
            <a:ext cx="1066800" cy="801688"/>
          </a:xfrm>
          <a:prstGeom prst="line">
            <a:avLst/>
          </a:prstGeom>
          <a:noFill/>
          <a:ln w="57150">
            <a:solidFill>
              <a:srgbClr val="FF3300"/>
            </a:solidFill>
            <a:round/>
            <a:headEnd/>
            <a:tailEnd type="triangle" w="med" len="med"/>
          </a:ln>
        </p:spPr>
        <p:txBody>
          <a:bodyPr>
            <a:spAutoFit/>
          </a:bodyPr>
          <a:lstStyle/>
          <a:p>
            <a:endParaRPr lang="en-US" sz="1600" b="1"/>
          </a:p>
        </p:txBody>
      </p:sp>
      <p:sp>
        <p:nvSpPr>
          <p:cNvPr id="794632" name="Rectangle 8"/>
          <p:cNvSpPr>
            <a:spLocks noChangeArrowheads="1"/>
          </p:cNvSpPr>
          <p:nvPr/>
        </p:nvSpPr>
        <p:spPr bwMode="gray">
          <a:xfrm>
            <a:off x="2159000" y="749268"/>
            <a:ext cx="5181600" cy="266700"/>
          </a:xfrm>
          <a:prstGeom prst="rect">
            <a:avLst/>
          </a:prstGeom>
          <a:noFill/>
          <a:ln w="9525">
            <a:noFill/>
            <a:miter lim="800000"/>
            <a:headEnd/>
            <a:tailEnd/>
          </a:ln>
        </p:spPr>
        <p:txBody>
          <a:bodyPr lIns="92075" tIns="46038" rIns="92075" bIns="46038"/>
          <a:lstStyle/>
          <a:p>
            <a:pPr marL="228600" indent="-228600">
              <a:lnSpc>
                <a:spcPct val="85000"/>
              </a:lnSpc>
              <a:spcBef>
                <a:spcPct val="50000"/>
              </a:spcBef>
              <a:buClr>
                <a:schemeClr val="tx1"/>
              </a:buClr>
              <a:buSzPct val="90000"/>
            </a:pPr>
            <a:r>
              <a:rPr lang="en-US" sz="1600" b="1" dirty="0"/>
              <a:t>Attacker sends attack to victim via email or webpage</a:t>
            </a:r>
          </a:p>
        </p:txBody>
      </p:sp>
      <p:sp>
        <p:nvSpPr>
          <p:cNvPr id="794633" name="Rectangle 9"/>
          <p:cNvSpPr>
            <a:spLocks noChangeArrowheads="1"/>
          </p:cNvSpPr>
          <p:nvPr/>
        </p:nvSpPr>
        <p:spPr bwMode="auto">
          <a:xfrm>
            <a:off x="2362200" y="1301900"/>
            <a:ext cx="3098800" cy="1169551"/>
          </a:xfrm>
          <a:prstGeom prst="rect">
            <a:avLst/>
          </a:prstGeom>
          <a:solidFill>
            <a:srgbClr val="FFFFCC"/>
          </a:solidFill>
          <a:ln w="9525" algn="ctr">
            <a:noFill/>
            <a:miter lim="800000"/>
            <a:headEnd/>
            <a:tailEnd/>
          </a:ln>
        </p:spPr>
        <p:txBody>
          <a:bodyPr>
            <a:spAutoFit/>
          </a:bodyPr>
          <a:lstStyle/>
          <a:p>
            <a:pPr eaLnBrk="0" hangingPunct="0">
              <a:spcBef>
                <a:spcPct val="50000"/>
              </a:spcBef>
              <a:buClr>
                <a:schemeClr val="tx1"/>
              </a:buClr>
              <a:buSzPct val="90000"/>
            </a:pPr>
            <a:r>
              <a:rPr lang="en-US" sz="1400" b="1" dirty="0"/>
              <a:t>From: </a:t>
            </a:r>
            <a:r>
              <a:rPr lang="en-US" sz="1400" b="1" dirty="0" smtClean="0"/>
              <a:t>Internal Revenue Service</a:t>
            </a:r>
            <a:r>
              <a:rPr lang="en-US" sz="1400" b="1" dirty="0"/>
              <a:t/>
            </a:r>
            <a:br>
              <a:rPr lang="en-US" sz="1400" b="1" dirty="0"/>
            </a:br>
            <a:r>
              <a:rPr lang="en-US" sz="1400" b="1" dirty="0"/>
              <a:t>Subject: </a:t>
            </a:r>
            <a:r>
              <a:rPr lang="en-US" sz="1400" b="1" dirty="0" smtClean="0"/>
              <a:t>Your Unclaimed Tax Refund</a:t>
            </a:r>
            <a:r>
              <a:rPr lang="en-US" sz="1400" b="1" dirty="0"/>
              <a:t/>
            </a:r>
            <a:br>
              <a:rPr lang="en-US" sz="1400" b="1" dirty="0"/>
            </a:br>
            <a:r>
              <a:rPr lang="en-US" sz="1400" b="1" dirty="0" smtClean="0"/>
              <a:t>Our records show you have an unclaimed federal tax refund. </a:t>
            </a:r>
            <a:r>
              <a:rPr lang="en-US" sz="1400" b="1" dirty="0"/>
              <a:t>Please click </a:t>
            </a:r>
            <a:r>
              <a:rPr lang="en-US" sz="1400" b="1" u="sng" dirty="0"/>
              <a:t>here</a:t>
            </a:r>
            <a:r>
              <a:rPr lang="en-US" sz="1400" b="1" dirty="0"/>
              <a:t> to </a:t>
            </a:r>
            <a:r>
              <a:rPr lang="en-US" sz="1400" b="1" dirty="0" smtClean="0"/>
              <a:t>initiate your claim.</a:t>
            </a:r>
            <a:endParaRPr lang="en-US" sz="1400" b="1" dirty="0"/>
          </a:p>
        </p:txBody>
      </p:sp>
      <p:sp>
        <p:nvSpPr>
          <p:cNvPr id="794634" name="Oval 10"/>
          <p:cNvSpPr>
            <a:spLocks noChangeArrowheads="1"/>
          </p:cNvSpPr>
          <p:nvPr/>
        </p:nvSpPr>
        <p:spPr bwMode="auto">
          <a:xfrm>
            <a:off x="1701800" y="622897"/>
            <a:ext cx="471488" cy="476071"/>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sz="1600" b="1"/>
              <a:t>1</a:t>
            </a:r>
          </a:p>
        </p:txBody>
      </p:sp>
      <p:sp>
        <p:nvSpPr>
          <p:cNvPr id="794635" name="Rectangle 11"/>
          <p:cNvSpPr>
            <a:spLocks noChangeArrowheads="1"/>
          </p:cNvSpPr>
          <p:nvPr/>
        </p:nvSpPr>
        <p:spPr bwMode="gray">
          <a:xfrm>
            <a:off x="6858000" y="1785651"/>
            <a:ext cx="2286000" cy="762000"/>
          </a:xfrm>
          <a:prstGeom prst="rect">
            <a:avLst/>
          </a:prstGeom>
          <a:noFill/>
          <a:ln w="9525">
            <a:noFill/>
            <a:miter lim="800000"/>
            <a:headEnd/>
            <a:tailEnd/>
          </a:ln>
        </p:spPr>
        <p:txBody>
          <a:bodyPr lIns="92075" tIns="46038" rIns="92075" bIns="46038"/>
          <a:lstStyle/>
          <a:p>
            <a:pPr>
              <a:lnSpc>
                <a:spcPct val="85000"/>
              </a:lnSpc>
              <a:spcBef>
                <a:spcPct val="50000"/>
              </a:spcBef>
              <a:buClr>
                <a:schemeClr val="tx1"/>
              </a:buClr>
              <a:buSzPct val="90000"/>
            </a:pPr>
            <a:r>
              <a:rPr lang="en-US" sz="1600" b="1" dirty="0"/>
              <a:t>Application </a:t>
            </a:r>
            <a:r>
              <a:rPr lang="en-US" sz="1600" b="1" dirty="0" smtClean="0"/>
              <a:t>redirects victim to attacker’s site</a:t>
            </a:r>
            <a:endParaRPr lang="en-US" sz="1600" b="1" dirty="0"/>
          </a:p>
        </p:txBody>
      </p:sp>
      <p:sp>
        <p:nvSpPr>
          <p:cNvPr id="794636" name="Rectangle 12"/>
          <p:cNvSpPr>
            <a:spLocks noChangeArrowheads="1"/>
          </p:cNvSpPr>
          <p:nvPr/>
        </p:nvSpPr>
        <p:spPr bwMode="auto">
          <a:xfrm>
            <a:off x="3225800" y="4074984"/>
            <a:ext cx="2438400" cy="1169551"/>
          </a:xfrm>
          <a:prstGeom prst="rect">
            <a:avLst/>
          </a:prstGeom>
          <a:solidFill>
            <a:srgbClr val="FFFFCC"/>
          </a:solidFill>
          <a:ln w="9525" algn="ctr">
            <a:noFill/>
            <a:miter lim="800000"/>
            <a:headEnd/>
            <a:tailEnd/>
          </a:ln>
        </p:spPr>
        <p:txBody>
          <a:bodyPr>
            <a:spAutoFit/>
          </a:bodyPr>
          <a:lstStyle/>
          <a:p>
            <a:pPr eaLnBrk="0" hangingPunct="0">
              <a:spcBef>
                <a:spcPct val="50000"/>
              </a:spcBef>
              <a:buClr>
                <a:schemeClr val="tx1"/>
              </a:buClr>
              <a:buSzPct val="90000"/>
            </a:pPr>
            <a:r>
              <a:rPr lang="en-US" sz="1400" b="1" dirty="0" smtClean="0"/>
              <a:t>Request sent to vulnerable site, including attacker’s destination site as parameter. Redirect sends victim to attacker site</a:t>
            </a:r>
            <a:endParaRPr lang="en-US" sz="1400" b="1" dirty="0"/>
          </a:p>
        </p:txBody>
      </p:sp>
      <p:grpSp>
        <p:nvGrpSpPr>
          <p:cNvPr id="2" name="Group 13"/>
          <p:cNvGrpSpPr>
            <a:grpSpLocks/>
          </p:cNvGrpSpPr>
          <p:nvPr/>
        </p:nvGrpSpPr>
        <p:grpSpPr bwMode="auto">
          <a:xfrm>
            <a:off x="6883400" y="2620676"/>
            <a:ext cx="1455738" cy="1412875"/>
            <a:chOff x="4336" y="1870"/>
            <a:chExt cx="917" cy="890"/>
          </a:xfrm>
        </p:grpSpPr>
        <p:sp>
          <p:nvSpPr>
            <p:cNvPr id="794645" name="Rectangle 14"/>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Custom Code</a:t>
              </a:r>
            </a:p>
          </p:txBody>
        </p:sp>
        <p:sp>
          <p:nvSpPr>
            <p:cNvPr id="794646" name="Rectangle 15"/>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Accounts</a:t>
              </a:r>
            </a:p>
          </p:txBody>
        </p:sp>
        <p:sp>
          <p:nvSpPr>
            <p:cNvPr id="794647" name="Rectangle 16"/>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Finance</a:t>
              </a:r>
            </a:p>
          </p:txBody>
        </p:sp>
        <p:sp>
          <p:nvSpPr>
            <p:cNvPr id="794648" name="Rectangle 17"/>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Administration</a:t>
              </a:r>
            </a:p>
          </p:txBody>
        </p:sp>
        <p:sp>
          <p:nvSpPr>
            <p:cNvPr id="794649" name="Rectangle 18"/>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Transactions</a:t>
              </a:r>
            </a:p>
          </p:txBody>
        </p:sp>
        <p:sp>
          <p:nvSpPr>
            <p:cNvPr id="794650" name="Rectangle 19"/>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Communication</a:t>
              </a:r>
            </a:p>
          </p:txBody>
        </p:sp>
        <p:sp>
          <p:nvSpPr>
            <p:cNvPr id="794651" name="Rectangle 20"/>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Knowledge Mgmt</a:t>
              </a:r>
            </a:p>
          </p:txBody>
        </p:sp>
        <p:sp>
          <p:nvSpPr>
            <p:cNvPr id="794652" name="Rectangle 21"/>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E-Commerce</a:t>
              </a:r>
            </a:p>
          </p:txBody>
        </p:sp>
        <p:sp>
          <p:nvSpPr>
            <p:cNvPr id="794653" name="Rectangle 22"/>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800" b="1">
                  <a:solidFill>
                    <a:schemeClr val="bg1"/>
                  </a:solidFill>
                </a:rPr>
                <a:t>Bus. Functions</a:t>
              </a:r>
            </a:p>
          </p:txBody>
        </p:sp>
      </p:grpSp>
      <p:pic>
        <p:nvPicPr>
          <p:cNvPr id="9670679" name="Picture 23" descr="businesswoman"/>
          <p:cNvPicPr>
            <a:picLocks noChangeAspect="1" noChangeArrowheads="1"/>
          </p:cNvPicPr>
          <p:nvPr/>
        </p:nvPicPr>
        <p:blipFill>
          <a:blip r:embed="rId6" cstate="print"/>
          <a:srcRect/>
          <a:stretch>
            <a:fillRect/>
          </a:stretch>
        </p:blipFill>
        <p:spPr bwMode="auto">
          <a:xfrm>
            <a:off x="1016000" y="3689064"/>
            <a:ext cx="1050925" cy="1255712"/>
          </a:xfrm>
          <a:prstGeom prst="rect">
            <a:avLst/>
          </a:prstGeom>
          <a:noFill/>
          <a:effectLst>
            <a:outerShdw dist="107763" dir="2700000" algn="ctr" rotWithShape="0">
              <a:srgbClr val="808080">
                <a:alpha val="50000"/>
              </a:srgbClr>
            </a:outerShdw>
          </a:effectLst>
        </p:spPr>
      </p:pic>
      <p:sp>
        <p:nvSpPr>
          <p:cNvPr id="794639" name="Line 24"/>
          <p:cNvSpPr>
            <a:spLocks noChangeShapeType="1"/>
          </p:cNvSpPr>
          <p:nvPr/>
        </p:nvSpPr>
        <p:spPr bwMode="auto">
          <a:xfrm flipH="1">
            <a:off x="5791200" y="3193764"/>
            <a:ext cx="1066800" cy="801687"/>
          </a:xfrm>
          <a:prstGeom prst="line">
            <a:avLst/>
          </a:prstGeom>
          <a:noFill/>
          <a:ln w="57150">
            <a:solidFill>
              <a:srgbClr val="FF3300"/>
            </a:solidFill>
            <a:round/>
            <a:headEnd type="triangle" w="med" len="med"/>
            <a:tailEnd/>
          </a:ln>
        </p:spPr>
        <p:txBody>
          <a:bodyPr>
            <a:spAutoFit/>
          </a:bodyPr>
          <a:lstStyle/>
          <a:p>
            <a:endParaRPr lang="en-US" sz="1600" b="1"/>
          </a:p>
        </p:txBody>
      </p:sp>
      <p:sp>
        <p:nvSpPr>
          <p:cNvPr id="794640" name="Freeform 25"/>
          <p:cNvSpPr>
            <a:spLocks/>
          </p:cNvSpPr>
          <p:nvPr/>
        </p:nvSpPr>
        <p:spPr bwMode="auto">
          <a:xfrm>
            <a:off x="1143000" y="2700051"/>
            <a:ext cx="381000" cy="338554"/>
          </a:xfrm>
          <a:custGeom>
            <a:avLst/>
            <a:gdLst>
              <a:gd name="T0" fmla="*/ 2147483647 w 2792"/>
              <a:gd name="T1" fmla="*/ 0 h 768"/>
              <a:gd name="T2" fmla="*/ 2147483647 w 2792"/>
              <a:gd name="T3" fmla="*/ 2147483647 h 768"/>
              <a:gd name="T4" fmla="*/ 2147483647 w 2792"/>
              <a:gd name="T5" fmla="*/ 2147483647 h 768"/>
              <a:gd name="T6" fmla="*/ 2147483647 w 2792"/>
              <a:gd name="T7" fmla="*/ 2147483647 h 768"/>
              <a:gd name="T8" fmla="*/ 2147483647 w 2792"/>
              <a:gd name="T9" fmla="*/ 2147483647 h 768"/>
              <a:gd name="T10" fmla="*/ 0 60000 65536"/>
              <a:gd name="T11" fmla="*/ 0 60000 65536"/>
              <a:gd name="T12" fmla="*/ 0 60000 65536"/>
              <a:gd name="T13" fmla="*/ 0 60000 65536"/>
              <a:gd name="T14" fmla="*/ 0 60000 65536"/>
              <a:gd name="T15" fmla="*/ 0 w 2792"/>
              <a:gd name="T16" fmla="*/ 0 h 768"/>
              <a:gd name="T17" fmla="*/ 2792 w 2792"/>
              <a:gd name="T18" fmla="*/ 768 h 768"/>
            </a:gdLst>
            <a:ahLst/>
            <a:cxnLst>
              <a:cxn ang="T10">
                <a:pos x="T0" y="T1"/>
              </a:cxn>
              <a:cxn ang="T11">
                <a:pos x="T2" y="T3"/>
              </a:cxn>
              <a:cxn ang="T12">
                <a:pos x="T4" y="T5"/>
              </a:cxn>
              <a:cxn ang="T13">
                <a:pos x="T6" y="T7"/>
              </a:cxn>
              <a:cxn ang="T14">
                <a:pos x="T8" y="T9"/>
              </a:cxn>
            </a:cxnLst>
            <a:rect l="T15" t="T16" r="T17" b="T18"/>
            <a:pathLst>
              <a:path w="2792" h="768">
                <a:moveTo>
                  <a:pt x="2544" y="0"/>
                </a:moveTo>
                <a:cubicBezTo>
                  <a:pt x="2668" y="140"/>
                  <a:pt x="2792" y="280"/>
                  <a:pt x="2544" y="336"/>
                </a:cubicBezTo>
                <a:cubicBezTo>
                  <a:pt x="2296" y="392"/>
                  <a:pt x="1464" y="320"/>
                  <a:pt x="1056" y="336"/>
                </a:cubicBezTo>
                <a:cubicBezTo>
                  <a:pt x="648" y="352"/>
                  <a:pt x="192" y="360"/>
                  <a:pt x="96" y="432"/>
                </a:cubicBezTo>
                <a:cubicBezTo>
                  <a:pt x="0" y="504"/>
                  <a:pt x="416" y="712"/>
                  <a:pt x="480" y="768"/>
                </a:cubicBezTo>
              </a:path>
            </a:pathLst>
          </a:custGeom>
          <a:noFill/>
          <a:ln w="57150">
            <a:solidFill>
              <a:srgbClr val="FF3300"/>
            </a:solidFill>
            <a:round/>
            <a:headEnd/>
            <a:tailEnd type="triangle" w="med" len="med"/>
          </a:ln>
        </p:spPr>
        <p:txBody>
          <a:bodyPr>
            <a:spAutoFit/>
          </a:bodyPr>
          <a:lstStyle/>
          <a:p>
            <a:pPr eaLnBrk="0" hangingPunct="0"/>
            <a:endParaRPr lang="en-US" sz="1600" b="1"/>
          </a:p>
        </p:txBody>
      </p:sp>
      <p:sp>
        <p:nvSpPr>
          <p:cNvPr id="794642" name="Oval 27"/>
          <p:cNvSpPr>
            <a:spLocks noChangeArrowheads="1"/>
          </p:cNvSpPr>
          <p:nvPr/>
        </p:nvSpPr>
        <p:spPr bwMode="auto">
          <a:xfrm>
            <a:off x="5867400" y="5323484"/>
            <a:ext cx="471488" cy="476071"/>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sz="1600" b="1"/>
              <a:t>4</a:t>
            </a:r>
          </a:p>
        </p:txBody>
      </p:sp>
      <p:sp>
        <p:nvSpPr>
          <p:cNvPr id="794643" name="Rectangle 28"/>
          <p:cNvSpPr>
            <a:spLocks noChangeArrowheads="1"/>
          </p:cNvSpPr>
          <p:nvPr/>
        </p:nvSpPr>
        <p:spPr bwMode="gray">
          <a:xfrm>
            <a:off x="6324600" y="5346413"/>
            <a:ext cx="2819400" cy="381000"/>
          </a:xfrm>
          <a:prstGeom prst="rect">
            <a:avLst/>
          </a:prstGeom>
          <a:noFill/>
          <a:ln w="9525">
            <a:noFill/>
            <a:miter lim="800000"/>
            <a:headEnd/>
            <a:tailEnd/>
          </a:ln>
        </p:spPr>
        <p:txBody>
          <a:bodyPr lIns="92075" tIns="46038" rIns="92075" bIns="46038"/>
          <a:lstStyle/>
          <a:p>
            <a:pPr>
              <a:lnSpc>
                <a:spcPct val="85000"/>
              </a:lnSpc>
              <a:spcBef>
                <a:spcPct val="50000"/>
              </a:spcBef>
              <a:buClr>
                <a:schemeClr val="tx1"/>
              </a:buClr>
              <a:buSzPct val="90000"/>
            </a:pPr>
            <a:r>
              <a:rPr lang="en-US" sz="1600" b="1" dirty="0" smtClean="0"/>
              <a:t>Evil site installs malware on victim, or </a:t>
            </a:r>
            <a:r>
              <a:rPr lang="en-US" sz="1600" b="1" dirty="0" err="1" smtClean="0"/>
              <a:t>phish’s</a:t>
            </a:r>
            <a:r>
              <a:rPr lang="en-US" sz="1600" b="1" dirty="0" smtClean="0"/>
              <a:t> for private information</a:t>
            </a:r>
            <a:endParaRPr lang="en-US" sz="1600" b="1" dirty="0"/>
          </a:p>
        </p:txBody>
      </p:sp>
      <p:sp>
        <p:nvSpPr>
          <p:cNvPr id="794644" name="Rectangle 29"/>
          <p:cNvSpPr>
            <a:spLocks noChangeArrowheads="1"/>
          </p:cNvSpPr>
          <p:nvPr/>
        </p:nvSpPr>
        <p:spPr bwMode="gray">
          <a:xfrm>
            <a:off x="2151063" y="2984226"/>
            <a:ext cx="4630737" cy="295275"/>
          </a:xfrm>
          <a:prstGeom prst="rect">
            <a:avLst/>
          </a:prstGeom>
          <a:noFill/>
          <a:ln w="9525">
            <a:noFill/>
            <a:miter lim="800000"/>
            <a:headEnd/>
            <a:tailEnd/>
          </a:ln>
        </p:spPr>
        <p:txBody>
          <a:bodyPr lIns="92075" tIns="46038" rIns="92075" bIns="46038"/>
          <a:lstStyle/>
          <a:p>
            <a:pPr marL="228600" indent="-228600">
              <a:lnSpc>
                <a:spcPct val="85000"/>
              </a:lnSpc>
              <a:spcBef>
                <a:spcPct val="50000"/>
              </a:spcBef>
              <a:buClr>
                <a:schemeClr val="tx1"/>
              </a:buClr>
              <a:buSzPct val="90000"/>
            </a:pPr>
            <a:r>
              <a:rPr lang="en-US" sz="1600" b="1" dirty="0"/>
              <a:t>Victim clicks link containing </a:t>
            </a:r>
            <a:r>
              <a:rPr lang="en-US" sz="1600" b="1" dirty="0" err="1" smtClean="0"/>
              <a:t>unvalidated</a:t>
            </a:r>
            <a:r>
              <a:rPr lang="en-US" sz="1600" b="1" dirty="0" smtClean="0"/>
              <a:t> parameter</a:t>
            </a:r>
            <a:endParaRPr lang="en-US" sz="1600" b="1" dirty="0"/>
          </a:p>
        </p:txBody>
      </p:sp>
      <p:sp>
        <p:nvSpPr>
          <p:cNvPr id="40" name="Rectangle 59"/>
          <p:cNvSpPr>
            <a:spLocks noChangeArrowheads="1"/>
          </p:cNvSpPr>
          <p:nvPr/>
        </p:nvSpPr>
        <p:spPr bwMode="ltGray">
          <a:xfrm>
            <a:off x="7381568" y="4927059"/>
            <a:ext cx="1227138" cy="268287"/>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eaLnBrk="1" hangingPunct="1">
              <a:lnSpc>
                <a:spcPct val="100000"/>
              </a:lnSpc>
            </a:pPr>
            <a:r>
              <a:rPr lang="en-US" sz="900" b="1" dirty="0" smtClean="0">
                <a:solidFill>
                  <a:schemeClr val="bg1"/>
                </a:solidFill>
              </a:rPr>
              <a:t>Evil Site</a:t>
            </a:r>
            <a:endParaRPr lang="en-US" sz="900" b="1" dirty="0">
              <a:solidFill>
                <a:schemeClr val="bg1"/>
              </a:solidFill>
            </a:endParaRPr>
          </a:p>
        </p:txBody>
      </p:sp>
      <p:sp>
        <p:nvSpPr>
          <p:cNvPr id="41" name="Line 24"/>
          <p:cNvSpPr>
            <a:spLocks noChangeShapeType="1"/>
          </p:cNvSpPr>
          <p:nvPr/>
        </p:nvSpPr>
        <p:spPr bwMode="auto">
          <a:xfrm flipH="1">
            <a:off x="5791200" y="5062251"/>
            <a:ext cx="1524001" cy="0"/>
          </a:xfrm>
          <a:prstGeom prst="line">
            <a:avLst/>
          </a:prstGeom>
          <a:noFill/>
          <a:ln w="57150">
            <a:solidFill>
              <a:srgbClr val="FF3300"/>
            </a:solidFill>
            <a:round/>
            <a:headEnd type="triangle" w="med" len="med"/>
            <a:tailEnd/>
          </a:ln>
        </p:spPr>
        <p:txBody>
          <a:bodyPr wrap="square">
            <a:spAutoFit/>
          </a:bodyPr>
          <a:lstStyle/>
          <a:p>
            <a:endParaRPr lang="en-US" sz="1600" b="1"/>
          </a:p>
        </p:txBody>
      </p:sp>
      <p:sp>
        <p:nvSpPr>
          <p:cNvPr id="42" name="Line 24"/>
          <p:cNvSpPr>
            <a:spLocks noChangeShapeType="1"/>
          </p:cNvSpPr>
          <p:nvPr/>
        </p:nvSpPr>
        <p:spPr bwMode="auto">
          <a:xfrm flipH="1">
            <a:off x="2209800" y="2547651"/>
            <a:ext cx="762000" cy="2971800"/>
          </a:xfrm>
          <a:prstGeom prst="line">
            <a:avLst/>
          </a:prstGeom>
          <a:noFill/>
          <a:ln w="28575">
            <a:solidFill>
              <a:schemeClr val="tx1"/>
            </a:solidFill>
            <a:round/>
            <a:headEnd type="stealth" w="lg" len="lg"/>
            <a:tailEnd/>
          </a:ln>
        </p:spPr>
        <p:txBody>
          <a:bodyPr wrap="square">
            <a:spAutoFit/>
          </a:bodyPr>
          <a:lstStyle/>
          <a:p>
            <a:endParaRPr lang="en-US" sz="1600" b="1"/>
          </a:p>
        </p:txBody>
      </p:sp>
      <p:sp>
        <p:nvSpPr>
          <p:cNvPr id="43" name="Rectangle 29"/>
          <p:cNvSpPr>
            <a:spLocks noChangeArrowheads="1"/>
          </p:cNvSpPr>
          <p:nvPr/>
        </p:nvSpPr>
        <p:spPr bwMode="gray">
          <a:xfrm>
            <a:off x="228600" y="5519451"/>
            <a:ext cx="4630737" cy="295275"/>
          </a:xfrm>
          <a:prstGeom prst="rect">
            <a:avLst/>
          </a:prstGeom>
          <a:noFill/>
          <a:ln w="9525">
            <a:noFill/>
            <a:miter lim="800000"/>
            <a:headEnd/>
            <a:tailEnd/>
          </a:ln>
        </p:spPr>
        <p:txBody>
          <a:bodyPr lIns="92075" tIns="46038" rIns="92075" bIns="46038"/>
          <a:lstStyle/>
          <a:p>
            <a:pPr marL="228600" indent="-228600">
              <a:lnSpc>
                <a:spcPct val="85000"/>
              </a:lnSpc>
              <a:spcBef>
                <a:spcPct val="50000"/>
              </a:spcBef>
              <a:buClr>
                <a:schemeClr val="tx1"/>
              </a:buClr>
              <a:buSzPct val="90000"/>
            </a:pPr>
            <a:r>
              <a:rPr lang="en-US" sz="1600" b="1" dirty="0" smtClean="0">
                <a:hlinkClick r:id="rId7"/>
              </a:rPr>
              <a:t>http://www.irs.gov/taxrefund/claim.jsp?year=2006&amp;</a:t>
            </a:r>
            <a:r>
              <a:rPr lang="en-US" sz="1600" b="1" dirty="0" smtClean="0"/>
              <a:t> </a:t>
            </a:r>
            <a:r>
              <a:rPr lang="en-US" sz="1600" b="1" dirty="0">
                <a:hlinkClick r:id="rId7"/>
              </a:rPr>
              <a:t>… &amp;</a:t>
            </a:r>
            <a:r>
              <a:rPr lang="en-US" sz="1600" b="1" dirty="0" err="1">
                <a:hlinkClick r:id="rId7"/>
              </a:rPr>
              <a:t>dest</a:t>
            </a:r>
            <a:r>
              <a:rPr lang="en-US" sz="1600" b="1" dirty="0">
                <a:hlinkClick r:id="rId7"/>
              </a:rPr>
              <a:t>=www.evilsite.com</a:t>
            </a:r>
          </a:p>
        </p:txBody>
      </p:sp>
      <p:pic>
        <p:nvPicPr>
          <p:cNvPr id="87042" name="Picture 2" descr="http://www.nerdgranny.com/wp-content/uploads/2008/11/finger-hand-icon-cursor.gif"/>
          <p:cNvPicPr>
            <a:picLocks noChangeAspect="1" noChangeArrowheads="1"/>
          </p:cNvPicPr>
          <p:nvPr/>
        </p:nvPicPr>
        <p:blipFill>
          <a:blip r:embed="rId8" cstate="print"/>
          <a:srcRect/>
          <a:stretch>
            <a:fillRect/>
          </a:stretch>
        </p:blipFill>
        <p:spPr bwMode="auto">
          <a:xfrm>
            <a:off x="3029257" y="2483740"/>
            <a:ext cx="183315" cy="216312"/>
          </a:xfrm>
          <a:prstGeom prst="rect">
            <a:avLst/>
          </a:prstGeom>
          <a:noFill/>
        </p:spPr>
      </p:pic>
    </p:spTree>
    <p:custDataLst>
      <p:tags r:id="rId1"/>
    </p:custDataLst>
    <p:extLst>
      <p:ext uri="{BB962C8B-B14F-4D97-AF65-F5344CB8AC3E}">
        <p14:creationId xmlns:p14="http://schemas.microsoft.com/office/powerpoint/2010/main" val="2066227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28801"/>
            <a:ext cx="8311156" cy="2849880"/>
          </a:xfrm>
          <a:prstGeom prst="rect">
            <a:avLst/>
          </a:prstGeom>
        </p:spPr>
      </p:pic>
      <p:sp>
        <p:nvSpPr>
          <p:cNvPr id="5" name="Title 4"/>
          <p:cNvSpPr>
            <a:spLocks noGrp="1"/>
          </p:cNvSpPr>
          <p:nvPr>
            <p:ph type="title"/>
          </p:nvPr>
        </p:nvSpPr>
        <p:spPr/>
        <p:txBody>
          <a:bodyPr/>
          <a:lstStyle/>
          <a:p>
            <a:r>
              <a:rPr lang="en-US" dirty="0" smtClean="0"/>
              <a:t>HTTP Illustrated</a:t>
            </a:r>
            <a:endParaRPr lang="en-US" dirty="0"/>
          </a:p>
        </p:txBody>
      </p:sp>
      <p:sp>
        <p:nvSpPr>
          <p:cNvPr id="7" name="TextBox 6"/>
          <p:cNvSpPr txBox="1"/>
          <p:nvPr/>
        </p:nvSpPr>
        <p:spPr>
          <a:xfrm>
            <a:off x="85730" y="5715000"/>
            <a:ext cx="7014356" cy="276999"/>
          </a:xfrm>
          <a:prstGeom prst="rect">
            <a:avLst/>
          </a:prstGeom>
          <a:noFill/>
        </p:spPr>
        <p:txBody>
          <a:bodyPr wrap="none" rtlCol="0">
            <a:spAutoFit/>
          </a:bodyPr>
          <a:lstStyle/>
          <a:p>
            <a:r>
              <a:rPr lang="en-US" sz="1200" dirty="0" smtClean="0"/>
              <a:t>Image </a:t>
            </a:r>
            <a:r>
              <a:rPr lang="en-US" sz="1200" dirty="0"/>
              <a:t>taken from https://</a:t>
            </a:r>
            <a:r>
              <a:rPr lang="en-US" sz="1200" dirty="0" err="1"/>
              <a:t>www.ntu.edu.sg</a:t>
            </a:r>
            <a:r>
              <a:rPr lang="en-US" sz="1200" dirty="0"/>
              <a:t>/home/</a:t>
            </a:r>
            <a:r>
              <a:rPr lang="en-US" sz="1200" dirty="0" err="1"/>
              <a:t>ehchua</a:t>
            </a:r>
            <a:r>
              <a:rPr lang="en-US" sz="1200" dirty="0"/>
              <a:t>/programming/</a:t>
            </a:r>
            <a:r>
              <a:rPr lang="en-US" sz="1200" dirty="0" err="1"/>
              <a:t>webprogramming</a:t>
            </a:r>
            <a:r>
              <a:rPr lang="en-US" sz="1200" dirty="0"/>
              <a:t>/</a:t>
            </a:r>
            <a:r>
              <a:rPr lang="en-US" sz="1200" dirty="0" err="1"/>
              <a:t>HTTP_Basics.html</a:t>
            </a:r>
            <a:endParaRPr lang="en-US" sz="1200" dirty="0"/>
          </a:p>
        </p:txBody>
      </p:sp>
    </p:spTree>
    <p:extLst>
      <p:ext uri="{BB962C8B-B14F-4D97-AF65-F5344CB8AC3E}">
        <p14:creationId xmlns:p14="http://schemas.microsoft.com/office/powerpoint/2010/main" val="11368915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4626" name="Rectangle 2"/>
          <p:cNvSpPr>
            <a:spLocks noGrp="1" noChangeArrowheads="1"/>
          </p:cNvSpPr>
          <p:nvPr>
            <p:ph type="title"/>
          </p:nvPr>
        </p:nvSpPr>
        <p:spPr>
          <a:xfrm>
            <a:off x="285650" y="76917"/>
            <a:ext cx="8705950" cy="461358"/>
          </a:xfrm>
        </p:spPr>
        <p:txBody>
          <a:bodyPr>
            <a:normAutofit fontScale="90000"/>
          </a:bodyPr>
          <a:lstStyle/>
          <a:p>
            <a:pPr eaLnBrk="1" hangingPunct="1"/>
            <a:r>
              <a:rPr lang="en-US" dirty="0" err="1" smtClean="0"/>
              <a:t>Unvalidated</a:t>
            </a:r>
            <a:r>
              <a:rPr lang="en-US" dirty="0" smtClean="0"/>
              <a:t> Forward Illustrated</a:t>
            </a:r>
          </a:p>
        </p:txBody>
      </p:sp>
      <p:pic>
        <p:nvPicPr>
          <p:cNvPr id="794627" name="Picture 3"/>
          <p:cNvPicPr>
            <a:picLocks noChangeAspect="1" noChangeArrowheads="1"/>
          </p:cNvPicPr>
          <p:nvPr/>
        </p:nvPicPr>
        <p:blipFill>
          <a:blip r:embed="rId4" cstate="print"/>
          <a:srcRect/>
          <a:stretch>
            <a:fillRect/>
          </a:stretch>
        </p:blipFill>
        <p:spPr bwMode="gray">
          <a:xfrm>
            <a:off x="1803400" y="924098"/>
            <a:ext cx="3505200" cy="1773238"/>
          </a:xfrm>
          <a:prstGeom prst="rect">
            <a:avLst/>
          </a:prstGeom>
          <a:noFill/>
          <a:ln w="9525">
            <a:noFill/>
            <a:miter lim="800000"/>
            <a:headEnd/>
            <a:tailEnd/>
          </a:ln>
        </p:spPr>
      </p:pic>
      <p:pic>
        <p:nvPicPr>
          <p:cNvPr id="9670660" name="Picture 4" descr="TN_hacker"/>
          <p:cNvPicPr>
            <a:picLocks noChangeAspect="1" noChangeArrowheads="1"/>
          </p:cNvPicPr>
          <p:nvPr/>
        </p:nvPicPr>
        <p:blipFill>
          <a:blip r:embed="rId5" cstate="print">
            <a:lum bright="24000" contrast="42000"/>
          </a:blip>
          <a:srcRect/>
          <a:stretch>
            <a:fillRect/>
          </a:stretch>
        </p:blipFill>
        <p:spPr bwMode="auto">
          <a:xfrm>
            <a:off x="457200" y="1098723"/>
            <a:ext cx="1093788" cy="1268413"/>
          </a:xfrm>
          <a:prstGeom prst="rect">
            <a:avLst/>
          </a:prstGeom>
          <a:noFill/>
          <a:effectLst>
            <a:outerShdw dist="107763" dir="2700000" algn="ctr" rotWithShape="0">
              <a:srgbClr val="808080">
                <a:alpha val="50000"/>
              </a:srgbClr>
            </a:outerShdw>
          </a:effectLst>
        </p:spPr>
      </p:pic>
      <p:sp>
        <p:nvSpPr>
          <p:cNvPr id="794629" name="Oval 5"/>
          <p:cNvSpPr>
            <a:spLocks noChangeArrowheads="1"/>
          </p:cNvSpPr>
          <p:nvPr/>
        </p:nvSpPr>
        <p:spPr bwMode="auto">
          <a:xfrm>
            <a:off x="132736" y="3147756"/>
            <a:ext cx="471488" cy="402497"/>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dirty="0"/>
              <a:t>2</a:t>
            </a:r>
          </a:p>
        </p:txBody>
      </p:sp>
      <p:sp>
        <p:nvSpPr>
          <p:cNvPr id="794632" name="Rectangle 8"/>
          <p:cNvSpPr>
            <a:spLocks noChangeArrowheads="1"/>
          </p:cNvSpPr>
          <p:nvPr/>
        </p:nvSpPr>
        <p:spPr bwMode="gray">
          <a:xfrm>
            <a:off x="1752600" y="514523"/>
            <a:ext cx="5638800" cy="266700"/>
          </a:xfrm>
          <a:prstGeom prst="rect">
            <a:avLst/>
          </a:prstGeom>
          <a:noFill/>
          <a:ln w="9525">
            <a:noFill/>
            <a:miter lim="800000"/>
            <a:headEnd/>
            <a:tailEnd/>
          </a:ln>
        </p:spPr>
        <p:txBody>
          <a:bodyPr lIns="92075" tIns="46038" rIns="92075" bIns="46038"/>
          <a:lstStyle/>
          <a:p>
            <a:pPr marL="228600" indent="-228600">
              <a:lnSpc>
                <a:spcPct val="85000"/>
              </a:lnSpc>
              <a:spcBef>
                <a:spcPct val="50000"/>
              </a:spcBef>
              <a:buClr>
                <a:schemeClr val="tx1"/>
              </a:buClr>
              <a:buSzPct val="90000"/>
            </a:pPr>
            <a:r>
              <a:rPr lang="en-US" sz="1600" b="1" dirty="0"/>
              <a:t>Attacker sends attack to </a:t>
            </a:r>
            <a:r>
              <a:rPr lang="en-US" sz="1600" b="1" dirty="0" smtClean="0"/>
              <a:t>vulnerable page they have access to</a:t>
            </a:r>
            <a:endParaRPr lang="en-US" sz="1600" b="1" dirty="0"/>
          </a:p>
        </p:txBody>
      </p:sp>
      <p:sp>
        <p:nvSpPr>
          <p:cNvPr id="794634" name="Oval 10"/>
          <p:cNvSpPr>
            <a:spLocks noChangeArrowheads="1"/>
          </p:cNvSpPr>
          <p:nvPr/>
        </p:nvSpPr>
        <p:spPr bwMode="auto">
          <a:xfrm>
            <a:off x="1143000" y="498648"/>
            <a:ext cx="471488" cy="373063"/>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a:t>1</a:t>
            </a:r>
          </a:p>
        </p:txBody>
      </p:sp>
      <p:sp>
        <p:nvSpPr>
          <p:cNvPr id="794635" name="Rectangle 11"/>
          <p:cNvSpPr>
            <a:spLocks noChangeArrowheads="1"/>
          </p:cNvSpPr>
          <p:nvPr/>
        </p:nvSpPr>
        <p:spPr bwMode="gray">
          <a:xfrm>
            <a:off x="609600" y="3133898"/>
            <a:ext cx="2362200" cy="685800"/>
          </a:xfrm>
          <a:prstGeom prst="rect">
            <a:avLst/>
          </a:prstGeom>
          <a:noFill/>
          <a:ln w="9525">
            <a:noFill/>
            <a:miter lim="800000"/>
            <a:headEnd/>
            <a:tailEnd/>
          </a:ln>
        </p:spPr>
        <p:txBody>
          <a:bodyPr lIns="92075" tIns="46038" rIns="92075" bIns="46038"/>
          <a:lstStyle/>
          <a:p>
            <a:pPr>
              <a:lnSpc>
                <a:spcPct val="85000"/>
              </a:lnSpc>
              <a:spcBef>
                <a:spcPct val="50000"/>
              </a:spcBef>
              <a:buClr>
                <a:schemeClr val="tx1"/>
              </a:buClr>
              <a:buSzPct val="90000"/>
            </a:pPr>
            <a:r>
              <a:rPr lang="en-US" sz="1600" b="1" dirty="0"/>
              <a:t>Application </a:t>
            </a:r>
            <a:r>
              <a:rPr lang="en-US" sz="1600" b="1" dirty="0" smtClean="0"/>
              <a:t>authorizes request, which continues to vulnerable page</a:t>
            </a:r>
            <a:endParaRPr lang="en-US" sz="1600" b="1" dirty="0"/>
          </a:p>
        </p:txBody>
      </p:sp>
      <p:sp>
        <p:nvSpPr>
          <p:cNvPr id="794636" name="Rectangle 12"/>
          <p:cNvSpPr>
            <a:spLocks noChangeArrowheads="1"/>
          </p:cNvSpPr>
          <p:nvPr/>
        </p:nvSpPr>
        <p:spPr bwMode="auto">
          <a:xfrm>
            <a:off x="2717800" y="1228898"/>
            <a:ext cx="2438400" cy="1569660"/>
          </a:xfrm>
          <a:prstGeom prst="rect">
            <a:avLst/>
          </a:prstGeom>
          <a:solidFill>
            <a:srgbClr val="FFFFCC"/>
          </a:solidFill>
          <a:ln w="9525" algn="ctr">
            <a:noFill/>
            <a:miter lim="800000"/>
            <a:headEnd/>
            <a:tailEnd/>
          </a:ln>
        </p:spPr>
        <p:txBody>
          <a:bodyPr>
            <a:spAutoFit/>
          </a:bodyPr>
          <a:lstStyle/>
          <a:p>
            <a:pPr eaLnBrk="0" hangingPunct="0">
              <a:spcBef>
                <a:spcPct val="50000"/>
              </a:spcBef>
              <a:buClr>
                <a:schemeClr val="tx1"/>
              </a:buClr>
              <a:buSzPct val="90000"/>
            </a:pPr>
            <a:r>
              <a:rPr lang="en-US" sz="1600" b="1" dirty="0" smtClean="0"/>
              <a:t>Request sent to vulnerable page which user does have access to. Redirect sends user directly to private page, bypassing access control.</a:t>
            </a:r>
            <a:endParaRPr lang="en-US" sz="1600" b="1" dirty="0"/>
          </a:p>
        </p:txBody>
      </p:sp>
      <p:sp>
        <p:nvSpPr>
          <p:cNvPr id="794639" name="Line 24"/>
          <p:cNvSpPr>
            <a:spLocks noChangeShapeType="1"/>
          </p:cNvSpPr>
          <p:nvPr/>
        </p:nvSpPr>
        <p:spPr bwMode="auto">
          <a:xfrm flipH="1" flipV="1">
            <a:off x="3505200" y="2752898"/>
            <a:ext cx="0" cy="417513"/>
          </a:xfrm>
          <a:prstGeom prst="line">
            <a:avLst/>
          </a:prstGeom>
          <a:noFill/>
          <a:ln w="57150">
            <a:solidFill>
              <a:srgbClr val="FF3300"/>
            </a:solidFill>
            <a:round/>
            <a:headEnd type="triangle" w="med" len="med"/>
            <a:tailEnd/>
          </a:ln>
        </p:spPr>
        <p:txBody>
          <a:bodyPr wrap="square">
            <a:spAutoFit/>
          </a:bodyPr>
          <a:lstStyle/>
          <a:p>
            <a:endParaRPr lang="en-US"/>
          </a:p>
        </p:txBody>
      </p:sp>
      <p:sp>
        <p:nvSpPr>
          <p:cNvPr id="794642" name="Oval 27"/>
          <p:cNvSpPr>
            <a:spLocks noChangeArrowheads="1"/>
          </p:cNvSpPr>
          <p:nvPr/>
        </p:nvSpPr>
        <p:spPr bwMode="auto">
          <a:xfrm>
            <a:off x="5029200" y="3528756"/>
            <a:ext cx="471488" cy="402497"/>
          </a:xfrm>
          <a:prstGeom prst="ellipse">
            <a:avLst/>
          </a:prstGeom>
          <a:solidFill>
            <a:srgbClr val="66FF66"/>
          </a:solidFill>
          <a:ln w="9525" algn="ctr">
            <a:solidFill>
              <a:schemeClr val="tx1"/>
            </a:solidFill>
            <a:round/>
            <a:headEnd/>
            <a:tailEnd/>
          </a:ln>
        </p:spPr>
        <p:txBody>
          <a:bodyPr anchor="ctr">
            <a:spAutoFit/>
          </a:bodyPr>
          <a:lstStyle/>
          <a:p>
            <a:pPr algn="ctr" eaLnBrk="0" hangingPunct="0"/>
            <a:r>
              <a:rPr lang="en-US" dirty="0"/>
              <a:t>3</a:t>
            </a:r>
          </a:p>
        </p:txBody>
      </p:sp>
      <p:sp>
        <p:nvSpPr>
          <p:cNvPr id="794643" name="Rectangle 28"/>
          <p:cNvSpPr>
            <a:spLocks noChangeArrowheads="1"/>
          </p:cNvSpPr>
          <p:nvPr/>
        </p:nvSpPr>
        <p:spPr bwMode="gray">
          <a:xfrm>
            <a:off x="5486400" y="3514898"/>
            <a:ext cx="3505200" cy="381000"/>
          </a:xfrm>
          <a:prstGeom prst="rect">
            <a:avLst/>
          </a:prstGeom>
          <a:noFill/>
          <a:ln w="9525">
            <a:noFill/>
            <a:miter lim="800000"/>
            <a:headEnd/>
            <a:tailEnd/>
          </a:ln>
        </p:spPr>
        <p:txBody>
          <a:bodyPr lIns="92075" tIns="46038" rIns="92075" bIns="46038"/>
          <a:lstStyle/>
          <a:p>
            <a:pPr>
              <a:lnSpc>
                <a:spcPct val="85000"/>
              </a:lnSpc>
              <a:spcBef>
                <a:spcPct val="50000"/>
              </a:spcBef>
              <a:buClr>
                <a:schemeClr val="tx1"/>
              </a:buClr>
              <a:buSzPct val="90000"/>
            </a:pPr>
            <a:r>
              <a:rPr lang="en-US" sz="1600" b="1" dirty="0" smtClean="0"/>
              <a:t>Forwarding page fails to validate parameter, sending attacker to unauthorized page, bypassing access control</a:t>
            </a:r>
            <a:endParaRPr lang="en-US" sz="1600" b="1" dirty="0"/>
          </a:p>
        </p:txBody>
      </p:sp>
      <p:sp>
        <p:nvSpPr>
          <p:cNvPr id="31" name="TextBox 30"/>
          <p:cNvSpPr txBox="1"/>
          <p:nvPr/>
        </p:nvSpPr>
        <p:spPr>
          <a:xfrm>
            <a:off x="228600" y="4125799"/>
            <a:ext cx="5181600" cy="1598899"/>
          </a:xfrm>
          <a:prstGeom prst="rect">
            <a:avLst/>
          </a:prstGeom>
          <a:noFill/>
          <a:ln w="57150">
            <a:solidFill>
              <a:srgbClr val="00B050"/>
            </a:solidFill>
          </a:ln>
        </p:spPr>
        <p:txBody>
          <a:bodyPr wrap="square" rtlCol="0">
            <a:spAutoFit/>
          </a:bodyPr>
          <a:lstStyle/>
          <a:p>
            <a:pPr marL="174625" indent="-174625" eaLnBrk="1" hangingPunct="1">
              <a:lnSpc>
                <a:spcPct val="80000"/>
              </a:lnSpc>
              <a:buFontTx/>
              <a:buNone/>
              <a:tabLst>
                <a:tab pos="457200" algn="l"/>
                <a:tab pos="739775" algn="l"/>
              </a:tabLst>
            </a:pPr>
            <a:r>
              <a:rPr lang="en-US" sz="1100" dirty="0">
                <a:latin typeface="Courier New" pitchFamily="49" charset="0"/>
              </a:rPr>
              <a:t>	public void </a:t>
            </a:r>
            <a:r>
              <a:rPr lang="en-US" sz="1100" dirty="0" err="1">
                <a:latin typeface="Courier New" pitchFamily="49" charset="0"/>
              </a:rPr>
              <a:t>doPost</a:t>
            </a:r>
            <a:r>
              <a:rPr lang="en-US" sz="1100" dirty="0">
                <a:latin typeface="Courier New" pitchFamily="49" charset="0"/>
              </a:rPr>
              <a:t>( </a:t>
            </a:r>
            <a:r>
              <a:rPr lang="en-US" sz="1100" dirty="0" err="1">
                <a:latin typeface="Courier New" pitchFamily="49" charset="0"/>
              </a:rPr>
              <a:t>HttpServletRequest</a:t>
            </a:r>
            <a:r>
              <a:rPr lang="en-US" sz="1100" dirty="0">
                <a:latin typeface="Courier New" pitchFamily="49" charset="0"/>
              </a:rPr>
              <a:t> request, </a:t>
            </a:r>
            <a:r>
              <a:rPr lang="en-US" sz="1100" dirty="0" err="1">
                <a:latin typeface="Courier New" pitchFamily="49" charset="0"/>
              </a:rPr>
              <a:t>HttpServletResponse</a:t>
            </a:r>
            <a:r>
              <a:rPr lang="en-US" sz="1100" dirty="0">
                <a:latin typeface="Courier New" pitchFamily="49" charset="0"/>
              </a:rPr>
              <a:t> response) {</a:t>
            </a:r>
          </a:p>
          <a:p>
            <a:pPr marL="174625" indent="-174625" eaLnBrk="1" hangingPunct="1">
              <a:lnSpc>
                <a:spcPct val="80000"/>
              </a:lnSpc>
              <a:buFontTx/>
              <a:buNone/>
              <a:tabLst>
                <a:tab pos="457200" algn="l"/>
                <a:tab pos="739775" algn="l"/>
              </a:tabLst>
            </a:pPr>
            <a:r>
              <a:rPr lang="en-US" sz="1100" dirty="0">
                <a:latin typeface="Courier New" pitchFamily="49" charset="0"/>
              </a:rPr>
              <a:t>		try {</a:t>
            </a:r>
          </a:p>
          <a:p>
            <a:pPr marL="174625" indent="-174625" eaLnBrk="1" hangingPunct="1">
              <a:lnSpc>
                <a:spcPct val="80000"/>
              </a:lnSpc>
              <a:buFontTx/>
              <a:buNone/>
              <a:tabLst>
                <a:tab pos="457200" algn="l"/>
                <a:tab pos="739775" algn="l"/>
              </a:tabLst>
            </a:pPr>
            <a:r>
              <a:rPr lang="en-US" sz="1100" dirty="0">
                <a:latin typeface="Courier New" pitchFamily="49" charset="0"/>
              </a:rPr>
              <a:t>			</a:t>
            </a:r>
            <a:r>
              <a:rPr lang="en-US" sz="1100" dirty="0" smtClean="0">
                <a:latin typeface="Courier New" pitchFamily="49" charset="0"/>
              </a:rPr>
              <a:t>String </a:t>
            </a:r>
            <a:r>
              <a:rPr lang="en-US" sz="1100" dirty="0" smtClean="0">
                <a:solidFill>
                  <a:srgbClr val="FF0000"/>
                </a:solidFill>
                <a:latin typeface="Courier New" pitchFamily="49" charset="0"/>
              </a:rPr>
              <a:t>target = </a:t>
            </a:r>
            <a:r>
              <a:rPr lang="en-US" sz="1100" dirty="0" err="1" smtClean="0">
                <a:solidFill>
                  <a:srgbClr val="FF0000"/>
                </a:solidFill>
                <a:latin typeface="Courier New" pitchFamily="49" charset="0"/>
              </a:rPr>
              <a:t>request.getParameter</a:t>
            </a:r>
            <a:r>
              <a:rPr lang="en-US" sz="1100" dirty="0">
                <a:solidFill>
                  <a:srgbClr val="FF0000"/>
                </a:solidFill>
                <a:latin typeface="Courier New" pitchFamily="49" charset="0"/>
              </a:rPr>
              <a:t>( </a:t>
            </a:r>
            <a:r>
              <a:rPr lang="en-US" sz="1100" dirty="0" smtClean="0">
                <a:solidFill>
                  <a:srgbClr val="FF0000"/>
                </a:solidFill>
                <a:latin typeface="Courier New" pitchFamily="49" charset="0"/>
              </a:rPr>
              <a:t>"</a:t>
            </a:r>
            <a:r>
              <a:rPr lang="en-US" sz="1100" dirty="0" err="1" smtClean="0">
                <a:solidFill>
                  <a:srgbClr val="FF0000"/>
                </a:solidFill>
                <a:latin typeface="Courier New" pitchFamily="49" charset="0"/>
              </a:rPr>
              <a:t>dest</a:t>
            </a:r>
            <a:r>
              <a:rPr lang="en-US" sz="1100" dirty="0" smtClean="0">
                <a:solidFill>
                  <a:srgbClr val="FF0000"/>
                </a:solidFill>
                <a:latin typeface="Courier New" pitchFamily="49" charset="0"/>
              </a:rPr>
              <a:t>" </a:t>
            </a:r>
            <a:r>
              <a:rPr lang="en-US" sz="1100" dirty="0">
                <a:solidFill>
                  <a:srgbClr val="FF0000"/>
                </a:solidFill>
                <a:latin typeface="Courier New" pitchFamily="49" charset="0"/>
              </a:rPr>
              <a:t>) );</a:t>
            </a:r>
          </a:p>
          <a:p>
            <a:pPr marL="742950" lvl="1" indent="-285750" eaLnBrk="1" hangingPunct="1">
              <a:lnSpc>
                <a:spcPct val="80000"/>
              </a:lnSpc>
              <a:buFont typeface="Wingdings 3" pitchFamily="18" charset="2"/>
              <a:buNone/>
              <a:tabLst>
                <a:tab pos="457200" algn="l"/>
                <a:tab pos="739775" algn="l"/>
              </a:tabLst>
            </a:pPr>
            <a:r>
              <a:rPr lang="en-US" sz="1100" dirty="0">
                <a:latin typeface="Courier New" pitchFamily="49" charset="0"/>
              </a:rPr>
              <a:t>	</a:t>
            </a:r>
            <a:r>
              <a:rPr lang="en-US" sz="1100" dirty="0" smtClean="0">
                <a:latin typeface="Courier New" pitchFamily="49" charset="0"/>
              </a:rPr>
              <a:t>...</a:t>
            </a:r>
            <a:endParaRPr lang="en-US" sz="1100" dirty="0">
              <a:latin typeface="Courier New" pitchFamily="49" charset="0"/>
            </a:endParaRP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	</a:t>
            </a:r>
            <a:r>
              <a:rPr lang="en-US" sz="1100" dirty="0" err="1" smtClean="0">
                <a:latin typeface="Courier New" pitchFamily="49" charset="0"/>
              </a:rPr>
              <a:t>request.getRequestDispatcher</a:t>
            </a:r>
            <a:r>
              <a:rPr lang="en-US" sz="1100" dirty="0" smtClean="0">
                <a:latin typeface="Courier New" pitchFamily="49" charset="0"/>
              </a:rPr>
              <a:t>( </a:t>
            </a:r>
            <a:r>
              <a:rPr lang="en-US" sz="1100" dirty="0" smtClean="0">
                <a:solidFill>
                  <a:srgbClr val="FF0000"/>
                </a:solidFill>
                <a:latin typeface="Courier New" pitchFamily="49" charset="0"/>
              </a:rPr>
              <a:t>target</a:t>
            </a:r>
            <a:r>
              <a:rPr lang="en-US" sz="1100" dirty="0" smtClean="0">
                <a:latin typeface="Courier New" pitchFamily="49" charset="0"/>
              </a:rPr>
              <a:t> ).forward(request, response);</a:t>
            </a: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a:t>
            </a: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catch ( ...</a:t>
            </a:r>
          </a:p>
          <a:p>
            <a:pPr marL="742950" lvl="1" indent="-285750" eaLnBrk="1" hangingPunct="1">
              <a:lnSpc>
                <a:spcPct val="80000"/>
              </a:lnSpc>
              <a:buFont typeface="Wingdings 3" pitchFamily="18" charset="2"/>
              <a:buNone/>
              <a:tabLst>
                <a:tab pos="457200" algn="l"/>
                <a:tab pos="739775" algn="l"/>
              </a:tabLst>
            </a:pPr>
            <a:endParaRPr lang="en-US" sz="1100" dirty="0" smtClean="0">
              <a:latin typeface="Courier New" pitchFamily="49" charset="0"/>
            </a:endParaRPr>
          </a:p>
          <a:p>
            <a:endParaRPr lang="en-US" sz="1100" dirty="0"/>
          </a:p>
        </p:txBody>
      </p:sp>
      <p:sp>
        <p:nvSpPr>
          <p:cNvPr id="32" name="Oval 31"/>
          <p:cNvSpPr/>
          <p:nvPr/>
        </p:nvSpPr>
        <p:spPr bwMode="auto">
          <a:xfrm>
            <a:off x="2895600" y="3246612"/>
            <a:ext cx="1219200" cy="402497"/>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ctr" defTabSz="914400" rtl="0" eaLnBrk="0" fontAlgn="base" latinLnBrk="0" hangingPunct="0">
              <a:lnSpc>
                <a:spcPct val="9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Arial" charset="0"/>
              </a:rPr>
              <a:t>Filter</a:t>
            </a:r>
          </a:p>
        </p:txBody>
      </p:sp>
      <p:sp>
        <p:nvSpPr>
          <p:cNvPr id="33" name="Line 24"/>
          <p:cNvSpPr>
            <a:spLocks noChangeShapeType="1"/>
          </p:cNvSpPr>
          <p:nvPr/>
        </p:nvSpPr>
        <p:spPr bwMode="auto">
          <a:xfrm flipH="1" flipV="1">
            <a:off x="3505200" y="3667298"/>
            <a:ext cx="0" cy="417513"/>
          </a:xfrm>
          <a:prstGeom prst="line">
            <a:avLst/>
          </a:prstGeom>
          <a:noFill/>
          <a:ln w="57150">
            <a:solidFill>
              <a:srgbClr val="FF3300"/>
            </a:solidFill>
            <a:round/>
            <a:headEnd type="triangle" w="med" len="med"/>
            <a:tailEnd/>
          </a:ln>
        </p:spPr>
        <p:txBody>
          <a:bodyPr wrap="square">
            <a:spAutoFit/>
          </a:bodyPr>
          <a:lstStyle/>
          <a:p>
            <a:endParaRPr lang="en-US"/>
          </a:p>
        </p:txBody>
      </p:sp>
      <p:sp>
        <p:nvSpPr>
          <p:cNvPr id="34" name="TextBox 33"/>
          <p:cNvSpPr txBox="1"/>
          <p:nvPr/>
        </p:nvSpPr>
        <p:spPr>
          <a:xfrm>
            <a:off x="5684856" y="1914698"/>
            <a:ext cx="3429000" cy="1463478"/>
          </a:xfrm>
          <a:prstGeom prst="rect">
            <a:avLst/>
          </a:prstGeom>
          <a:noFill/>
          <a:ln w="57150">
            <a:solidFill>
              <a:srgbClr val="00B050"/>
            </a:solidFill>
          </a:ln>
        </p:spPr>
        <p:txBody>
          <a:bodyPr wrap="square" rtlCol="0">
            <a:spAutoFit/>
          </a:bodyPr>
          <a:lstStyle/>
          <a:p>
            <a:pPr marL="174625" indent="-174625" eaLnBrk="1" hangingPunct="1">
              <a:lnSpc>
                <a:spcPct val="80000"/>
              </a:lnSpc>
              <a:buFontTx/>
              <a:buNone/>
              <a:tabLst>
                <a:tab pos="457200" algn="l"/>
                <a:tab pos="739775" algn="l"/>
              </a:tabLst>
            </a:pPr>
            <a:r>
              <a:rPr lang="en-US" sz="1100" dirty="0">
                <a:latin typeface="Courier New" pitchFamily="49" charset="0"/>
              </a:rPr>
              <a:t>	public void </a:t>
            </a:r>
            <a:r>
              <a:rPr lang="en-US" sz="1100" dirty="0" err="1" smtClean="0">
                <a:latin typeface="Courier New" pitchFamily="49" charset="0"/>
              </a:rPr>
              <a:t>sensitiveMethod</a:t>
            </a:r>
            <a:r>
              <a:rPr lang="en-US" sz="1100" dirty="0" smtClean="0">
                <a:latin typeface="Courier New" pitchFamily="49" charset="0"/>
              </a:rPr>
              <a:t>( </a:t>
            </a:r>
            <a:r>
              <a:rPr lang="en-US" sz="1100" dirty="0" err="1">
                <a:latin typeface="Courier New" pitchFamily="49" charset="0"/>
              </a:rPr>
              <a:t>HttpServletRequest</a:t>
            </a:r>
            <a:r>
              <a:rPr lang="en-US" sz="1100" dirty="0">
                <a:latin typeface="Courier New" pitchFamily="49" charset="0"/>
              </a:rPr>
              <a:t> request, </a:t>
            </a:r>
            <a:r>
              <a:rPr lang="en-US" sz="1100" dirty="0" err="1">
                <a:latin typeface="Courier New" pitchFamily="49" charset="0"/>
              </a:rPr>
              <a:t>HttpServletResponse</a:t>
            </a:r>
            <a:r>
              <a:rPr lang="en-US" sz="1100" dirty="0">
                <a:latin typeface="Courier New" pitchFamily="49" charset="0"/>
              </a:rPr>
              <a:t> response) {</a:t>
            </a:r>
          </a:p>
          <a:p>
            <a:pPr marL="174625" indent="-174625" eaLnBrk="1" hangingPunct="1">
              <a:lnSpc>
                <a:spcPct val="80000"/>
              </a:lnSpc>
              <a:buFontTx/>
              <a:buNone/>
              <a:tabLst>
                <a:tab pos="457200" algn="l"/>
                <a:tab pos="739775" algn="l"/>
              </a:tabLst>
            </a:pPr>
            <a:r>
              <a:rPr lang="en-US" sz="1100" dirty="0">
                <a:latin typeface="Courier New" pitchFamily="49" charset="0"/>
              </a:rPr>
              <a:t>		try {</a:t>
            </a:r>
          </a:p>
          <a:p>
            <a:pPr marL="174625" indent="-174625" eaLnBrk="1" hangingPunct="1">
              <a:lnSpc>
                <a:spcPct val="80000"/>
              </a:lnSpc>
              <a:buFontTx/>
              <a:buNone/>
              <a:tabLst>
                <a:tab pos="457200" algn="l"/>
                <a:tab pos="739775" algn="l"/>
              </a:tabLst>
            </a:pPr>
            <a:r>
              <a:rPr lang="en-US" sz="1100" dirty="0">
                <a:latin typeface="Courier New" pitchFamily="49" charset="0"/>
              </a:rPr>
              <a:t>		</a:t>
            </a:r>
            <a:r>
              <a:rPr lang="en-US" sz="1100" dirty="0" smtClean="0">
                <a:latin typeface="Courier New" pitchFamily="49" charset="0"/>
              </a:rPr>
              <a:t>		// Do sensitive stuff here.</a:t>
            </a:r>
          </a:p>
          <a:p>
            <a:pPr marL="174625" indent="-174625" eaLnBrk="1" hangingPunct="1">
              <a:lnSpc>
                <a:spcPct val="80000"/>
              </a:lnSpc>
              <a:buFontTx/>
              <a:buNone/>
              <a:tabLst>
                <a:tab pos="457200" algn="l"/>
                <a:tab pos="739775" algn="l"/>
              </a:tabLst>
            </a:pPr>
            <a:r>
              <a:rPr lang="en-US" sz="1100" dirty="0" smtClean="0">
                <a:latin typeface="Courier New" pitchFamily="49" charset="0"/>
              </a:rPr>
              <a:t>				...</a:t>
            </a:r>
            <a:r>
              <a:rPr lang="en-US" sz="1100" dirty="0">
                <a:latin typeface="Courier New" pitchFamily="49" charset="0"/>
              </a:rPr>
              <a:t>	</a:t>
            </a:r>
            <a:endParaRPr lang="en-US" sz="1100" dirty="0" smtClean="0">
              <a:latin typeface="Courier New" pitchFamily="49" charset="0"/>
            </a:endParaRP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a:t>
            </a:r>
          </a:p>
          <a:p>
            <a:pPr marL="742950" lvl="1" indent="-285750" eaLnBrk="1" hangingPunct="1">
              <a:lnSpc>
                <a:spcPct val="80000"/>
              </a:lnSpc>
              <a:buFont typeface="Wingdings 3" pitchFamily="18" charset="2"/>
              <a:buNone/>
              <a:tabLst>
                <a:tab pos="457200" algn="l"/>
                <a:tab pos="739775" algn="l"/>
              </a:tabLst>
            </a:pPr>
            <a:r>
              <a:rPr lang="en-US" sz="1100" dirty="0" smtClean="0">
                <a:latin typeface="Courier New" pitchFamily="49" charset="0"/>
              </a:rPr>
              <a:t>catch ( ...</a:t>
            </a:r>
          </a:p>
          <a:p>
            <a:pPr marL="742950" lvl="1" indent="-285750" eaLnBrk="1" hangingPunct="1">
              <a:lnSpc>
                <a:spcPct val="80000"/>
              </a:lnSpc>
              <a:buFont typeface="Wingdings 3" pitchFamily="18" charset="2"/>
              <a:buNone/>
              <a:tabLst>
                <a:tab pos="457200" algn="l"/>
                <a:tab pos="739775" algn="l"/>
              </a:tabLst>
            </a:pPr>
            <a:endParaRPr lang="en-US" sz="1100" dirty="0" smtClean="0">
              <a:latin typeface="Courier New" pitchFamily="49" charset="0"/>
            </a:endParaRPr>
          </a:p>
          <a:p>
            <a:endParaRPr lang="en-US" sz="1100" dirty="0"/>
          </a:p>
        </p:txBody>
      </p:sp>
      <p:sp>
        <p:nvSpPr>
          <p:cNvPr id="35" name="Line 24"/>
          <p:cNvSpPr>
            <a:spLocks noChangeShapeType="1"/>
          </p:cNvSpPr>
          <p:nvPr/>
        </p:nvSpPr>
        <p:spPr bwMode="auto">
          <a:xfrm flipH="1">
            <a:off x="3962400" y="2067098"/>
            <a:ext cx="1981200" cy="2743200"/>
          </a:xfrm>
          <a:prstGeom prst="line">
            <a:avLst/>
          </a:prstGeom>
          <a:noFill/>
          <a:ln w="57150">
            <a:solidFill>
              <a:srgbClr val="FF3300"/>
            </a:solidFill>
            <a:round/>
            <a:headEnd type="triangle" w="med" len="med"/>
            <a:tailEnd/>
          </a:ln>
        </p:spPr>
        <p:txBody>
          <a:bodyPr wrap="square">
            <a:spAutoFit/>
          </a:bodyPr>
          <a:lstStyle/>
          <a:p>
            <a:endParaRPr lang="en-US"/>
          </a:p>
        </p:txBody>
      </p:sp>
    </p:spTree>
    <p:custDataLst>
      <p:tags r:id="rId1"/>
    </p:custDataLst>
    <p:extLst>
      <p:ext uri="{BB962C8B-B14F-4D97-AF65-F5344CB8AC3E}">
        <p14:creationId xmlns:p14="http://schemas.microsoft.com/office/powerpoint/2010/main" val="8849684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A10 – Avoiding </a:t>
            </a:r>
            <a:r>
              <a:rPr lang="en-US" dirty="0" err="1" smtClean="0"/>
              <a:t>Unvalidated</a:t>
            </a:r>
            <a:r>
              <a:rPr lang="en-US" dirty="0" smtClean="0"/>
              <a:t> Redirects and Forwards</a:t>
            </a:r>
            <a:endParaRPr lang="en-US" dirty="0"/>
          </a:p>
        </p:txBody>
      </p:sp>
      <p:sp>
        <p:nvSpPr>
          <p:cNvPr id="3" name="Content Placeholder 2"/>
          <p:cNvSpPr>
            <a:spLocks noGrp="1"/>
          </p:cNvSpPr>
          <p:nvPr>
            <p:ph idx="1"/>
          </p:nvPr>
        </p:nvSpPr>
        <p:spPr>
          <a:xfrm>
            <a:off x="457200" y="1752600"/>
            <a:ext cx="8229600" cy="4830763"/>
          </a:xfrm>
        </p:spPr>
        <p:txBody>
          <a:bodyPr>
            <a:normAutofit/>
          </a:bodyPr>
          <a:lstStyle/>
          <a:p>
            <a:r>
              <a:rPr lang="en-US" sz="1800" b="1" dirty="0" smtClean="0"/>
              <a:t>There are a number of options</a:t>
            </a:r>
          </a:p>
          <a:p>
            <a:pPr marL="688975" lvl="1" indent="-342900">
              <a:buFont typeface="+mj-lt"/>
              <a:buAutoNum type="arabicPeriod"/>
            </a:pPr>
            <a:r>
              <a:rPr lang="en-US" sz="1600" b="1" dirty="0" smtClean="0"/>
              <a:t>Avoid using redirects and forwards as much as you can</a:t>
            </a:r>
          </a:p>
          <a:p>
            <a:pPr marL="688975" lvl="1" indent="-342900">
              <a:buFont typeface="+mj-lt"/>
              <a:buAutoNum type="arabicPeriod"/>
            </a:pPr>
            <a:r>
              <a:rPr lang="en-US" sz="1600" b="1" dirty="0" smtClean="0"/>
              <a:t>If used, don’t involve user parameters in defining the target URL</a:t>
            </a:r>
          </a:p>
          <a:p>
            <a:pPr marL="688975" lvl="1" indent="-342900">
              <a:buFont typeface="+mj-lt"/>
              <a:buAutoNum type="arabicPeriod"/>
            </a:pPr>
            <a:r>
              <a:rPr lang="en-US" sz="1600" b="1" dirty="0" smtClean="0"/>
              <a:t>If you ‘must’ involve user parameters, then either</a:t>
            </a:r>
          </a:p>
          <a:p>
            <a:pPr marL="1035050" lvl="2" indent="-342900">
              <a:buFont typeface="+mj-lt"/>
              <a:buAutoNum type="alphaLcParenR"/>
            </a:pPr>
            <a:r>
              <a:rPr lang="en-US" sz="1400" b="1" dirty="0" smtClean="0"/>
              <a:t>Validate each parameter to ensure its </a:t>
            </a:r>
            <a:r>
              <a:rPr lang="en-US" sz="1400" b="1" u="sng" dirty="0" smtClean="0"/>
              <a:t>valid</a:t>
            </a:r>
            <a:r>
              <a:rPr lang="en-US" sz="1400" b="1" dirty="0" smtClean="0"/>
              <a:t> and </a:t>
            </a:r>
            <a:r>
              <a:rPr lang="en-US" sz="1400" b="1" u="sng" dirty="0" smtClean="0"/>
              <a:t>authorized</a:t>
            </a:r>
            <a:r>
              <a:rPr lang="en-US" sz="1400" b="1" dirty="0" smtClean="0"/>
              <a:t> for the current user, or</a:t>
            </a:r>
          </a:p>
          <a:p>
            <a:pPr marL="1035050" lvl="2" indent="-342900">
              <a:buFont typeface="+mj-lt"/>
              <a:buAutoNum type="alphaLcParenR"/>
            </a:pPr>
            <a:r>
              <a:rPr lang="en-US" sz="1400" b="1" dirty="0" smtClean="0"/>
              <a:t>(preferred) – Use server side mapping to translate choice provided to user with actual target page</a:t>
            </a:r>
          </a:p>
          <a:p>
            <a:pPr marL="688975" lvl="1" indent="-342900"/>
            <a:r>
              <a:rPr lang="en-US" sz="1600" b="1" dirty="0" smtClean="0"/>
              <a:t>Defense in depth: For redirects, validate the target URL after it is calculated to make sure it goes to an authorized external site</a:t>
            </a:r>
          </a:p>
          <a:p>
            <a:pPr marL="688975" lvl="1" indent="-342900"/>
            <a:endParaRPr lang="en-US" sz="1400" b="1" dirty="0" smtClean="0"/>
          </a:p>
          <a:p>
            <a:r>
              <a:rPr lang="en-US" sz="1800" b="1" dirty="0" smtClean="0"/>
              <a:t>Some thoughts about protecting Forwards</a:t>
            </a:r>
          </a:p>
          <a:p>
            <a:pPr lvl="1"/>
            <a:r>
              <a:rPr lang="en-US" sz="1600" b="1" dirty="0" smtClean="0"/>
              <a:t>Ideally, you’d call the access controller to make sure the user is authorized before you perform the forward</a:t>
            </a:r>
          </a:p>
          <a:p>
            <a:pPr lvl="1"/>
            <a:r>
              <a:rPr lang="en-US" sz="1600" b="1" dirty="0" smtClean="0"/>
              <a:t>Next best is to make sure that users who can access the original page are ALL authorized to access the target page.</a:t>
            </a:r>
            <a:endParaRPr lang="en-US" sz="1600" b="1" dirty="0"/>
          </a:p>
        </p:txBody>
      </p:sp>
    </p:spTree>
    <p:custDataLst>
      <p:tags r:id="rId1"/>
    </p:custDataLst>
    <p:extLst>
      <p:ext uri="{BB962C8B-B14F-4D97-AF65-F5344CB8AC3E}">
        <p14:creationId xmlns:p14="http://schemas.microsoft.com/office/powerpoint/2010/main" val="81708834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457200" y="266333"/>
            <a:ext cx="8229600" cy="490133"/>
          </a:xfrm>
        </p:spPr>
        <p:txBody>
          <a:bodyPr>
            <a:normAutofit fontScale="90000"/>
          </a:bodyPr>
          <a:lstStyle/>
          <a:p>
            <a:r>
              <a:rPr lang="en-US" dirty="0" smtClean="0"/>
              <a:t>Summary: How do you address these problems?</a:t>
            </a:r>
          </a:p>
        </p:txBody>
      </p:sp>
      <p:sp>
        <p:nvSpPr>
          <p:cNvPr id="35843" name="Content Placeholder 3"/>
          <p:cNvSpPr>
            <a:spLocks noGrp="1"/>
          </p:cNvSpPr>
          <p:nvPr>
            <p:ph idx="1"/>
          </p:nvPr>
        </p:nvSpPr>
        <p:spPr>
          <a:xfrm>
            <a:off x="457200" y="1021088"/>
            <a:ext cx="8229600" cy="4830763"/>
          </a:xfrm>
        </p:spPr>
        <p:txBody>
          <a:bodyPr>
            <a:normAutofit fontScale="92500" lnSpcReduction="20000"/>
          </a:bodyPr>
          <a:lstStyle/>
          <a:p>
            <a:r>
              <a:rPr lang="en-US" sz="2000" b="1" dirty="0" smtClean="0"/>
              <a:t>Develop Secure Code</a:t>
            </a:r>
          </a:p>
          <a:p>
            <a:pPr lvl="1"/>
            <a:r>
              <a:rPr lang="en-US" sz="1800" b="1" dirty="0" smtClean="0"/>
              <a:t>Follow the best practices in OWASP’s Guide to Building Secure Web Applications</a:t>
            </a:r>
          </a:p>
          <a:p>
            <a:pPr lvl="2"/>
            <a:r>
              <a:rPr lang="en-US" sz="1600" b="1" dirty="0" smtClean="0">
                <a:hlinkClick r:id="rId3"/>
              </a:rPr>
              <a:t>https://www.owasp.org/index.php/Guide</a:t>
            </a:r>
            <a:endParaRPr lang="en-US" sz="1600" b="1" dirty="0" smtClean="0"/>
          </a:p>
          <a:p>
            <a:pPr lvl="2"/>
            <a:r>
              <a:rPr lang="en-US" sz="1600" b="1" dirty="0" smtClean="0"/>
              <a:t>And the cheat sheets: </a:t>
            </a:r>
            <a:r>
              <a:rPr lang="en-US" sz="1600" b="1" dirty="0">
                <a:hlinkClick r:id="rId4"/>
              </a:rPr>
              <a:t>https://www.owasp.org/index.php/Cheat_Sheets</a:t>
            </a:r>
            <a:endParaRPr lang="en-US" sz="1600" b="1" dirty="0" smtClean="0"/>
          </a:p>
          <a:p>
            <a:pPr lvl="1"/>
            <a:r>
              <a:rPr lang="en-US" sz="1800" b="1" dirty="0" smtClean="0"/>
              <a:t>Use OWASP’s Application Security Verification Standard as a guide to what an application needs to be secure</a:t>
            </a:r>
          </a:p>
          <a:p>
            <a:pPr lvl="2"/>
            <a:r>
              <a:rPr lang="en-US" sz="1600" b="1" dirty="0" smtClean="0">
                <a:hlinkClick r:id="rId5"/>
              </a:rPr>
              <a:t>https://www.owasp.org/index.php/ASVS</a:t>
            </a:r>
            <a:endParaRPr lang="en-US" sz="1600" b="1" dirty="0" smtClean="0"/>
          </a:p>
          <a:p>
            <a:pPr lvl="1"/>
            <a:r>
              <a:rPr lang="en-US" sz="1800" b="1" dirty="0" smtClean="0"/>
              <a:t>Use standard security components and security frameworks that are a fit for your organization</a:t>
            </a:r>
          </a:p>
          <a:p>
            <a:pPr lvl="2"/>
            <a:endParaRPr lang="en-US" sz="600" b="1" dirty="0" smtClean="0"/>
          </a:p>
          <a:p>
            <a:r>
              <a:rPr lang="en-US" sz="2000" b="1" dirty="0" smtClean="0"/>
              <a:t>Review Your Applications</a:t>
            </a:r>
          </a:p>
          <a:p>
            <a:pPr lvl="1"/>
            <a:r>
              <a:rPr lang="en-US" sz="1800" b="1" dirty="0" smtClean="0"/>
              <a:t>Ensure experts, tools and services review your applications continuously for security issues early in your lifecycle!</a:t>
            </a:r>
          </a:p>
          <a:p>
            <a:pPr lvl="1"/>
            <a:r>
              <a:rPr lang="en-US" sz="1800" b="1" dirty="0" smtClean="0"/>
              <a:t>Automate as much security review as you can and supplement that with expert review where needed</a:t>
            </a:r>
          </a:p>
          <a:p>
            <a:pPr lvl="1"/>
            <a:r>
              <a:rPr lang="en-US" sz="1800" b="1" dirty="0" smtClean="0"/>
              <a:t>Review your applications yourselves following OWASP Guidelines</a:t>
            </a:r>
          </a:p>
          <a:p>
            <a:pPr lvl="2"/>
            <a:r>
              <a:rPr lang="en-US" sz="1600" b="1" dirty="0" smtClean="0"/>
              <a:t>OWASP Code Review Guide: </a:t>
            </a:r>
            <a:br>
              <a:rPr lang="en-US" sz="1600" b="1" dirty="0" smtClean="0"/>
            </a:br>
            <a:r>
              <a:rPr lang="en-US" sz="1600" b="1" dirty="0" smtClean="0"/>
              <a:t>		</a:t>
            </a:r>
            <a:r>
              <a:rPr lang="en-US" sz="1600" b="1" dirty="0" smtClean="0">
                <a:hlinkClick r:id="rId6"/>
              </a:rPr>
              <a:t>https://www.owasp.org/index.php/Code_Review_Guide</a:t>
            </a:r>
            <a:r>
              <a:rPr lang="en-US" sz="1600" b="1" dirty="0" smtClean="0"/>
              <a:t> </a:t>
            </a:r>
          </a:p>
          <a:p>
            <a:pPr lvl="2"/>
            <a:r>
              <a:rPr lang="en-US" sz="1600" b="1" dirty="0" smtClean="0"/>
              <a:t>OWASP Testing Guide: </a:t>
            </a:r>
            <a:br>
              <a:rPr lang="en-US" sz="1600" b="1" dirty="0" smtClean="0"/>
            </a:br>
            <a:r>
              <a:rPr lang="en-US" sz="1600" b="1" dirty="0" smtClean="0"/>
              <a:t>		</a:t>
            </a:r>
            <a:r>
              <a:rPr lang="en-US" sz="1600" b="1" dirty="0" smtClean="0">
                <a:hlinkClick r:id="rId7"/>
              </a:rPr>
              <a:t>https://www.owasp.org/index.php/Testing_Guide</a:t>
            </a:r>
            <a:r>
              <a:rPr lang="en-US" sz="1600" b="1" dirty="0" smtClean="0"/>
              <a:t> </a:t>
            </a:r>
          </a:p>
        </p:txBody>
      </p:sp>
    </p:spTree>
    <p:custDataLst>
      <p:tags r:id="rId1"/>
    </p:custDataLst>
    <p:extLst>
      <p:ext uri="{BB962C8B-B14F-4D97-AF65-F5344CB8AC3E}">
        <p14:creationId xmlns:p14="http://schemas.microsoft.com/office/powerpoint/2010/main" val="1793308269"/>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Autofit/>
          </a:bodyPr>
          <a:lstStyle/>
          <a:p>
            <a:r>
              <a:rPr lang="en-US" sz="2800" dirty="0" smtClean="0"/>
              <a:t>Stuttard, D. Pinto, M. The Web Application Hacker’s Handbook Finding and Exploiting Security Flaws, 2</a:t>
            </a:r>
            <a:r>
              <a:rPr lang="en-US" sz="2800" baseline="30000" dirty="0" smtClean="0"/>
              <a:t>nd</a:t>
            </a:r>
            <a:r>
              <a:rPr lang="en-US" sz="2800" dirty="0" smtClean="0"/>
              <a:t> Edition.</a:t>
            </a:r>
          </a:p>
          <a:p>
            <a:r>
              <a:rPr lang="en-US" sz="2800" dirty="0" smtClean="0"/>
              <a:t>McGraw ,G. </a:t>
            </a:r>
            <a:r>
              <a:rPr lang="en-US" sz="2800" dirty="0" err="1" smtClean="0"/>
              <a:t>Hoglund</a:t>
            </a:r>
            <a:r>
              <a:rPr lang="en-US" sz="2800" dirty="0" smtClean="0"/>
              <a:t>, G. Exploiting Software How to Break Code.</a:t>
            </a:r>
          </a:p>
          <a:p>
            <a:r>
              <a:rPr lang="en-US" sz="2800" dirty="0" err="1" smtClean="0"/>
              <a:t>Shiflett</a:t>
            </a:r>
            <a:r>
              <a:rPr lang="en-US" sz="2800" dirty="0" smtClean="0"/>
              <a:t>, C. HTTP Developer’s Handbook.</a:t>
            </a:r>
          </a:p>
          <a:p>
            <a:r>
              <a:rPr lang="en-US" sz="2800" dirty="0" err="1" smtClean="0"/>
              <a:t>Paul,M</a:t>
            </a:r>
            <a:r>
              <a:rPr lang="en-US" sz="2800" dirty="0" smtClean="0"/>
              <a:t>. (ISC)2 Official  (ISC)2 Guide to the CSSLP.</a:t>
            </a:r>
          </a:p>
          <a:p>
            <a:r>
              <a:rPr lang="en-US" sz="2800" dirty="0" smtClean="0"/>
              <a:t>OWASP Foundation</a:t>
            </a:r>
          </a:p>
          <a:p>
            <a:r>
              <a:rPr lang="en-US" sz="2800" dirty="0" smtClean="0"/>
              <a:t>OWASP Top 10 2013.</a:t>
            </a:r>
            <a:endParaRPr lang="en-US" sz="2800" dirty="0"/>
          </a:p>
        </p:txBody>
      </p:sp>
    </p:spTree>
    <p:extLst>
      <p:ext uri="{BB962C8B-B14F-4D97-AF65-F5344CB8AC3E}">
        <p14:creationId xmlns:p14="http://schemas.microsoft.com/office/powerpoint/2010/main" val="8037299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3"/>
          <p:cNvSpPr>
            <a:spLocks noGrp="1"/>
          </p:cNvSpPr>
          <p:nvPr>
            <p:ph type="title"/>
          </p:nvPr>
        </p:nvSpPr>
        <p:spPr>
          <a:xfrm>
            <a:off x="1604963" y="4672013"/>
            <a:ext cx="5867400" cy="715962"/>
          </a:xfrm>
        </p:spPr>
        <p:txBody>
          <a:bodyPr>
            <a:normAutofit/>
          </a:bodyPr>
          <a:lstStyle/>
          <a:p>
            <a:r>
              <a:rPr lang="en-US" sz="1600" dirty="0">
                <a:solidFill>
                  <a:schemeClr val="tx1"/>
                </a:solidFill>
                <a:latin typeface="Calibri" charset="0"/>
              </a:rPr>
              <a:t>Michael </a:t>
            </a:r>
            <a:r>
              <a:rPr lang="en-US" sz="1600" dirty="0" smtClean="0">
                <a:solidFill>
                  <a:schemeClr val="tx1"/>
                </a:solidFill>
                <a:latin typeface="Calibri" charset="0"/>
              </a:rPr>
              <a:t>Hidalgo                                   John Vargas</a:t>
            </a:r>
            <a:r>
              <a:rPr lang="en-US" sz="1600" dirty="0">
                <a:solidFill>
                  <a:schemeClr val="tx1"/>
                </a:solidFill>
                <a:latin typeface="Calibri" charset="0"/>
              </a:rPr>
              <a:t/>
            </a:r>
            <a:br>
              <a:rPr lang="en-US" sz="1600" dirty="0">
                <a:solidFill>
                  <a:schemeClr val="tx1"/>
                </a:solidFill>
                <a:latin typeface="Calibri" charset="0"/>
              </a:rPr>
            </a:br>
            <a:r>
              <a:rPr lang="en-US" sz="1600" dirty="0" smtClean="0">
                <a:solidFill>
                  <a:schemeClr val="tx1"/>
                </a:solidFill>
                <a:latin typeface="Calibri" charset="0"/>
                <a:hlinkClick r:id="rId3"/>
              </a:rPr>
              <a:t>michael.hidalgo@owasp.org</a:t>
            </a:r>
            <a:r>
              <a:rPr lang="en-US" sz="1600" dirty="0" smtClean="0">
                <a:solidFill>
                  <a:schemeClr val="tx1"/>
                </a:solidFill>
                <a:latin typeface="Calibri" charset="0"/>
              </a:rPr>
              <a:t>	    </a:t>
            </a:r>
            <a:r>
              <a:rPr lang="en-US" sz="1600" dirty="0" err="1" smtClean="0">
                <a:solidFill>
                  <a:schemeClr val="tx1"/>
                </a:solidFill>
                <a:latin typeface="Calibri" charset="0"/>
                <a:hlinkClick r:id="rId4"/>
              </a:rPr>
              <a:t>john.vargas</a:t>
            </a:r>
            <a:r>
              <a:rPr lang="en-US" sz="1600" dirty="0" err="1" smtClean="0">
                <a:solidFill>
                  <a:schemeClr val="tx1"/>
                </a:solidFill>
                <a:latin typeface="Calibri" charset="0"/>
                <a:hlinkClick r:id="rId4"/>
              </a:rPr>
              <a:t>@owasp.org</a:t>
            </a:r>
            <a:endParaRPr lang="en-US" sz="1600" dirty="0">
              <a:solidFill>
                <a:schemeClr val="tx1"/>
              </a:solidFill>
              <a:latin typeface="Calibri" charset="0"/>
            </a:endParaRPr>
          </a:p>
        </p:txBody>
      </p:sp>
      <p:pic>
        <p:nvPicPr>
          <p:cNvPr id="49154" name="Imag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5387975"/>
            <a:ext cx="593725" cy="403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9155" name="Image 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04963" y="1456200"/>
            <a:ext cx="6091237" cy="3014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Title 1"/>
          <p:cNvSpPr txBox="1">
            <a:spLocks/>
          </p:cNvSpPr>
          <p:nvPr/>
        </p:nvSpPr>
        <p:spPr>
          <a:xfrm>
            <a:off x="457200" y="274638"/>
            <a:ext cx="8229600" cy="114300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rgbClr val="004685"/>
                </a:solidFill>
                <a:latin typeface="+mj-lt"/>
                <a:ea typeface="+mj-ea"/>
                <a:cs typeface="+mj-cs"/>
              </a:defRPr>
            </a:lvl1pPr>
          </a:lstStyle>
          <a:p>
            <a:pPr algn="ctr"/>
            <a:r>
              <a:rPr lang="en-US" dirty="0" smtClean="0"/>
              <a:t>Q&amp;A.</a:t>
            </a:r>
            <a:endParaRPr lang="en-US" dirty="0"/>
          </a:p>
        </p:txBody>
      </p:sp>
    </p:spTree>
    <p:extLst>
      <p:ext uri="{BB962C8B-B14F-4D97-AF65-F5344CB8AC3E}">
        <p14:creationId xmlns:p14="http://schemas.microsoft.com/office/powerpoint/2010/main" val="765897133"/>
      </p:ext>
    </p:extLst>
  </p:cSld>
  <p:clrMapOvr>
    <a:masterClrMapping/>
  </p:clrMapOvr>
  <p:transition spd="slow">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HTTP Headers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Connection:  Tells the other end of the communication where it should close the TCP connection</a:t>
            </a:r>
          </a:p>
          <a:p>
            <a:r>
              <a:rPr lang="en-US" dirty="0" smtClean="0"/>
              <a:t>Content-Encoding: Specifies what encoding is being used for the body of the message (</a:t>
            </a:r>
            <a:r>
              <a:rPr lang="en-US" dirty="0" err="1" smtClean="0"/>
              <a:t>e.g</a:t>
            </a:r>
            <a:r>
              <a:rPr lang="en-US" dirty="0" smtClean="0"/>
              <a:t> </a:t>
            </a:r>
            <a:r>
              <a:rPr lang="en-US" dirty="0" err="1" smtClean="0"/>
              <a:t>gzip</a:t>
            </a:r>
            <a:r>
              <a:rPr lang="en-US" dirty="0" smtClean="0"/>
              <a:t>).</a:t>
            </a:r>
          </a:p>
          <a:p>
            <a:r>
              <a:rPr lang="en-US" dirty="0" smtClean="0"/>
              <a:t>Content-Length : Specifies the length of the message body in bytes.</a:t>
            </a:r>
          </a:p>
          <a:p>
            <a:r>
              <a:rPr lang="en-US" dirty="0" smtClean="0"/>
              <a:t>Content-Type: Content type contained in the message body.</a:t>
            </a:r>
          </a:p>
        </p:txBody>
      </p:sp>
    </p:spTree>
    <p:extLst>
      <p:ext uri="{BB962C8B-B14F-4D97-AF65-F5344CB8AC3E}">
        <p14:creationId xmlns:p14="http://schemas.microsoft.com/office/powerpoint/2010/main" val="2092080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Request</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HTTP request consist of three items separated by spaces:</a:t>
            </a:r>
          </a:p>
          <a:p>
            <a:pPr lvl="1"/>
            <a:r>
              <a:rPr lang="en-US" dirty="0" smtClean="0"/>
              <a:t>HTTP Verb : Indicates the HTTP Method.</a:t>
            </a:r>
          </a:p>
          <a:p>
            <a:pPr lvl="1"/>
            <a:r>
              <a:rPr lang="en-US" dirty="0" smtClean="0"/>
              <a:t>Requested URL : URL is the name of the resource being requested.</a:t>
            </a:r>
          </a:p>
          <a:p>
            <a:pPr lvl="1"/>
            <a:r>
              <a:rPr lang="en-US" dirty="0" smtClean="0"/>
              <a:t>HTTP version being used.</a:t>
            </a:r>
          </a:p>
          <a:p>
            <a:pPr lvl="1"/>
            <a:r>
              <a:rPr lang="en-US" dirty="0" smtClean="0"/>
              <a:t>HTTP Headers:</a:t>
            </a:r>
          </a:p>
          <a:p>
            <a:pPr lvl="2"/>
            <a:r>
              <a:rPr lang="en-US" dirty="0" err="1" smtClean="0"/>
              <a:t>Referer</a:t>
            </a:r>
            <a:endParaRPr lang="en-US" dirty="0" smtClean="0"/>
          </a:p>
          <a:p>
            <a:pPr lvl="2"/>
            <a:r>
              <a:rPr lang="en-US" dirty="0" smtClean="0"/>
              <a:t>User-Agent</a:t>
            </a:r>
          </a:p>
          <a:p>
            <a:pPr lvl="2"/>
            <a:r>
              <a:rPr lang="en-US" dirty="0" smtClean="0"/>
              <a:t>Host</a:t>
            </a:r>
          </a:p>
          <a:p>
            <a:pPr lvl="2"/>
            <a:r>
              <a:rPr lang="en-US" dirty="0" smtClean="0"/>
              <a:t>Cookies.</a:t>
            </a:r>
            <a:endParaRPr lang="en-US" dirty="0"/>
          </a:p>
        </p:txBody>
      </p:sp>
    </p:spTree>
    <p:extLst>
      <p:ext uri="{BB962C8B-B14F-4D97-AF65-F5344CB8AC3E}">
        <p14:creationId xmlns:p14="http://schemas.microsoft.com/office/powerpoint/2010/main" val="15877351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0.xml><?xml version="1.0" encoding="utf-8"?>
<p:tagLst xmlns:a="http://schemas.openxmlformats.org/drawingml/2006/main" xmlns:r="http://schemas.openxmlformats.org/officeDocument/2006/relationships" xmlns:p="http://schemas.openxmlformats.org/presentationml/2006/main">
  <p:tag name="2DAY" val="INCLUDE"/>
  <p:tag name="11/13/2009" val="LastModified"/>
</p:tagLst>
</file>

<file path=ppt/tags/tag11.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2.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3.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4.xml><?xml version="1.0" encoding="utf-8"?>
<p:tagLst xmlns:a="http://schemas.openxmlformats.org/drawingml/2006/main" xmlns:r="http://schemas.openxmlformats.org/officeDocument/2006/relationships" xmlns:p="http://schemas.openxmlformats.org/presentationml/2006/main">
  <p:tag name="11/13/2009" val="LastModified"/>
</p:tagLst>
</file>

<file path=ppt/tags/tag15.xml><?xml version="1.0" encoding="utf-8"?>
<p:tagLst xmlns:a="http://schemas.openxmlformats.org/drawingml/2006/main" xmlns:r="http://schemas.openxmlformats.org/officeDocument/2006/relationships" xmlns:p="http://schemas.openxmlformats.org/presentationml/2006/main">
  <p:tag name="04/19/2010" val="LastModified"/>
</p:tagLst>
</file>

<file path=ppt/tags/tag16.xml><?xml version="1.0" encoding="utf-8"?>
<p:tagLst xmlns:a="http://schemas.openxmlformats.org/drawingml/2006/main" xmlns:r="http://schemas.openxmlformats.org/officeDocument/2006/relationships" xmlns:p="http://schemas.openxmlformats.org/presentationml/2006/main">
  <p:tag name="04/19/2010" val="LastModified"/>
</p:tagLst>
</file>

<file path=ppt/tags/tag17.xml><?xml version="1.0" encoding="utf-8"?>
<p:tagLst xmlns:a="http://schemas.openxmlformats.org/drawingml/2006/main" xmlns:r="http://schemas.openxmlformats.org/officeDocument/2006/relationships" xmlns:p="http://schemas.openxmlformats.org/presentationml/2006/main">
  <p:tag name="02/04/2007" val="LastModified"/>
</p:tagLst>
</file>

<file path=ppt/tags/tag18.xml><?xml version="1.0" encoding="utf-8"?>
<p:tagLst xmlns:a="http://schemas.openxmlformats.org/drawingml/2006/main" xmlns:r="http://schemas.openxmlformats.org/officeDocument/2006/relationships" xmlns:p="http://schemas.openxmlformats.org/presentationml/2006/main">
  <p:tag name="04/19/2010" val="LastModified"/>
</p:tagLst>
</file>

<file path=ppt/tags/tag19.xml><?xml version="1.0" encoding="utf-8"?>
<p:tagLst xmlns:a="http://schemas.openxmlformats.org/drawingml/2006/main" xmlns:r="http://schemas.openxmlformats.org/officeDocument/2006/relationships" xmlns:p="http://schemas.openxmlformats.org/presentationml/2006/main">
  <p:tag name="EMPTYTAG" val="EmptyTag"/>
  <p:tag name="2DAY" val="INCLUDE"/>
  <p:tag name="11/13/2009" val="LastModified"/>
</p:tagLst>
</file>

<file path=ppt/tags/tag2.xml><?xml version="1.0" encoding="utf-8"?>
<p:tagLst xmlns:a="http://schemas.openxmlformats.org/drawingml/2006/main" xmlns:r="http://schemas.openxmlformats.org/officeDocument/2006/relationships" xmlns:p="http://schemas.openxmlformats.org/presentationml/2006/main">
  <p:tag name="EMPTYTAG" val="EmptyTag"/>
  <p:tag name="11/13/2009" val="LastModified"/>
</p:tagLst>
</file>

<file path=ppt/tags/tag20.xml><?xml version="1.0" encoding="utf-8"?>
<p:tagLst xmlns:a="http://schemas.openxmlformats.org/drawingml/2006/main" xmlns:r="http://schemas.openxmlformats.org/officeDocument/2006/relationships" xmlns:p="http://schemas.openxmlformats.org/presentationml/2006/main">
  <p:tag name="NONWEB" val="TOPICEXCLUDE"/>
  <p:tag name="VANGUARD" val="OMIT"/>
  <p:tag name="11/13/2009" val="LastModified"/>
</p:tagLst>
</file>

<file path=ppt/tags/tag21.xml><?xml version="1.0" encoding="utf-8"?>
<p:tagLst xmlns:a="http://schemas.openxmlformats.org/drawingml/2006/main" xmlns:r="http://schemas.openxmlformats.org/officeDocument/2006/relationships" xmlns:p="http://schemas.openxmlformats.org/presentationml/2006/main">
  <p:tag name="2DAY" val="INCLUDE"/>
  <p:tag name="11/13/2009" val="LastModified"/>
</p:tagLst>
</file>

<file path=ppt/tags/tag22.xml><?xml version="1.0" encoding="utf-8"?>
<p:tagLst xmlns:a="http://schemas.openxmlformats.org/drawingml/2006/main" xmlns:r="http://schemas.openxmlformats.org/officeDocument/2006/relationships" xmlns:p="http://schemas.openxmlformats.org/presentationml/2006/main">
  <p:tag name="NONWEB" val="TOPICEXCLUDE"/>
  <p:tag name="VANGUARD" val="OMIT"/>
</p:tagLst>
</file>

<file path=ppt/tags/tag23.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4.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5.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6.xml><?xml version="1.0" encoding="utf-8"?>
<p:tagLst xmlns:a="http://schemas.openxmlformats.org/drawingml/2006/main" xmlns:r="http://schemas.openxmlformats.org/officeDocument/2006/relationships" xmlns:p="http://schemas.openxmlformats.org/presentationml/2006/main">
  <p:tag name="02/26/2007" val="LastModified"/>
  <p:tag name="4DAY" val="INCLUDE"/>
</p:tagLst>
</file>

<file path=ppt/tags/tag27.xml><?xml version="1.0" encoding="utf-8"?>
<p:tagLst xmlns:a="http://schemas.openxmlformats.org/drawingml/2006/main" xmlns:r="http://schemas.openxmlformats.org/officeDocument/2006/relationships" xmlns:p="http://schemas.openxmlformats.org/presentationml/2006/main">
  <p:tag name="02/26/2007" val="LastModified"/>
  <p:tag name="4DAY" val="INCLUDE"/>
</p:tagLst>
</file>

<file path=ppt/tags/tag28.xml><?xml version="1.0" encoding="utf-8"?>
<p:tagLst xmlns:a="http://schemas.openxmlformats.org/drawingml/2006/main" xmlns:r="http://schemas.openxmlformats.org/officeDocument/2006/relationships" xmlns:p="http://schemas.openxmlformats.org/presentationml/2006/main">
  <p:tag name="04/19/2010" val="LastModified"/>
</p:tagLst>
</file>

<file path=ppt/tags/tag29.xml><?xml version="1.0" encoding="utf-8"?>
<p:tagLst xmlns:a="http://schemas.openxmlformats.org/drawingml/2006/main" xmlns:r="http://schemas.openxmlformats.org/officeDocument/2006/relationships" xmlns:p="http://schemas.openxmlformats.org/presentationml/2006/main">
  <p:tag name="11/14/2008" val="LastModified"/>
</p:tagLst>
</file>

<file path=ppt/tags/tag3.xml><?xml version="1.0" encoding="utf-8"?>
<p:tagLst xmlns:a="http://schemas.openxmlformats.org/drawingml/2006/main" xmlns:r="http://schemas.openxmlformats.org/officeDocument/2006/relationships" xmlns:p="http://schemas.openxmlformats.org/presentationml/2006/main">
  <p:tag name="11/13/2009" val="LastModified"/>
</p:tagLst>
</file>

<file path=ppt/tags/tag4.xml><?xml version="1.0" encoding="utf-8"?>
<p:tagLst xmlns:a="http://schemas.openxmlformats.org/drawingml/2006/main" xmlns:r="http://schemas.openxmlformats.org/officeDocument/2006/relationships" xmlns:p="http://schemas.openxmlformats.org/presentationml/2006/main">
  <p:tag name="11/13/2009" val="LastModified"/>
</p:tagLst>
</file>

<file path=ppt/tags/tag5.xml><?xml version="1.0" encoding="utf-8"?>
<p:tagLst xmlns:a="http://schemas.openxmlformats.org/drawingml/2006/main" xmlns:r="http://schemas.openxmlformats.org/officeDocument/2006/relationships" xmlns:p="http://schemas.openxmlformats.org/presentationml/2006/main">
  <p:tag name="11/13/2009" val="LastModified"/>
</p:tagLst>
</file>

<file path=ppt/tags/tag6.xml><?xml version="1.0" encoding="utf-8"?>
<p:tagLst xmlns:a="http://schemas.openxmlformats.org/drawingml/2006/main" xmlns:r="http://schemas.openxmlformats.org/officeDocument/2006/relationships" xmlns:p="http://schemas.openxmlformats.org/presentationml/2006/main">
  <p:tag name="11/13/2009" val="LastModified"/>
</p:tagLst>
</file>

<file path=ppt/tags/tag7.xml><?xml version="1.0" encoding="utf-8"?>
<p:tagLst xmlns:a="http://schemas.openxmlformats.org/drawingml/2006/main" xmlns:r="http://schemas.openxmlformats.org/officeDocument/2006/relationships" xmlns:p="http://schemas.openxmlformats.org/presentationml/2006/main">
  <p:tag name="11/13/2009" val="LastModified"/>
</p:tagLst>
</file>

<file path=ppt/tags/tag8.xml><?xml version="1.0" encoding="utf-8"?>
<p:tagLst xmlns:a="http://schemas.openxmlformats.org/drawingml/2006/main" xmlns:r="http://schemas.openxmlformats.org/officeDocument/2006/relationships" xmlns:p="http://schemas.openxmlformats.org/presentationml/2006/main">
  <p:tag name="EMPTYTAG" val="EmptyTag"/>
  <p:tag name="11/13/2009" val="LastModified"/>
</p:tagLst>
</file>

<file path=ppt/tags/tag9.xml><?xml version="1.0" encoding="utf-8"?>
<p:tagLst xmlns:a="http://schemas.openxmlformats.org/drawingml/2006/main" xmlns:r="http://schemas.openxmlformats.org/officeDocument/2006/relationships" xmlns:p="http://schemas.openxmlformats.org/presentationml/2006/main">
  <p:tag name="11/13/2009" val="LastModifie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194</TotalTime>
  <Words>6016</Words>
  <Application>Microsoft Macintosh PowerPoint</Application>
  <PresentationFormat>On-screen Show (4:3)</PresentationFormat>
  <Paragraphs>830</Paragraphs>
  <Slides>74</Slides>
  <Notes>43</Notes>
  <HiddenSlides>0</HiddenSlides>
  <MMClips>0</MMClips>
  <ScaleCrop>false</ScaleCrop>
  <HeadingPairs>
    <vt:vector size="8" baseType="variant">
      <vt:variant>
        <vt:lpstr>Fonts Used</vt:lpstr>
      </vt:variant>
      <vt:variant>
        <vt:i4>13</vt:i4>
      </vt:variant>
      <vt:variant>
        <vt:lpstr>Theme</vt:lpstr>
      </vt:variant>
      <vt:variant>
        <vt:i4>2</vt:i4>
      </vt:variant>
      <vt:variant>
        <vt:lpstr>Embedded OLE Servers</vt:lpstr>
      </vt:variant>
      <vt:variant>
        <vt:i4>1</vt:i4>
      </vt:variant>
      <vt:variant>
        <vt:lpstr>Slide Titles</vt:lpstr>
      </vt:variant>
      <vt:variant>
        <vt:i4>74</vt:i4>
      </vt:variant>
    </vt:vector>
  </HeadingPairs>
  <TitlesOfParts>
    <vt:vector size="90" baseType="lpstr">
      <vt:lpstr>Arial Narrow</vt:lpstr>
      <vt:lpstr>Calibri</vt:lpstr>
      <vt:lpstr>Courier New</vt:lpstr>
      <vt:lpstr>MS Mincho</vt:lpstr>
      <vt:lpstr>ＭＳ Ｐゴシック</vt:lpstr>
      <vt:lpstr>Noto Symbol</vt:lpstr>
      <vt:lpstr>Tahoma</vt:lpstr>
      <vt:lpstr>Times New Roman</vt:lpstr>
      <vt:lpstr>Ubuntu</vt:lpstr>
      <vt:lpstr>Webdings</vt:lpstr>
      <vt:lpstr>Wingdings</vt:lpstr>
      <vt:lpstr>Wingdings 3</vt:lpstr>
      <vt:lpstr>Arial</vt:lpstr>
      <vt:lpstr>Office Theme</vt:lpstr>
      <vt:lpstr>Custom Theme</vt:lpstr>
      <vt:lpstr>Image</vt:lpstr>
      <vt:lpstr>Web Application Security Testing the OWASP style </vt:lpstr>
      <vt:lpstr>About us</vt:lpstr>
      <vt:lpstr>Agenda</vt:lpstr>
      <vt:lpstr>Overview of HTTP Protocol and web technologies</vt:lpstr>
      <vt:lpstr>The HTTP Protocol</vt:lpstr>
      <vt:lpstr>URL, URN, URI: Oh My!</vt:lpstr>
      <vt:lpstr>HTTP Illustrated</vt:lpstr>
      <vt:lpstr>General HTTP Headers</vt:lpstr>
      <vt:lpstr>HTTP Request</vt:lpstr>
      <vt:lpstr>Request HTTP Headers</vt:lpstr>
      <vt:lpstr>Example HTTP Request</vt:lpstr>
      <vt:lpstr>HTTP RESPONSE</vt:lpstr>
      <vt:lpstr>Response HTTP Headers</vt:lpstr>
      <vt:lpstr>Example HTTP Response</vt:lpstr>
      <vt:lpstr>HTTP Methods</vt:lpstr>
      <vt:lpstr>HTTP Status Codes</vt:lpstr>
      <vt:lpstr>PowerPoint Presentation</vt:lpstr>
      <vt:lpstr>State Management with Cookies</vt:lpstr>
      <vt:lpstr>Anatomy of a Cookie</vt:lpstr>
      <vt:lpstr>Web application (IN)Security</vt:lpstr>
      <vt:lpstr>Core Problem : Input Data Validation</vt:lpstr>
      <vt:lpstr>CIA Triad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OWASP Top 10</vt:lpstr>
      <vt:lpstr>PowerPoint Presentation</vt:lpstr>
      <vt:lpstr>A1 – Injection</vt:lpstr>
      <vt:lpstr>PowerPoint Presentation</vt:lpstr>
      <vt:lpstr>A1 – Avoid Injection Flaws</vt:lpstr>
      <vt:lpstr>A2 – Broken Authentication and Session Management</vt:lpstr>
      <vt:lpstr>PowerPoint Presentation</vt:lpstr>
      <vt:lpstr>A2 – Avoiding Broken Authentication and Session Management</vt:lpstr>
      <vt:lpstr>A3 – Cross-Site Scripting (XSS)</vt:lpstr>
      <vt:lpstr>Cross-Site Scripting Illustrated</vt:lpstr>
      <vt:lpstr>A3 – Avoiding XSS Flaws</vt:lpstr>
      <vt:lpstr>Safe Escaping Schemes in Various HTML Execution Contexts</vt:lpstr>
      <vt:lpstr>A4 – Insecure Direct Object References</vt:lpstr>
      <vt:lpstr>Insecure Direct Object References</vt:lpstr>
      <vt:lpstr>A4 – Avoiding Insecure Direct Object References</vt:lpstr>
      <vt:lpstr>A5 – Security Misconfiguration</vt:lpstr>
      <vt:lpstr>Security Misconfiguration Illustrated</vt:lpstr>
      <vt:lpstr>A5 – Avoiding Security Misconfiguration</vt:lpstr>
      <vt:lpstr>A6 – Sensitive Data Exposure</vt:lpstr>
      <vt:lpstr>A7 – Missing Function Level Access Control</vt:lpstr>
      <vt:lpstr>Missing Function Level Access Control Illustrated</vt:lpstr>
      <vt:lpstr>Avoiding Missing Function Level Access Control</vt:lpstr>
      <vt:lpstr>A8 – Cross Site Request Forgery (CSRF)</vt:lpstr>
      <vt:lpstr>CSRF Vulnerability Pattern</vt:lpstr>
      <vt:lpstr>CSRF Illustrated</vt:lpstr>
      <vt:lpstr>A8 – Avoiding CSRF Flaws</vt:lpstr>
      <vt:lpstr>Everyone Uses Vulnerable Libraries</vt:lpstr>
      <vt:lpstr>A9 – Using Known Vulnerable Components</vt:lpstr>
      <vt:lpstr>What Can You Do to Avoid This?</vt:lpstr>
      <vt:lpstr>A10 – Unvalidated Redirects and Forwards</vt:lpstr>
      <vt:lpstr>Unvalidated Redirect Illustrated</vt:lpstr>
      <vt:lpstr>Unvalidated Forward Illustrated</vt:lpstr>
      <vt:lpstr>A10 – Avoiding Unvalidated Redirects and Forwards</vt:lpstr>
      <vt:lpstr>Summary: How do you address these problems?</vt:lpstr>
      <vt:lpstr>References</vt:lpstr>
      <vt:lpstr>Michael Hidalgo                                   John Vargas michael.hidalgo@owasp.org     john.vargas@owasp.org</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Calder</dc:creator>
  <cp:lastModifiedBy>Michael Hidalgo</cp:lastModifiedBy>
  <cp:revision>74</cp:revision>
  <dcterms:created xsi:type="dcterms:W3CDTF">2013-10-03T18:23:08Z</dcterms:created>
  <dcterms:modified xsi:type="dcterms:W3CDTF">2017-03-15T02:51:03Z</dcterms:modified>
</cp:coreProperties>
</file>